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57"/>
  </p:notesMasterIdLst>
  <p:sldIdLst>
    <p:sldId id="426" r:id="rId2"/>
    <p:sldId id="256" r:id="rId3"/>
    <p:sldId id="257" r:id="rId4"/>
    <p:sldId id="380" r:id="rId5"/>
    <p:sldId id="308" r:id="rId6"/>
    <p:sldId id="310" r:id="rId7"/>
    <p:sldId id="311" r:id="rId8"/>
    <p:sldId id="312" r:id="rId9"/>
    <p:sldId id="396" r:id="rId10"/>
    <p:sldId id="397" r:id="rId11"/>
    <p:sldId id="381" r:id="rId12"/>
    <p:sldId id="383" r:id="rId13"/>
    <p:sldId id="384" r:id="rId14"/>
    <p:sldId id="385" r:id="rId15"/>
    <p:sldId id="388" r:id="rId16"/>
    <p:sldId id="386" r:id="rId17"/>
    <p:sldId id="387" r:id="rId18"/>
    <p:sldId id="382" r:id="rId19"/>
    <p:sldId id="353" r:id="rId20"/>
    <p:sldId id="394" r:id="rId21"/>
    <p:sldId id="399" r:id="rId22"/>
    <p:sldId id="398" r:id="rId23"/>
    <p:sldId id="390" r:id="rId24"/>
    <p:sldId id="351" r:id="rId25"/>
    <p:sldId id="401" r:id="rId26"/>
    <p:sldId id="404" r:id="rId27"/>
    <p:sldId id="405" r:id="rId28"/>
    <p:sldId id="402" r:id="rId29"/>
    <p:sldId id="406" r:id="rId30"/>
    <p:sldId id="403" r:id="rId31"/>
    <p:sldId id="322" r:id="rId32"/>
    <p:sldId id="342" r:id="rId33"/>
    <p:sldId id="327" r:id="rId34"/>
    <p:sldId id="328" r:id="rId35"/>
    <p:sldId id="343" r:id="rId36"/>
    <p:sldId id="345" r:id="rId37"/>
    <p:sldId id="346" r:id="rId38"/>
    <p:sldId id="344" r:id="rId39"/>
    <p:sldId id="409" r:id="rId40"/>
    <p:sldId id="410" r:id="rId41"/>
    <p:sldId id="411" r:id="rId42"/>
    <p:sldId id="413" r:id="rId43"/>
    <p:sldId id="412" r:id="rId44"/>
    <p:sldId id="414" r:id="rId45"/>
    <p:sldId id="415" r:id="rId46"/>
    <p:sldId id="416" r:id="rId47"/>
    <p:sldId id="417" r:id="rId48"/>
    <p:sldId id="418" r:id="rId49"/>
    <p:sldId id="419" r:id="rId50"/>
    <p:sldId id="422" r:id="rId51"/>
    <p:sldId id="425" r:id="rId52"/>
    <p:sldId id="423" r:id="rId53"/>
    <p:sldId id="424" r:id="rId54"/>
    <p:sldId id="275" r:id="rId55"/>
    <p:sldId id="27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clid Extra" pitchFamily="18" charset="2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CCFF"/>
    <a:srgbClr val="FF99FF"/>
    <a:srgbClr val="FF00FF"/>
    <a:srgbClr val="008000"/>
    <a:srgbClr val="CCFF33"/>
    <a:srgbClr val="FFCC66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3419" autoAdjust="0"/>
  </p:normalViewPr>
  <p:slideViewPr>
    <p:cSldViewPr>
      <p:cViewPr varScale="1">
        <p:scale>
          <a:sx n="73" d="100"/>
          <a:sy n="73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44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44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54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53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8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12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216AB39-4724-4B9F-937F-09475E2C38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cross-sections are maximized at </a:t>
            </a:r>
            <a:r>
              <a:rPr lang="en-US" dirty="0" err="1" smtClean="0"/>
              <a:t>a_star</a:t>
            </a:r>
            <a:r>
              <a:rPr lang="en-US" dirty="0" smtClean="0"/>
              <a:t> but</a:t>
            </a:r>
            <a:r>
              <a:rPr lang="en-US" baseline="0" dirty="0" smtClean="0"/>
              <a:t> their a-dependent behavior is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– the number of atoms</a:t>
            </a:r>
            <a:r>
              <a:rPr lang="en-US" baseline="0" dirty="0" smtClean="0"/>
              <a:t> lost per 3-body recombination. I hope to convince you that this is a wrong number in most cases for the large scattering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3-body parameter is assumed to be the same across the </a:t>
            </a:r>
            <a:r>
              <a:rPr lang="en-US" dirty="0" err="1" smtClean="0"/>
              <a:t>Feshabch</a:t>
            </a:r>
            <a:r>
              <a:rPr lang="en-US" dirty="0" smtClean="0"/>
              <a:t> resonance pole. 8.6 is probably because of </a:t>
            </a:r>
            <a:r>
              <a:rPr lang="en-US" dirty="0" err="1" smtClean="0"/>
              <a:t>intermidite</a:t>
            </a:r>
            <a:r>
              <a:rPr lang="en-US" dirty="0" smtClean="0"/>
              <a:t> </a:t>
            </a:r>
            <a:r>
              <a:rPr lang="en-US" dirty="0" err="1" smtClean="0"/>
              <a:t>Feshbach</a:t>
            </a:r>
            <a:r>
              <a:rPr lang="en-US" dirty="0" smtClean="0"/>
              <a:t> resonance.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Close to the threshold point the </a:t>
            </a:r>
            <a:r>
              <a:rPr lang="en-US" dirty="0" err="1" smtClean="0"/>
              <a:t>trimer</a:t>
            </a:r>
            <a:r>
              <a:rPr lang="en-US" dirty="0" smtClean="0"/>
              <a:t> is a universal composite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dimer</a:t>
            </a:r>
            <a:r>
              <a:rPr lang="en-US" baseline="0" dirty="0" smtClean="0"/>
              <a:t> which consist of a </a:t>
            </a:r>
            <a:r>
              <a:rPr lang="en-US" baseline="0" dirty="0" err="1" smtClean="0"/>
              <a:t>dimer</a:t>
            </a:r>
            <a:r>
              <a:rPr lang="en-US" baseline="0" dirty="0" smtClean="0"/>
              <a:t> and a (nearly free) atom. Atom-</a:t>
            </a:r>
            <a:r>
              <a:rPr lang="en-US" baseline="0" dirty="0" err="1" smtClean="0"/>
              <a:t>dimer</a:t>
            </a:r>
            <a:r>
              <a:rPr lang="en-US" baseline="0" dirty="0" smtClean="0"/>
              <a:t> scattering length diverges. </a:t>
            </a:r>
            <a:r>
              <a:rPr lang="en-US" dirty="0" smtClean="0"/>
              <a:t>We can try to associate these </a:t>
            </a:r>
            <a:r>
              <a:rPr lang="en-US" dirty="0" err="1" smtClean="0"/>
              <a:t>trimers</a:t>
            </a:r>
            <a:r>
              <a:rPr lang="en-US" dirty="0" smtClean="0"/>
              <a:t> (we know that </a:t>
            </a:r>
            <a:r>
              <a:rPr lang="en-US" dirty="0" err="1" smtClean="0"/>
              <a:t>dimers</a:t>
            </a:r>
            <a:r>
              <a:rPr lang="en-US" dirty="0" smtClean="0"/>
              <a:t> work perfectly well).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universal</a:t>
            </a:r>
            <a:r>
              <a:rPr lang="en-US" baseline="0" dirty="0" smtClean="0"/>
              <a:t> theory is not completely wrong! It predicts correctly the depth of the </a:t>
            </a:r>
            <a:r>
              <a:rPr lang="en-US" baseline="0" dirty="0" err="1" smtClean="0"/>
              <a:t>Efimov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trimer</a:t>
            </a:r>
            <a:r>
              <a:rPr lang="en-US" baseline="0" dirty="0" smtClean="0"/>
              <a:t>. However the tail is 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3-body recombination can identify atom-</a:t>
            </a:r>
            <a:r>
              <a:rPr lang="en-US" dirty="0" err="1" smtClean="0"/>
              <a:t>dimer</a:t>
            </a:r>
            <a:r>
              <a:rPr lang="en-US" dirty="0" smtClean="0"/>
              <a:t> threshold through</a:t>
            </a:r>
            <a:r>
              <a:rPr lang="en-US" baseline="0" dirty="0" smtClean="0"/>
              <a:t> the avalanche resonance.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shall concentrate now on the</a:t>
            </a:r>
            <a:r>
              <a:rPr lang="en-US" baseline="0" dirty="0" smtClean="0"/>
              <a:t> positive side now.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these results qualitatively</a:t>
            </a:r>
            <a:r>
              <a:rPr lang="en-US" baseline="0" dirty="0" smtClean="0"/>
              <a:t> established the </a:t>
            </a:r>
            <a:r>
              <a:rPr lang="en-US" baseline="0" dirty="0" err="1" smtClean="0"/>
              <a:t>Efimov</a:t>
            </a:r>
            <a:r>
              <a:rPr lang="en-US" baseline="0" dirty="0" smtClean="0"/>
              <a:t> effect. But no quantitative understanding. Let us</a:t>
            </a:r>
            <a:r>
              <a:rPr lang="en-US" dirty="0" smtClean="0"/>
              <a:t> concentrate only on the negative scattering length side for</a:t>
            </a:r>
            <a:r>
              <a:rPr lang="en-US" baseline="0" dirty="0" smtClean="0"/>
              <a:t> sometime.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experimental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B39-4724-4B9F-937F-09475E2C387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9A6A80-13E0-4EA7-88F7-6136CA5AE8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107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9E336-F0B5-49EC-A93A-DBA166F8D8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B0CF-BE93-47D1-80CE-CA52B733EC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0180F-0E90-42A4-A5DD-8C77A1B373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30EF-FE48-46F3-AB36-4689C21A79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F34EE-6B48-4CB8-81D5-7800306F51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BA20F-2962-48AA-82F6-AD5B14D748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617F-7903-41D4-B7DA-4604519481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22B26-1EC6-47AE-A972-C4C8F8E7FA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CDFBC-43E9-43F3-8864-D3468EB104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E936-B17B-448B-B17E-B049097355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A2D6EDF-A6DA-4E8F-9F2B-0E633664A8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0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3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7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4.emf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8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Relationship Id="rId9" Type="http://schemas.openxmlformats.org/officeDocument/2006/relationships/oleObject" Target="../embeddings/oleObject9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458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867400"/>
            <a:ext cx="8458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8498" name="Object 2"/>
          <p:cNvGraphicFramePr>
            <a:graphicFrameLocks noChangeAspect="1"/>
          </p:cNvGraphicFramePr>
          <p:nvPr/>
        </p:nvGraphicFramePr>
        <p:xfrm>
          <a:off x="1981200" y="8938"/>
          <a:ext cx="5181600" cy="6706216"/>
        </p:xfrm>
        <a:graphic>
          <a:graphicData uri="http://schemas.openxmlformats.org/presentationml/2006/ole">
            <p:oleObj spid="_x0000_s618498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 smtClean="0"/>
              <a:t>(universal</a:t>
            </a:r>
            <a:r>
              <a:rPr lang="en-US" dirty="0" smtClean="0"/>
              <a:t>) effective field theory for 3-body </a:t>
            </a:r>
            <a:r>
              <a:rPr lang="en-US" dirty="0" smtClean="0"/>
              <a:t>recombination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14400" y="3630640"/>
          <a:ext cx="6477000" cy="422275"/>
        </p:xfrm>
        <a:graphic>
          <a:graphicData uri="http://schemas.openxmlformats.org/presentationml/2006/ole">
            <p:oleObj spid="_x0000_s599042" name="Equation" r:id="rId3" imgW="3708360" imgH="24120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5130822"/>
          <a:ext cx="3429000" cy="695325"/>
        </p:xfrm>
        <a:graphic>
          <a:graphicData uri="http://schemas.openxmlformats.org/presentationml/2006/ole">
            <p:oleObj spid="_x0000_s599043" name="Equation" r:id="rId4" imgW="2197080" imgH="44424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62200" y="3173440"/>
            <a:ext cx="2046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>
                <a:latin typeface="+mn-lt"/>
              </a:rPr>
              <a:t>Loss into shallow </a:t>
            </a:r>
            <a:r>
              <a:rPr lang="en-US" sz="1400" dirty="0" err="1">
                <a:latin typeface="+mn-lt"/>
              </a:rPr>
              <a:t>dimer</a:t>
            </a:r>
            <a:endParaRPr lang="en-US" sz="1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9600" y="3402040"/>
            <a:ext cx="381000" cy="304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7467600" y="340204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71916" y="3614734"/>
            <a:ext cx="500066" cy="5000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00368" y="5367334"/>
            <a:ext cx="500066" cy="5000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91134" y="3614734"/>
            <a:ext cx="500066" cy="50006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00434" y="5010144"/>
            <a:ext cx="500066" cy="50006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576888" y="3111509"/>
            <a:ext cx="288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>
                <a:latin typeface="+mn-lt"/>
              </a:rPr>
              <a:t>Loss into deeply bound molecules</a:t>
            </a:r>
          </a:p>
        </p:txBody>
      </p:sp>
      <p:graphicFrame>
        <p:nvGraphicFramePr>
          <p:cNvPr id="352261" name="Object 5"/>
          <p:cNvGraphicFramePr>
            <a:graphicFrameLocks noChangeAspect="1"/>
          </p:cNvGraphicFramePr>
          <p:nvPr/>
        </p:nvGraphicFramePr>
        <p:xfrm>
          <a:off x="3505200" y="1787525"/>
          <a:ext cx="1828800" cy="727075"/>
        </p:xfrm>
        <a:graphic>
          <a:graphicData uri="http://schemas.openxmlformats.org/presentationml/2006/ole">
            <p:oleObj spid="_x0000_s599044" name="Equation" r:id="rId5" imgW="1054080" imgH="419040" progId="Equation.3">
              <p:embed/>
            </p:oleObj>
          </a:graphicData>
        </a:graphic>
      </p:graphicFrame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838200" y="2590800"/>
            <a:ext cx="3300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u="sng" dirty="0" smtClean="0">
                <a:latin typeface="+mn-lt"/>
              </a:rPr>
              <a:t>Positive scattering length side:</a:t>
            </a:r>
            <a:endParaRPr lang="en-US" u="sng" dirty="0">
              <a:latin typeface="+mn-lt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813896" y="4572000"/>
            <a:ext cx="3403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u="sng" dirty="0" smtClean="0">
                <a:latin typeface="+mn-lt"/>
              </a:rPr>
              <a:t>Negative scattering length side:</a:t>
            </a:r>
            <a:endParaRPr lang="en-US" u="sng" dirty="0">
              <a:latin typeface="+mn-lt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94000" y="6324600"/>
            <a:ext cx="345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200" dirty="0" err="1">
                <a:latin typeface="+mn-lt"/>
              </a:rPr>
              <a:t>Braaten</a:t>
            </a:r>
            <a:r>
              <a:rPr lang="en-US" sz="1200" dirty="0">
                <a:latin typeface="+mn-lt"/>
              </a:rPr>
              <a:t> &amp; Hammer, Phys. Rep. 428, 259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00" y="2895600"/>
            <a:ext cx="7215238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Experimental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playground - </a:t>
            </a:r>
            <a:r>
              <a:rPr lang="en-US" baseline="30000" dirty="0" smtClean="0"/>
              <a:t>7</a:t>
            </a:r>
            <a:r>
              <a:rPr lang="en-US" dirty="0" smtClean="0"/>
              <a:t>Li</a:t>
            </a:r>
            <a:endParaRPr lang="en-US" dirty="0"/>
          </a:p>
        </p:txBody>
      </p:sp>
      <p:pic>
        <p:nvPicPr>
          <p:cNvPr id="351233" name="Picture 1" descr="E:\Presentations\2011 BEC2011\Li7F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2232" y="1295400"/>
            <a:ext cx="6440168" cy="4495800"/>
          </a:xfrm>
          <a:prstGeom prst="rect">
            <a:avLst/>
          </a:prstGeom>
          <a:noFill/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76400" y="3657600"/>
            <a:ext cx="3495675" cy="1741487"/>
            <a:chOff x="1371600" y="4191000"/>
            <a:chExt cx="3495670" cy="1740932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657473" y="4191000"/>
              <a:ext cx="2209797" cy="1371163"/>
            </a:xfrm>
            <a:prstGeom prst="straightConnector1">
              <a:avLst/>
            </a:prstGeom>
            <a:ln w="19050">
              <a:solidFill>
                <a:srgbClr val="0000CC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1371600" y="5562600"/>
              <a:ext cx="24288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>
                  <a:solidFill>
                    <a:srgbClr val="0000CC"/>
                  </a:solidFill>
                  <a:latin typeface="+mn-lt"/>
                </a:rPr>
                <a:t>Absolute ground state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078414" y="3962400"/>
            <a:ext cx="3493264" cy="1817574"/>
            <a:chOff x="4638669" y="4191001"/>
            <a:chExt cx="3493545" cy="1817018"/>
          </a:xfrm>
        </p:grpSpPr>
        <p:cxnSp>
          <p:nvCxnSpPr>
            <p:cNvPr id="8" name="Straight Arrow Connector 7"/>
            <p:cNvCxnSpPr/>
            <p:nvPr/>
          </p:nvCxnSpPr>
          <p:spPr>
            <a:xfrm rot="16200000" flipV="1">
              <a:off x="5172393" y="4724164"/>
              <a:ext cx="1447357" cy="3810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4638669" y="5638800"/>
              <a:ext cx="3493545" cy="369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Next to the </a:t>
              </a:r>
              <a:r>
                <a:rPr lang="en-US" dirty="0">
                  <a:solidFill>
                    <a:srgbClr val="FF0000"/>
                  </a:solidFill>
                  <a:latin typeface="+mn-lt"/>
                </a:rPr>
                <a:t>lowest Zeeman state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1219200"/>
            <a:ext cx="53340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 identical bosons on a single nuclear-spin state.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playground - </a:t>
            </a:r>
            <a:r>
              <a:rPr lang="en-US" baseline="30000" dirty="0" smtClean="0"/>
              <a:t>7</a:t>
            </a:r>
            <a:r>
              <a:rPr lang="en-US" dirty="0" smtClean="0"/>
              <a:t>Li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676" y="2514600"/>
            <a:ext cx="414692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76" y="2390038"/>
            <a:ext cx="3733800" cy="305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720476" y="1752600"/>
            <a:ext cx="1326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err="1" smtClean="0">
                <a:solidFill>
                  <a:srgbClr val="0000CC"/>
                </a:solidFill>
                <a:latin typeface="+mn-lt"/>
              </a:rPr>
              <a:t>Feshbach</a:t>
            </a:r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pPr algn="l" rtl="0"/>
            <a:r>
              <a:rPr lang="en-US" dirty="0" smtClean="0">
                <a:solidFill>
                  <a:srgbClr val="0000CC"/>
                </a:solidFill>
                <a:latin typeface="+mn-lt"/>
              </a:rPr>
              <a:t>resonance 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140076" y="1752600"/>
            <a:ext cx="1326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  <a:latin typeface="+mn-lt"/>
              </a:rPr>
              <a:t>Feshbach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resonance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263276" y="1230750"/>
            <a:ext cx="2428873" cy="3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0000CC"/>
                </a:solidFill>
                <a:latin typeface="+mn-lt"/>
              </a:rPr>
              <a:t>Absolute ground state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4817690" y="1230755"/>
            <a:ext cx="3608386" cy="3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+mn-lt"/>
              </a:rPr>
              <a:t>The one but lowest Zeeman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playground – dipole trap </a:t>
            </a:r>
            <a:endParaRPr lang="en-US" dirty="0"/>
          </a:p>
        </p:txBody>
      </p:sp>
      <p:pic>
        <p:nvPicPr>
          <p:cNvPr id="6" name="Picture 5" descr="I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4075" y="1814513"/>
            <a:ext cx="1414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863" y="1851025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678113"/>
            <a:ext cx="1547813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378200" y="2174875"/>
            <a:ext cx="126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5610225" y="217487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5610225" y="2205038"/>
            <a:ext cx="27368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507163" y="1760538"/>
            <a:ext cx="2484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0 order	(helping beam)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329363" y="2390775"/>
            <a:ext cx="219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+1 order	(main trap)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1130300" y="47244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main trap</a:t>
            </a: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304800" y="5486400"/>
            <a:ext cx="1401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helping beam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2209800" y="3810000"/>
            <a:ext cx="5153025" cy="1616075"/>
            <a:chOff x="1476375" y="3108325"/>
            <a:chExt cx="6059488" cy="1836737"/>
          </a:xfrm>
        </p:grpSpPr>
        <p:sp>
          <p:nvSpPr>
            <p:cNvPr id="4" name="Rectangle 28"/>
            <p:cNvSpPr>
              <a:spLocks noChangeArrowheads="1"/>
            </p:cNvSpPr>
            <p:nvPr/>
          </p:nvSpPr>
          <p:spPr bwMode="auto">
            <a:xfrm>
              <a:off x="1800225" y="3108325"/>
              <a:ext cx="5724525" cy="1584325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5" name="Picture 27" descr="absorption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11338" y="3790950"/>
              <a:ext cx="5688012" cy="14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1800225" y="3584575"/>
              <a:ext cx="5730875" cy="215900"/>
            </a:xfrm>
            <a:custGeom>
              <a:avLst/>
              <a:gdLst>
                <a:gd name="T0" fmla="*/ 0 w 3610"/>
                <a:gd name="T1" fmla="*/ 2147483647 h 136"/>
                <a:gd name="T2" fmla="*/ 2147483647 w 3610"/>
                <a:gd name="T3" fmla="*/ 2147483647 h 136"/>
                <a:gd name="T4" fmla="*/ 2147483647 w 3610"/>
                <a:gd name="T5" fmla="*/ 0 h 136"/>
                <a:gd name="T6" fmla="*/ 0 60000 65536"/>
                <a:gd name="T7" fmla="*/ 0 60000 65536"/>
                <a:gd name="T8" fmla="*/ 0 60000 65536"/>
                <a:gd name="T9" fmla="*/ 0 w 3610"/>
                <a:gd name="T10" fmla="*/ 0 h 136"/>
                <a:gd name="T11" fmla="*/ 3610 w 3610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0" h="136">
                  <a:moveTo>
                    <a:pt x="0" y="27"/>
                  </a:moveTo>
                  <a:cubicBezTo>
                    <a:pt x="308" y="45"/>
                    <a:pt x="1247" y="136"/>
                    <a:pt x="1849" y="131"/>
                  </a:cubicBezTo>
                  <a:cubicBezTo>
                    <a:pt x="2451" y="126"/>
                    <a:pt x="3243" y="27"/>
                    <a:pt x="3610" y="0"/>
                  </a:cubicBezTo>
                </a:path>
              </a:pathLst>
            </a:custGeom>
            <a:noFill/>
            <a:ln w="1905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1804988" y="3940175"/>
              <a:ext cx="5730875" cy="219075"/>
            </a:xfrm>
            <a:custGeom>
              <a:avLst/>
              <a:gdLst>
                <a:gd name="T0" fmla="*/ 0 w 3610"/>
                <a:gd name="T1" fmla="*/ 2147483647 h 138"/>
                <a:gd name="T2" fmla="*/ 2147483647 w 3610"/>
                <a:gd name="T3" fmla="*/ 2147483647 h 138"/>
                <a:gd name="T4" fmla="*/ 2147483647 w 3610"/>
                <a:gd name="T5" fmla="*/ 2147483647 h 138"/>
                <a:gd name="T6" fmla="*/ 0 60000 65536"/>
                <a:gd name="T7" fmla="*/ 0 60000 65536"/>
                <a:gd name="T8" fmla="*/ 0 60000 65536"/>
                <a:gd name="T9" fmla="*/ 0 w 3610"/>
                <a:gd name="T10" fmla="*/ 0 h 138"/>
                <a:gd name="T11" fmla="*/ 3610 w 3610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0" h="138">
                  <a:moveTo>
                    <a:pt x="0" y="138"/>
                  </a:moveTo>
                  <a:cubicBezTo>
                    <a:pt x="305" y="115"/>
                    <a:pt x="1231" y="12"/>
                    <a:pt x="1833" y="6"/>
                  </a:cubicBezTo>
                  <a:cubicBezTo>
                    <a:pt x="2435" y="0"/>
                    <a:pt x="3240" y="84"/>
                    <a:pt x="3610" y="104"/>
                  </a:cubicBezTo>
                </a:path>
              </a:pathLst>
            </a:custGeom>
            <a:noFill/>
            <a:ln w="1905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2655888" y="3108325"/>
              <a:ext cx="3059112" cy="1584325"/>
            </a:xfrm>
            <a:prstGeom prst="line">
              <a:avLst/>
            </a:prstGeom>
            <a:noFill/>
            <a:ln w="1905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 flipV="1">
              <a:off x="3581400" y="3108325"/>
              <a:ext cx="3059113" cy="1584325"/>
            </a:xfrm>
            <a:prstGeom prst="line">
              <a:avLst/>
            </a:prstGeom>
            <a:noFill/>
            <a:ln w="1905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31"/>
            <p:cNvSpPr>
              <a:spLocks noChangeArrowheads="1"/>
            </p:cNvSpPr>
            <p:nvPr/>
          </p:nvSpPr>
          <p:spPr bwMode="auto">
            <a:xfrm rot="19842518">
              <a:off x="2168525" y="4800600"/>
              <a:ext cx="1187450" cy="144462"/>
            </a:xfrm>
            <a:prstGeom prst="rightArrow">
              <a:avLst>
                <a:gd name="adj1" fmla="val 50000"/>
                <a:gd name="adj2" fmla="val 2054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1476375" y="3829050"/>
              <a:ext cx="1187450" cy="144462"/>
            </a:xfrm>
            <a:prstGeom prst="rightArrow">
              <a:avLst>
                <a:gd name="adj1" fmla="val 50000"/>
                <a:gd name="adj2" fmla="val 2054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2133600" y="2898775"/>
            <a:ext cx="166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1200" dirty="0">
                <a:latin typeface="+mn-lt"/>
              </a:rPr>
              <a:t>Ytterbium Fiber Laser</a:t>
            </a:r>
          </a:p>
          <a:p>
            <a:pPr algn="ctr" rtl="0"/>
            <a:r>
              <a:rPr lang="en-US" sz="1200" dirty="0">
                <a:latin typeface="+mn-lt"/>
              </a:rPr>
              <a:t>P = 100 W</a:t>
            </a:r>
            <a:endParaRPr lang="he-IL" sz="1200" dirty="0">
              <a:latin typeface="+mn-lt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1223963" y="4411662"/>
            <a:ext cx="9589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200" dirty="0">
                <a:latin typeface="+mn-lt"/>
              </a:rPr>
              <a:t>w</a:t>
            </a:r>
            <a:r>
              <a:rPr lang="en-US" sz="1200" baseline="-25000" dirty="0">
                <a:latin typeface="+mn-lt"/>
              </a:rPr>
              <a:t>0</a:t>
            </a:r>
            <a:r>
              <a:rPr lang="en-US" sz="1200" dirty="0">
                <a:latin typeface="+mn-lt"/>
              </a:rPr>
              <a:t> = 31 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>
                <a:latin typeface="+mn-lt"/>
              </a:rPr>
              <a:t>m</a:t>
            </a:r>
            <a:endParaRPr lang="en-US" sz="1200" dirty="0">
              <a:latin typeface="+mn-lt"/>
            </a:endParaRPr>
          </a:p>
        </p:txBody>
      </p:sp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1912938" y="5278437"/>
            <a:ext cx="830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200" i="1">
                <a:latin typeface="Symbol" pitchFamily="18" charset="2"/>
              </a:rPr>
              <a:t>Q</a:t>
            </a:r>
            <a:r>
              <a:rPr lang="en-US" sz="1200"/>
              <a:t> = 19.5</a:t>
            </a:r>
            <a:r>
              <a:rPr lang="en-US" sz="1200" baseline="30000"/>
              <a:t>0</a:t>
            </a:r>
            <a:endParaRPr lang="he-IL" sz="1200" baseline="30000"/>
          </a:p>
        </p:txBody>
      </p:sp>
      <p:sp>
        <p:nvSpPr>
          <p:cNvPr id="26" name="TextBox 34"/>
          <p:cNvSpPr txBox="1">
            <a:spLocks noChangeArrowheads="1"/>
          </p:cNvSpPr>
          <p:nvPr/>
        </p:nvSpPr>
        <p:spPr bwMode="auto">
          <a:xfrm>
            <a:off x="1828800" y="5545138"/>
            <a:ext cx="9589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200" dirty="0">
                <a:latin typeface="+mn-lt"/>
              </a:rPr>
              <a:t>w</a:t>
            </a:r>
            <a:r>
              <a:rPr lang="en-US" sz="1200" baseline="-25000" dirty="0">
                <a:latin typeface="+mn-lt"/>
              </a:rPr>
              <a:t>0</a:t>
            </a:r>
            <a:r>
              <a:rPr lang="en-US" sz="1200" dirty="0">
                <a:latin typeface="+mn-lt"/>
              </a:rPr>
              <a:t> = 40 </a:t>
            </a:r>
            <a:r>
              <a:rPr lang="en-US" sz="1200" dirty="0">
                <a:latin typeface="Symbol" pitchFamily="18" charset="2"/>
              </a:rPr>
              <a:t>m</a:t>
            </a:r>
            <a:r>
              <a:rPr lang="en-US" sz="1200" dirty="0">
                <a:latin typeface="+mn-lt"/>
              </a:rPr>
              <a:t>m</a:t>
            </a:r>
          </a:p>
        </p:txBody>
      </p: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7696200" y="4335462"/>
            <a:ext cx="9717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dirty="0" smtClean="0">
                <a:latin typeface="+mn-lt"/>
              </a:rPr>
              <a:t>N=3x10</a:t>
            </a:r>
            <a:r>
              <a:rPr lang="en-US" sz="1600" baseline="30000" dirty="0" smtClean="0">
                <a:latin typeface="+mn-lt"/>
              </a:rPr>
              <a:t>4</a:t>
            </a:r>
            <a:endParaRPr lang="en-US" sz="1600" baseline="30000" dirty="0">
              <a:latin typeface="+mn-lt"/>
            </a:endParaRPr>
          </a:p>
          <a:p>
            <a:pPr algn="l" rtl="0"/>
            <a:r>
              <a:rPr lang="en-US" sz="1600" dirty="0" smtClean="0">
                <a:latin typeface="+mn-lt"/>
              </a:rPr>
              <a:t>T=1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dirty="0" err="1"/>
              <a:t>K</a:t>
            </a:r>
            <a:endParaRPr lang="he-IL" sz="1600" dirty="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743200" y="6400800"/>
            <a:ext cx="3778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200" dirty="0">
                <a:latin typeface="+mn-lt"/>
              </a:rPr>
              <a:t>N. Gross and L. </a:t>
            </a:r>
            <a:r>
              <a:rPr lang="en-US" sz="1200" dirty="0" err="1">
                <a:latin typeface="+mn-lt"/>
              </a:rPr>
              <a:t>Khaykovich</a:t>
            </a:r>
            <a:r>
              <a:rPr lang="en-US" sz="1200" dirty="0">
                <a:latin typeface="+mn-lt"/>
              </a:rPr>
              <a:t>, PRA </a:t>
            </a:r>
            <a:r>
              <a:rPr lang="en-US" sz="1200" b="1" dirty="0">
                <a:latin typeface="+mn-lt"/>
              </a:rPr>
              <a:t>77, </a:t>
            </a:r>
            <a:r>
              <a:rPr lang="en-US" sz="1200" dirty="0">
                <a:latin typeface="+mn-lt"/>
              </a:rPr>
              <a:t>023604 (2008)</a:t>
            </a:r>
            <a:endParaRPr lang="he-IL" sz="1200" dirty="0">
              <a:latin typeface="+mn-lt"/>
            </a:endParaRPr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838200" y="1109246"/>
            <a:ext cx="75483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dirty="0" smtClean="0">
                <a:latin typeface="+mn-lt"/>
              </a:rPr>
              <a:t>Atoms are loaded into a dipole trap from MOT and optically pumped to F=1 state.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Feshbach</a:t>
            </a:r>
            <a:r>
              <a:rPr lang="en-US" dirty="0" smtClean="0"/>
              <a:t> resonances on F=1 state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76200" y="1144588"/>
          <a:ext cx="6400800" cy="5002212"/>
        </p:xfrm>
        <a:graphic>
          <a:graphicData uri="http://schemas.openxmlformats.org/presentationml/2006/ole">
            <p:oleObj spid="_x0000_s544770" name="Graph" r:id="rId3" imgW="4080960" imgH="3189600" progId="Origin50.Graph">
              <p:embed/>
            </p:oleObj>
          </a:graphicData>
        </a:graphic>
      </p:graphicFrame>
      <p:pic>
        <p:nvPicPr>
          <p:cNvPr id="5" name="Picture 7" descr="Zeeman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0415" y="2920440"/>
            <a:ext cx="3344985" cy="233736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1337846"/>
            <a:ext cx="4140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dirty="0" smtClean="0">
                <a:latin typeface="+mn-lt"/>
              </a:rPr>
              <a:t>Theory prediction </a:t>
            </a:r>
            <a:r>
              <a:rPr lang="en-US" sz="1600" dirty="0">
                <a:latin typeface="+mn-lt"/>
              </a:rPr>
              <a:t>for </a:t>
            </a:r>
            <a:r>
              <a:rPr lang="en-US" sz="1600" dirty="0" err="1">
                <a:latin typeface="+mn-lt"/>
              </a:rPr>
              <a:t>Feshbach</a:t>
            </a:r>
            <a:r>
              <a:rPr lang="en-US" sz="1600" dirty="0">
                <a:latin typeface="+mn-lt"/>
              </a:rPr>
              <a:t> resonances</a:t>
            </a:r>
            <a:endParaRPr lang="he-IL" sz="1600" dirty="0"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6600" y="6400800"/>
            <a:ext cx="2119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200" dirty="0">
                <a:latin typeface="+mn-lt"/>
              </a:rPr>
              <a:t>S. </a:t>
            </a:r>
            <a:r>
              <a:rPr lang="en-US" sz="1200" dirty="0" err="1">
                <a:latin typeface="+mn-lt"/>
              </a:rPr>
              <a:t>Kokkelmans</a:t>
            </a:r>
            <a:r>
              <a:rPr lang="en-US" sz="1200" dirty="0">
                <a:latin typeface="+mn-lt"/>
              </a:rPr>
              <a:t>, unpublished</a:t>
            </a:r>
            <a:endParaRPr lang="he-IL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err="1" smtClean="0"/>
              <a:t>Feshbach</a:t>
            </a:r>
            <a:r>
              <a:rPr lang="en-US" dirty="0" smtClean="0"/>
              <a:t> resonances</a:t>
            </a:r>
            <a:endParaRPr 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79550" y="5329237"/>
            <a:ext cx="6140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dirty="0">
                <a:latin typeface="+mn-lt"/>
              </a:rPr>
              <a:t>Positions of </a:t>
            </a:r>
            <a:r>
              <a:rPr lang="en-US" sz="1600" dirty="0" err="1">
                <a:latin typeface="+mn-lt"/>
              </a:rPr>
              <a:t>Feshbach</a:t>
            </a:r>
            <a:r>
              <a:rPr lang="en-US" sz="1600" dirty="0">
                <a:latin typeface="+mn-lt"/>
              </a:rPr>
              <a:t> resonances from atom loss measurements: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3831"/>
            <a:ext cx="5410200" cy="396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371600" y="5710237"/>
            <a:ext cx="2957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dirty="0">
                <a:latin typeface="+mn-lt"/>
              </a:rPr>
              <a:t>Narrow resonance: 845.8(7) G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014913" y="5710237"/>
            <a:ext cx="2763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dirty="0">
                <a:latin typeface="+mn-lt"/>
              </a:rPr>
              <a:t>Wide resonance: 894.2(7) G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92465" y="6357958"/>
            <a:ext cx="7160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+mn-lt"/>
              </a:rPr>
              <a:t>From the whole </a:t>
            </a:r>
            <a:r>
              <a:rPr lang="en-US" i="1" dirty="0" smtClean="0">
                <a:latin typeface="+mn-lt"/>
              </a:rPr>
              <a:t>zoo </a:t>
            </a:r>
            <a:r>
              <a:rPr lang="en-US" i="1" dirty="0">
                <a:latin typeface="+mn-lt"/>
              </a:rPr>
              <a:t>of possible resonances only </a:t>
            </a:r>
            <a:r>
              <a:rPr lang="en-US" b="1" i="1" dirty="0">
                <a:latin typeface="+mn-lt"/>
              </a:rPr>
              <a:t>two</a:t>
            </a:r>
            <a:r>
              <a:rPr lang="en-US" i="1" dirty="0">
                <a:latin typeface="+mn-lt"/>
              </a:rPr>
              <a:t> were detected.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371600" y="1033462"/>
            <a:ext cx="68082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dirty="0" smtClean="0">
                <a:latin typeface="+mn-lt"/>
              </a:rPr>
              <a:t>Atoms are loaded into a dipole trap and optically pumped to F=1 state.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spin purification</a:t>
            </a:r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6898" y="1143000"/>
            <a:ext cx="8744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With the spin </a:t>
            </a:r>
            <a:r>
              <a:rPr lang="en-US" dirty="0">
                <a:latin typeface="+mn-lt"/>
              </a:rPr>
              <a:t>selective </a:t>
            </a:r>
            <a:r>
              <a:rPr lang="en-US" dirty="0" smtClean="0">
                <a:latin typeface="+mn-lt"/>
              </a:rPr>
              <a:t>measurement we identified that the </a:t>
            </a:r>
            <a:r>
              <a:rPr lang="en-US" dirty="0">
                <a:latin typeface="+mn-lt"/>
              </a:rPr>
              <a:t>atoms </a:t>
            </a:r>
            <a:r>
              <a:rPr lang="en-US" dirty="0" smtClean="0">
                <a:latin typeface="+mn-lt"/>
              </a:rPr>
              <a:t>are in |F=1, m</a:t>
            </a:r>
            <a:r>
              <a:rPr lang="en-US" baseline="-25000" dirty="0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=0&gt;</a:t>
            </a:r>
          </a:p>
        </p:txBody>
      </p:sp>
      <p:pic>
        <p:nvPicPr>
          <p:cNvPr id="7" name="Picture 17" descr="H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638" y="1903412"/>
            <a:ext cx="6227762" cy="434498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7391400" y="4670425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V="1">
            <a:off x="7467600" y="4460864"/>
            <a:ext cx="1587" cy="215900"/>
          </a:xfrm>
          <a:prstGeom prst="line">
            <a:avLst/>
          </a:prstGeom>
          <a:ln w="38100">
            <a:solidFill>
              <a:srgbClr val="C0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7391400" y="3914775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7467600" y="4059237"/>
            <a:ext cx="1587" cy="2159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238130" y="3581400"/>
            <a:ext cx="2428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Spin-flip </a:t>
            </a:r>
            <a:r>
              <a:rPr lang="en-US" dirty="0" smtClean="0">
                <a:latin typeface="+mn-lt"/>
              </a:rPr>
              <a:t>collisions</a:t>
            </a:r>
          </a:p>
          <a:p>
            <a:pPr algn="l" rtl="0"/>
            <a:r>
              <a:rPr lang="en-US" dirty="0" smtClean="0">
                <a:latin typeface="+mn-lt"/>
              </a:rPr>
              <a:t>at high magnetic field: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22550" y="6400800"/>
            <a:ext cx="3778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200" dirty="0">
                <a:latin typeface="+mn-lt"/>
              </a:rPr>
              <a:t>N. Gross and L. </a:t>
            </a:r>
            <a:r>
              <a:rPr lang="en-US" sz="1200" dirty="0" err="1">
                <a:latin typeface="+mn-lt"/>
              </a:rPr>
              <a:t>Khaykovich</a:t>
            </a:r>
            <a:r>
              <a:rPr lang="en-US" sz="1200" dirty="0">
                <a:latin typeface="+mn-lt"/>
              </a:rPr>
              <a:t>, PRA </a:t>
            </a:r>
            <a:r>
              <a:rPr lang="en-US" sz="1200" b="1" dirty="0">
                <a:latin typeface="+mn-lt"/>
              </a:rPr>
              <a:t>77, </a:t>
            </a:r>
            <a:r>
              <a:rPr lang="en-US" sz="1200" dirty="0">
                <a:latin typeface="+mn-lt"/>
              </a:rPr>
              <a:t>023604 (2008)</a:t>
            </a:r>
            <a:endParaRPr lang="he-IL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00" y="2895600"/>
            <a:ext cx="7215238" cy="1143000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three-body recombination induced losses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Three-body recombination</a:t>
            </a:r>
            <a:endParaRPr lang="en-US" dirty="0"/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10405"/>
            <a:ext cx="5410200" cy="374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83855" y="1143000"/>
            <a:ext cx="780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Typical set of measurements - atom number decay and temperature: 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38225" y="5475288"/>
          <a:ext cx="2268538" cy="457200"/>
        </p:xfrm>
        <a:graphic>
          <a:graphicData uri="http://schemas.openxmlformats.org/presentationml/2006/ole">
            <p:oleObj spid="_x0000_s455683" name="Equation" r:id="rId4" imgW="1384200" imgH="279360" progId="Equation.3">
              <p:embed/>
            </p:oleObj>
          </a:graphicData>
        </a:graphic>
      </p:graphicFrame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648744" y="5486400"/>
            <a:ext cx="4428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– 3-body loss </a:t>
            </a:r>
            <a:r>
              <a:rPr lang="en-US" dirty="0" smtClean="0">
                <a:latin typeface="+mn-lt"/>
              </a:rPr>
              <a:t>rate coefficient </a:t>
            </a:r>
            <a:r>
              <a:rPr lang="en-US" dirty="0">
                <a:latin typeface="+mn-lt"/>
              </a:rPr>
              <a:t>[cm</a:t>
            </a:r>
            <a:r>
              <a:rPr lang="en-US" baseline="30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/sec]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029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+mn-lt"/>
              </a:rPr>
              <a:t>Loss rate from a trap: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8305800" cy="2743200"/>
          </a:xfrm>
        </p:spPr>
        <p:txBody>
          <a:bodyPr/>
          <a:lstStyle/>
          <a:p>
            <a:r>
              <a:rPr lang="en-US" sz="3600" dirty="0" smtClean="0"/>
              <a:t>Study of universal few-body states in </a:t>
            </a:r>
            <a:r>
              <a:rPr lang="en-US" sz="3600" baseline="30000" dirty="0" smtClean="0"/>
              <a:t>7</a:t>
            </a:r>
            <a:r>
              <a:rPr lang="en-US" sz="3600" dirty="0" smtClean="0"/>
              <a:t>Li - open answers to open questions, </a:t>
            </a:r>
            <a:br>
              <a:rPr lang="en-US" sz="3600" dirty="0" smtClean="0"/>
            </a:br>
            <a:r>
              <a:rPr lang="en-US" sz="3600" dirty="0" smtClean="0"/>
              <a:t>or everything I have learned on physics of </a:t>
            </a:r>
            <a:r>
              <a:rPr lang="en-US" sz="3600" dirty="0" err="1" smtClean="0"/>
              <a:t>ultracold</a:t>
            </a:r>
            <a:r>
              <a:rPr lang="en-US" sz="3600" dirty="0" smtClean="0"/>
              <a:t> lithium atoms</a:t>
            </a:r>
            <a:r>
              <a:rPr lang="en-US" sz="3600" dirty="0" smtClean="0"/>
              <a:t>. </a:t>
            </a:r>
            <a:br>
              <a:rPr lang="en-US" sz="3600" dirty="0" smtClean="0"/>
            </a:br>
            <a:r>
              <a:rPr lang="en-US" sz="3600" dirty="0" smtClean="0"/>
              <a:t>(A technical discussion.)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Lev </a:t>
            </a:r>
            <a:r>
              <a:rPr lang="en-US" sz="2400" dirty="0" err="1"/>
              <a:t>Khaykovich</a:t>
            </a:r>
            <a:endParaRPr lang="en-US" sz="2400" dirty="0"/>
          </a:p>
          <a:p>
            <a:r>
              <a:rPr lang="en-US" sz="1600" i="1" dirty="0"/>
              <a:t>Physics Department, Bar-</a:t>
            </a:r>
            <a:r>
              <a:rPr lang="en-US" sz="1600" i="1" dirty="0" err="1"/>
              <a:t>Ilan</a:t>
            </a:r>
            <a:r>
              <a:rPr lang="en-US" sz="1600" i="1" dirty="0"/>
              <a:t> University, </a:t>
            </a:r>
          </a:p>
          <a:p>
            <a:r>
              <a:rPr lang="en-US" sz="1600" i="1" dirty="0"/>
              <a:t>52900 Ramat </a:t>
            </a:r>
            <a:r>
              <a:rPr lang="en-US" sz="1600" i="1" dirty="0" err="1"/>
              <a:t>Gan</a:t>
            </a:r>
            <a:r>
              <a:rPr lang="en-US" sz="1600" i="1" dirty="0"/>
              <a:t>, </a:t>
            </a:r>
            <a:r>
              <a:rPr lang="en-US" sz="1600" i="1" dirty="0" smtClean="0"/>
              <a:t>Israel</a:t>
            </a:r>
          </a:p>
          <a:p>
            <a:endParaRPr lang="en-US" sz="800" i="1" dirty="0" smtClean="0"/>
          </a:p>
          <a:p>
            <a:r>
              <a:rPr lang="en-US" sz="1600" i="1" dirty="0" err="1" smtClean="0"/>
              <a:t>Laboratoire</a:t>
            </a:r>
            <a:r>
              <a:rPr lang="en-US" sz="1600" i="1" dirty="0" smtClean="0"/>
              <a:t> Kastler </a:t>
            </a:r>
            <a:r>
              <a:rPr lang="en-US" sz="1600" i="1" dirty="0" err="1" smtClean="0"/>
              <a:t>Brossel</a:t>
            </a:r>
            <a:r>
              <a:rPr lang="en-US" sz="1600" i="1" dirty="0" smtClean="0"/>
              <a:t>, ENS, </a:t>
            </a:r>
          </a:p>
          <a:p>
            <a:r>
              <a:rPr lang="en-US" sz="1600" i="1" dirty="0" smtClean="0"/>
              <a:t>24, rue </a:t>
            </a:r>
            <a:r>
              <a:rPr lang="en-US" sz="1600" i="1" dirty="0" err="1" smtClean="0"/>
              <a:t>Lhomond</a:t>
            </a:r>
            <a:r>
              <a:rPr lang="en-US" sz="1600" i="1" dirty="0" smtClean="0"/>
              <a:t>, 75231 </a:t>
            </a:r>
            <a:r>
              <a:rPr lang="en-US" sz="1600" i="1" dirty="0" smtClean="0"/>
              <a:t>Paris, Francs</a:t>
            </a:r>
            <a:endParaRPr lang="en-US" sz="1600" i="1" dirty="0"/>
          </a:p>
        </p:txBody>
      </p:sp>
      <p:pic>
        <p:nvPicPr>
          <p:cNvPr id="2052" name="Picture 4" descr="logo%20bar-ilan%20version%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2" y="6084887"/>
            <a:ext cx="399573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31872" y="5757446"/>
            <a:ext cx="2459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LKB, ENS, Paris 7/12/2012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8833" name="Object 1"/>
          <p:cNvGraphicFramePr>
            <a:graphicFrameLocks noChangeAspect="1"/>
          </p:cNvGraphicFramePr>
          <p:nvPr/>
        </p:nvGraphicFramePr>
        <p:xfrm>
          <a:off x="6215062" y="4994275"/>
          <a:ext cx="947738" cy="796925"/>
        </p:xfrm>
        <a:graphic>
          <a:graphicData uri="http://schemas.openxmlformats.org/presentationml/2006/ole">
            <p:oleObj spid="_x0000_s248833" name="CorelDRAW" r:id="rId4" imgW="948600" imgH="796680" progId="CorelDRAW.Graphic.10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4911725"/>
          </a:xfrm>
        </p:spPr>
        <p:txBody>
          <a:bodyPr/>
          <a:lstStyle/>
          <a:p>
            <a:r>
              <a:rPr lang="en-US" sz="1800" dirty="0" smtClean="0">
                <a:latin typeface="Symbol" pitchFamily="18" charset="2"/>
              </a:rPr>
              <a:t>G</a:t>
            </a:r>
            <a:r>
              <a:rPr lang="en-US" sz="1800" dirty="0" smtClean="0"/>
              <a:t> is determined independently by measuring a very long decay tail of a low density sample. </a:t>
            </a:r>
          </a:p>
          <a:p>
            <a:r>
              <a:rPr lang="en-US" sz="1800" dirty="0" smtClean="0"/>
              <a:t> </a:t>
            </a:r>
            <a:r>
              <a:rPr lang="en-US" sz="1800" b="1" dirty="0" smtClean="0"/>
              <a:t>We exclude the temperature dependence</a:t>
            </a:r>
            <a:r>
              <a:rPr lang="en-US" sz="1800" b="1" dirty="0" smtClean="0"/>
              <a:t> </a:t>
            </a:r>
            <a:r>
              <a:rPr lang="en-US" sz="1800" b="1" dirty="0" smtClean="0"/>
              <a:t>(saturation) of </a:t>
            </a:r>
            <a:r>
              <a:rPr lang="en-US" sz="1800" b="1" i="1" dirty="0" smtClean="0"/>
              <a:t>K</a:t>
            </a:r>
            <a:r>
              <a:rPr lang="en-US" sz="1800" b="1" i="1" baseline="-25000" dirty="0" smtClean="0"/>
              <a:t>3</a:t>
            </a:r>
            <a:r>
              <a:rPr lang="en-US" sz="1800" b="1" dirty="0" smtClean="0"/>
              <a:t>. </a:t>
            </a:r>
            <a:r>
              <a:rPr lang="en-US" sz="1800" dirty="0" smtClean="0"/>
              <a:t>We measure </a:t>
            </a:r>
            <a:r>
              <a:rPr lang="en-US" sz="1800" i="1" dirty="0" smtClean="0"/>
              <a:t>K</a:t>
            </a:r>
            <a:r>
              <a:rPr lang="en-US" sz="1800" i="1" baseline="-25000" dirty="0" smtClean="0"/>
              <a:t>3</a:t>
            </a:r>
            <a:r>
              <a:rPr lang="en-US" sz="1800" dirty="0" smtClean="0"/>
              <a:t> up to values which are at least an order of magnitude less than its estimated saturation value. </a:t>
            </a:r>
            <a:r>
              <a:rPr lang="en-US" sz="1800" i="1" u="sng" dirty="0" smtClean="0"/>
              <a:t>Later fit (D. </a:t>
            </a:r>
            <a:r>
              <a:rPr lang="en-US" sz="1800" i="1" u="sng" dirty="0" err="1" smtClean="0"/>
              <a:t>Petrov</a:t>
            </a:r>
            <a:r>
              <a:rPr lang="en-US" sz="1800" i="1" u="sng" dirty="0" smtClean="0"/>
              <a:t>) to our data which included temperature dependence of K</a:t>
            </a:r>
            <a:r>
              <a:rPr lang="en-US" sz="1800" i="1" u="sng" baseline="-25000" dirty="0" smtClean="0"/>
              <a:t>3</a:t>
            </a:r>
            <a:r>
              <a:rPr lang="en-US" sz="1800" i="1" u="sng" dirty="0" smtClean="0"/>
              <a:t> showed negligible effect on extracted three-body parameters.</a:t>
            </a:r>
          </a:p>
          <a:p>
            <a:r>
              <a:rPr lang="en-US" sz="1800" b="1" dirty="0" smtClean="0"/>
              <a:t>We neglect ‘anti-evaporation’ </a:t>
            </a:r>
            <a:r>
              <a:rPr lang="en-US" sz="1800" dirty="0" smtClean="0"/>
              <a:t>(an effective heating caused by preferential loss of atoms from the densest and thus coldest part of the atomic cloud).  For that we treat our data only to no more than ~30% decrease in atom number for which ‘anti-evaporation’ is estimated to induce a systematic error of ~23% towards higher values of </a:t>
            </a:r>
            <a:r>
              <a:rPr lang="en-US" sz="1800" i="1" dirty="0" smtClean="0"/>
              <a:t>K</a:t>
            </a:r>
            <a:r>
              <a:rPr lang="en-US" sz="1800" i="1" baseline="-25000" dirty="0" smtClean="0"/>
              <a:t>3</a:t>
            </a:r>
            <a:r>
              <a:rPr lang="en-US" sz="1800" dirty="0" smtClean="0"/>
              <a:t>. </a:t>
            </a:r>
          </a:p>
          <a:p>
            <a:r>
              <a:rPr lang="en-US" sz="1800" b="1" dirty="0" smtClean="0"/>
              <a:t>We neglect recombination heating</a:t>
            </a:r>
            <a:r>
              <a:rPr lang="en-US" sz="1800" dirty="0" smtClean="0"/>
              <a:t> (an effective heating due to trapped </a:t>
            </a:r>
            <a:r>
              <a:rPr lang="en-US" sz="1800" dirty="0" smtClean="0"/>
              <a:t>products </a:t>
            </a:r>
            <a:r>
              <a:rPr lang="en-US" sz="1800" dirty="0" smtClean="0"/>
              <a:t>of the recombination process (positive </a:t>
            </a:r>
            <a:r>
              <a:rPr lang="en-US" sz="1800" dirty="0" smtClean="0"/>
              <a:t>scattering </a:t>
            </a:r>
            <a:r>
              <a:rPr lang="en-US" sz="1800" dirty="0" smtClean="0"/>
              <a:t>length where weakly </a:t>
            </a:r>
            <a:r>
              <a:rPr lang="en-US" sz="1800" dirty="0" smtClean="0"/>
              <a:t>bound </a:t>
            </a:r>
            <a:r>
              <a:rPr lang="en-US" sz="1800" dirty="0" err="1" smtClean="0"/>
              <a:t>dimers</a:t>
            </a:r>
            <a:r>
              <a:rPr lang="en-US" sz="1800" dirty="0" smtClean="0"/>
              <a:t> are allowed) . For that we are working in the regime where trap depth is always weak as compared to the energy released in the recombination process.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321623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Gross, Z. </a:t>
            </a:r>
            <a:r>
              <a:rPr lang="en-US" sz="1400" dirty="0" err="1" smtClean="0">
                <a:latin typeface="+mn-lt"/>
              </a:rPr>
              <a:t>Shotan</a:t>
            </a:r>
            <a:r>
              <a:rPr lang="en-US" sz="1400" dirty="0" smtClean="0">
                <a:latin typeface="+mn-lt"/>
              </a:rPr>
              <a:t>, O. </a:t>
            </a:r>
            <a:r>
              <a:rPr lang="en-US" sz="1400" dirty="0" err="1" smtClean="0">
                <a:latin typeface="+mn-lt"/>
              </a:rPr>
              <a:t>Machtey</a:t>
            </a:r>
            <a:r>
              <a:rPr lang="en-US" sz="1400" dirty="0" smtClean="0">
                <a:latin typeface="+mn-lt"/>
              </a:rPr>
              <a:t>, S. </a:t>
            </a:r>
            <a:r>
              <a:rPr lang="en-US" sz="1400" dirty="0" err="1" smtClean="0">
                <a:latin typeface="+mn-lt"/>
              </a:rPr>
              <a:t>Kokkelmans</a:t>
            </a:r>
            <a:r>
              <a:rPr lang="en-US" sz="1400" dirty="0" smtClean="0">
                <a:latin typeface="+mn-lt"/>
              </a:rPr>
              <a:t> and L. </a:t>
            </a:r>
            <a:r>
              <a:rPr lang="en-US" sz="1400" dirty="0" err="1" smtClean="0">
                <a:latin typeface="+mn-lt"/>
              </a:rPr>
              <a:t>Khaykovich</a:t>
            </a:r>
            <a:r>
              <a:rPr lang="en-US" sz="1400" dirty="0" smtClean="0">
                <a:latin typeface="+mn-lt"/>
              </a:rPr>
              <a:t>, C.R. Physique 12, 4 (2011) ; </a:t>
            </a:r>
            <a:r>
              <a:rPr lang="en-US" sz="1000" dirty="0" smtClean="0">
                <a:latin typeface="+mn-lt"/>
              </a:rPr>
              <a:t>arXiv:1009.0926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smtClean="0"/>
              <a:t>Three-body recombination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26254"/>
            <a:ext cx="7696200" cy="314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27565" y="1197106"/>
            <a:ext cx="17588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&gt; 0: T= 2 – 3 </a:t>
            </a:r>
            <a:r>
              <a:rPr lang="en-US" sz="1600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21215" y="1578106"/>
            <a:ext cx="1796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 &lt;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0: T= 1 – 2 </a:t>
            </a:r>
            <a:r>
              <a:rPr lang="en-US" sz="1600" dirty="0" err="1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2895600" y="5334000"/>
            <a:ext cx="3942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  <a:latin typeface="+mn-lt"/>
              </a:rPr>
              <a:t>mf = 1;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Feshbach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resonance ~738G.</a:t>
            </a:r>
          </a:p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mf = 0;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Feshbach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resonance ~894G.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38998" y="6400800"/>
            <a:ext cx="87281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cs typeface="+mj-cs"/>
              </a:rPr>
              <a:t>N. Gross, Z. </a:t>
            </a:r>
            <a:r>
              <a:rPr lang="en-US" sz="1400" dirty="0" err="1">
                <a:latin typeface="+mn-lt"/>
                <a:cs typeface="+mj-cs"/>
              </a:rPr>
              <a:t>Shotan</a:t>
            </a:r>
            <a:r>
              <a:rPr lang="en-US" sz="1400" dirty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S. </a:t>
            </a:r>
            <a:r>
              <a:rPr lang="en-US" sz="1400" dirty="0" err="1">
                <a:latin typeface="+mn-lt"/>
                <a:cs typeface="+mj-cs"/>
              </a:rPr>
              <a:t>Kokkelmans</a:t>
            </a:r>
            <a:r>
              <a:rPr lang="en-US" sz="1400" dirty="0">
                <a:latin typeface="+mn-lt"/>
                <a:cs typeface="+mj-cs"/>
              </a:rPr>
              <a:t> and L. </a:t>
            </a:r>
            <a:r>
              <a:rPr lang="en-US" sz="1400" dirty="0" err="1">
                <a:latin typeface="+mn-lt"/>
                <a:cs typeface="+mj-cs"/>
              </a:rPr>
              <a:t>Khaykovich</a:t>
            </a:r>
            <a:r>
              <a:rPr lang="en-US" sz="1400" dirty="0">
                <a:latin typeface="+mn-lt"/>
                <a:cs typeface="+mj-cs"/>
              </a:rPr>
              <a:t>, PRL </a:t>
            </a:r>
            <a:r>
              <a:rPr lang="en-US" sz="1400" b="1" dirty="0">
                <a:latin typeface="+mn-lt"/>
                <a:cs typeface="+mj-cs"/>
              </a:rPr>
              <a:t>103</a:t>
            </a:r>
            <a:r>
              <a:rPr lang="en-US" sz="1400" dirty="0">
                <a:latin typeface="+mn-lt"/>
                <a:cs typeface="+mj-cs"/>
              </a:rPr>
              <a:t>, 163202 (2009</a:t>
            </a:r>
            <a:r>
              <a:rPr lang="en-US" sz="1400" dirty="0" smtClean="0">
                <a:latin typeface="+mn-lt"/>
                <a:cs typeface="+mj-cs"/>
              </a:rPr>
              <a:t>); PRL </a:t>
            </a:r>
            <a:r>
              <a:rPr lang="en-US" sz="1400" b="1" dirty="0" smtClean="0">
                <a:latin typeface="+mn-lt"/>
                <a:cs typeface="+mj-cs"/>
              </a:rPr>
              <a:t>105</a:t>
            </a:r>
            <a:r>
              <a:rPr lang="en-US" sz="1400" dirty="0" smtClean="0">
                <a:latin typeface="+mn-lt"/>
                <a:cs typeface="+mj-cs"/>
              </a:rPr>
              <a:t>, 103203 (2010).</a:t>
            </a:r>
            <a:endParaRPr lang="en-US" sz="14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results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90600" y="5257800"/>
            <a:ext cx="7162800" cy="762000"/>
          </a:xfrm>
        </p:spPr>
        <p:txBody>
          <a:bodyPr/>
          <a:lstStyle/>
          <a:p>
            <a:r>
              <a:rPr lang="en-US" sz="1800" dirty="0" smtClean="0"/>
              <a:t>3-body parameter is the same across the region of</a:t>
            </a:r>
          </a:p>
          <a:p>
            <a:r>
              <a:rPr lang="en-US" sz="1800" dirty="0" smtClean="0"/>
              <a:t>3-body parameter is the same for both nuclear-spin </a:t>
            </a:r>
            <a:r>
              <a:rPr lang="en-US" sz="1800" dirty="0" err="1" smtClean="0"/>
              <a:t>subleves</a:t>
            </a:r>
            <a:r>
              <a:rPr lang="en-US" sz="1800" dirty="0" smtClean="0"/>
              <a:t>.</a:t>
            </a: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7533520" y="2831068"/>
            <a:ext cx="1686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0.96(3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231900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+mn-lt"/>
              </a:rPr>
              <a:t>Fitting parameters to the universal theory:</a:t>
            </a:r>
          </a:p>
        </p:txBody>
      </p:sp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6705600" y="5297488"/>
          <a:ext cx="785812" cy="341312"/>
        </p:xfrm>
        <a:graphic>
          <a:graphicData uri="http://schemas.openxmlformats.org/presentationml/2006/ole">
            <p:oleObj spid="_x0000_s600066" name="Equation" r:id="rId4" imgW="583920" imgH="253800" progId="Equation.3">
              <p:embed/>
            </p:oleObj>
          </a:graphicData>
        </a:graphic>
      </p:graphicFrame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7629355" y="2514600"/>
            <a:ext cx="15146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dirty="0">
                <a:latin typeface="+mn-lt"/>
              </a:rPr>
              <a:t>UT </a:t>
            </a:r>
            <a:r>
              <a:rPr lang="en-US" sz="1600" dirty="0" smtClean="0">
                <a:latin typeface="+mn-lt"/>
              </a:rPr>
              <a:t>prediction: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09600" y="6400800"/>
            <a:ext cx="7871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>
                <a:latin typeface="+mn-lt"/>
                <a:cs typeface="+mj-cs"/>
              </a:rPr>
              <a:t>N. Gross, Z. </a:t>
            </a:r>
            <a:r>
              <a:rPr lang="en-US" sz="1400" dirty="0" err="1">
                <a:latin typeface="+mn-lt"/>
                <a:cs typeface="+mj-cs"/>
              </a:rPr>
              <a:t>Shotan</a:t>
            </a:r>
            <a:r>
              <a:rPr lang="en-US" sz="1400" dirty="0" smtClean="0">
                <a:latin typeface="+mn-lt"/>
                <a:cs typeface="+mj-cs"/>
              </a:rPr>
              <a:t>, O. </a:t>
            </a:r>
            <a:r>
              <a:rPr lang="en-US" sz="1400" dirty="0" err="1" smtClean="0">
                <a:latin typeface="+mn-lt"/>
                <a:cs typeface="+mj-cs"/>
              </a:rPr>
              <a:t>Machtey</a:t>
            </a:r>
            <a:r>
              <a:rPr lang="en-US" sz="1400" dirty="0" smtClean="0">
                <a:latin typeface="+mn-lt"/>
                <a:cs typeface="+mj-cs"/>
              </a:rPr>
              <a:t>, S. </a:t>
            </a:r>
            <a:r>
              <a:rPr lang="en-US" sz="1400" dirty="0" err="1">
                <a:latin typeface="+mn-lt"/>
                <a:cs typeface="+mj-cs"/>
              </a:rPr>
              <a:t>Kokkelmans</a:t>
            </a:r>
            <a:r>
              <a:rPr lang="en-US" sz="1400" dirty="0">
                <a:latin typeface="+mn-lt"/>
                <a:cs typeface="+mj-cs"/>
              </a:rPr>
              <a:t> and L. </a:t>
            </a:r>
            <a:r>
              <a:rPr lang="en-US" sz="1400" dirty="0" err="1">
                <a:latin typeface="+mn-lt"/>
                <a:cs typeface="+mj-cs"/>
              </a:rPr>
              <a:t>Khaykovich</a:t>
            </a:r>
            <a:r>
              <a:rPr lang="en-US" sz="1400" dirty="0" smtClean="0">
                <a:latin typeface="+mn-lt"/>
                <a:cs typeface="+mj-cs"/>
              </a:rPr>
              <a:t>, C.R. Physique </a:t>
            </a:r>
            <a:r>
              <a:rPr lang="en-US" sz="1400" b="1" dirty="0" smtClean="0">
                <a:latin typeface="+mn-lt"/>
                <a:cs typeface="+mj-cs"/>
              </a:rPr>
              <a:t>12</a:t>
            </a:r>
            <a:r>
              <a:rPr lang="en-US" sz="1400" dirty="0" smtClean="0">
                <a:latin typeface="+mn-lt"/>
                <a:cs typeface="+mj-cs"/>
              </a:rPr>
              <a:t>, 4 (2011).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587362" y="3623846"/>
            <a:ext cx="3060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i="1" u="sng" dirty="0" smtClean="0">
                <a:latin typeface="Times New Roman" pitchFamily="18" charset="0"/>
                <a:cs typeface="Times New Roman" pitchFamily="18" charset="0"/>
              </a:rPr>
              <a:t>Position of recombination minima:</a:t>
            </a:r>
            <a:endParaRPr lang="en-US" sz="16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9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600200"/>
            <a:ext cx="9144000" cy="92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28600" y="4179887"/>
          <a:ext cx="762000" cy="692727"/>
        </p:xfrm>
        <a:graphic>
          <a:graphicData uri="http://schemas.openxmlformats.org/presentationml/2006/ole">
            <p:oleObj spid="_x0000_s600067" name="Equation" r:id="rId6" imgW="558720" imgH="50796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265363" y="4160837"/>
          <a:ext cx="1582737" cy="715963"/>
        </p:xfrm>
        <a:graphic>
          <a:graphicData uri="http://schemas.openxmlformats.org/presentationml/2006/ole">
            <p:oleObj spid="_x0000_s600068" name="Equation" r:id="rId7" imgW="1066680" imgH="482400" progId="Equation.3">
              <p:embed/>
            </p:oleObj>
          </a:graphicData>
        </a:graphic>
      </p:graphicFrame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5487515" y="3612733"/>
            <a:ext cx="2970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600" i="1" u="sng" dirty="0" smtClean="0">
                <a:latin typeface="Times New Roman" pitchFamily="18" charset="0"/>
                <a:cs typeface="Times New Roman" pitchFamily="18" charset="0"/>
              </a:rPr>
              <a:t>Position of atom-</a:t>
            </a:r>
            <a:r>
              <a:rPr lang="en-US" sz="1600" i="1" u="sng" dirty="0" err="1" smtClean="0"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en-US" sz="1600" i="1" u="sng" dirty="0" smtClean="0">
                <a:latin typeface="Times New Roman" pitchFamily="18" charset="0"/>
                <a:cs typeface="Times New Roman" pitchFamily="18" charset="0"/>
              </a:rPr>
              <a:t> threshold:</a:t>
            </a:r>
            <a:endParaRPr lang="en-US" sz="16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5486400" y="4198937"/>
          <a:ext cx="1412875" cy="677862"/>
        </p:xfrm>
        <a:graphic>
          <a:graphicData uri="http://schemas.openxmlformats.org/presentationml/2006/ole">
            <p:oleObj spid="_x0000_s600069" name="Equation" r:id="rId8" imgW="952200" imgH="4572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76600" y="320095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+mn-lt"/>
              </a:rPr>
              <a:t>Derived parameters:</a:t>
            </a:r>
          </a:p>
        </p:txBody>
      </p:sp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7369175" y="4198937"/>
          <a:ext cx="1393825" cy="677863"/>
        </p:xfrm>
        <a:graphic>
          <a:graphicData uri="http://schemas.openxmlformats.org/presentationml/2006/ole">
            <p:oleObj spid="_x0000_s600070" name="Equation" r:id="rId9" imgW="939600" imgH="457200" progId="Equation.3">
              <p:embed/>
            </p:oleObj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6096000" y="3870325"/>
          <a:ext cx="263525" cy="320675"/>
        </p:xfrm>
        <a:graphic>
          <a:graphicData uri="http://schemas.openxmlformats.org/presentationml/2006/ole">
            <p:oleObj spid="_x0000_s600071" name="Equation" r:id="rId10" imgW="177480" imgH="215640" progId="Equation.3">
              <p:embed/>
            </p:oleObj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7889875" y="3870325"/>
          <a:ext cx="263525" cy="320675"/>
        </p:xfrm>
        <a:graphic>
          <a:graphicData uri="http://schemas.openxmlformats.org/presentationml/2006/ole">
            <p:oleObj spid="_x0000_s600072" name="Equation" r:id="rId11" imgW="177480" imgH="21564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172200" y="2514600"/>
          <a:ext cx="1252537" cy="338137"/>
        </p:xfrm>
        <a:graphic>
          <a:graphicData uri="http://schemas.openxmlformats.org/presentationml/2006/ole">
            <p:oleObj spid="_x0000_s600073" name="Equation" r:id="rId12" imgW="9396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590800"/>
            <a:ext cx="7610500" cy="16764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Universality in the 3-body parameter (negative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scattering lengths)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Universality of the 3-body parameter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97" y="1143000"/>
            <a:ext cx="3068903" cy="21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886200" y="1676400"/>
            <a:ext cx="2194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latin typeface="+mn-lt"/>
                <a:cs typeface="+mj-cs"/>
              </a:rPr>
              <a:t>C. Chin, arXiv:1111.1484.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981200"/>
            <a:ext cx="4614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Quantum reflection of the </a:t>
            </a:r>
            <a:r>
              <a:rPr lang="en-US" dirty="0" err="1" smtClean="0">
                <a:latin typeface="Tw Cen MT" pitchFamily="34" charset="0"/>
              </a:rPr>
              <a:t>Efimov</a:t>
            </a:r>
            <a:endParaRPr lang="en-US" dirty="0" smtClean="0">
              <a:latin typeface="Tw Cen MT" pitchFamily="34" charset="0"/>
            </a:endParaRPr>
          </a:p>
          <a:p>
            <a:r>
              <a:rPr lang="en-US" dirty="0" err="1" smtClean="0">
                <a:latin typeface="Tw Cen MT" pitchFamily="34" charset="0"/>
              </a:rPr>
              <a:t>wavefunction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from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the van </a:t>
            </a:r>
            <a:r>
              <a:rPr lang="en-US" dirty="0" err="1" smtClean="0">
                <a:latin typeface="Tw Cen MT" pitchFamily="34" charset="0"/>
              </a:rPr>
              <a:t>der</a:t>
            </a:r>
            <a:r>
              <a:rPr lang="en-US" dirty="0" smtClean="0">
                <a:latin typeface="Tw Cen MT" pitchFamily="34" charset="0"/>
              </a:rPr>
              <a:t> Waals potential.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2895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886200" y="3352800"/>
            <a:ext cx="4237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J. </a:t>
            </a:r>
            <a:r>
              <a:rPr lang="en-US" sz="1400" dirty="0" smtClean="0">
                <a:latin typeface="+mn-lt"/>
              </a:rPr>
              <a:t>Wang, J.P. </a:t>
            </a:r>
            <a:r>
              <a:rPr lang="en-US" sz="1400" dirty="0" err="1" smtClean="0">
                <a:latin typeface="+mn-lt"/>
              </a:rPr>
              <a:t>D’Incao</a:t>
            </a:r>
            <a:r>
              <a:rPr lang="en-US" sz="1400" dirty="0" smtClean="0">
                <a:latin typeface="+mn-lt"/>
              </a:rPr>
              <a:t>, B.D. </a:t>
            </a:r>
            <a:r>
              <a:rPr lang="en-US" sz="1400" dirty="0" err="1" smtClean="0">
                <a:latin typeface="+mn-lt"/>
              </a:rPr>
              <a:t>Esry</a:t>
            </a:r>
            <a:r>
              <a:rPr lang="en-US" sz="1400" dirty="0" smtClean="0">
                <a:latin typeface="+mn-lt"/>
              </a:rPr>
              <a:t> and C.H. Greene, </a:t>
            </a:r>
          </a:p>
          <a:p>
            <a:r>
              <a:rPr lang="en-US" sz="1400" dirty="0" smtClean="0">
                <a:latin typeface="+mn-lt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263001 (2012).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915489"/>
            <a:ext cx="5263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A sharp cliff in the two-body interactions produces </a:t>
            </a:r>
          </a:p>
          <a:p>
            <a:r>
              <a:rPr lang="en-US" dirty="0" smtClean="0">
                <a:latin typeface="Tw Cen MT" pitchFamily="34" charset="0"/>
              </a:rPr>
              <a:t>a strongly repulsive barrier in the effective three-body </a:t>
            </a:r>
          </a:p>
          <a:p>
            <a:r>
              <a:rPr lang="en-US" dirty="0" smtClean="0">
                <a:latin typeface="Tw Cen MT" pitchFamily="34" charset="0"/>
              </a:rPr>
              <a:t>interaction potential.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936" y="55626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More: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283797" y="5612487"/>
            <a:ext cx="45115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latin typeface="+mn-lt"/>
                <a:cs typeface="+mj-cs"/>
              </a:rPr>
              <a:t>R. </a:t>
            </a:r>
            <a:r>
              <a:rPr lang="en-US" sz="1400" dirty="0" err="1" smtClean="0">
                <a:latin typeface="+mn-lt"/>
                <a:cs typeface="+mj-cs"/>
              </a:rPr>
              <a:t>Scmidt</a:t>
            </a:r>
            <a:r>
              <a:rPr lang="en-US" sz="1400" dirty="0" smtClean="0">
                <a:latin typeface="+mn-lt"/>
                <a:cs typeface="+mj-cs"/>
              </a:rPr>
              <a:t>, S.P. </a:t>
            </a:r>
            <a:r>
              <a:rPr lang="en-US" sz="1400" dirty="0" err="1" smtClean="0">
                <a:latin typeface="+mn-lt"/>
                <a:cs typeface="+mj-cs"/>
              </a:rPr>
              <a:t>Rath</a:t>
            </a:r>
            <a:r>
              <a:rPr lang="en-US" sz="1400" dirty="0" smtClean="0">
                <a:latin typeface="+mn-lt"/>
                <a:cs typeface="+mj-cs"/>
              </a:rPr>
              <a:t> and W. </a:t>
            </a:r>
            <a:r>
              <a:rPr lang="en-US" sz="1400" dirty="0" err="1" smtClean="0">
                <a:latin typeface="+mn-lt"/>
                <a:cs typeface="+mj-cs"/>
              </a:rPr>
              <a:t>Zwerger</a:t>
            </a:r>
            <a:r>
              <a:rPr lang="en-US" sz="1400" dirty="0" smtClean="0">
                <a:latin typeface="+mn-lt"/>
                <a:cs typeface="+mj-cs"/>
              </a:rPr>
              <a:t>, arXiv:1201.4310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914400" y="6324600"/>
            <a:ext cx="72330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b="1" dirty="0" smtClean="0">
                <a:latin typeface="+mn-lt"/>
                <a:cs typeface="+mj-cs"/>
              </a:rPr>
              <a:t>Open question</a:t>
            </a:r>
            <a:r>
              <a:rPr lang="en-US" sz="1400" dirty="0" smtClean="0">
                <a:latin typeface="+mn-lt"/>
                <a:cs typeface="+mj-cs"/>
              </a:rPr>
              <a:t>: two channel models does not seem to agree with the experimental data.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295400" y="5855732"/>
            <a:ext cx="6569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latin typeface="+mn-lt"/>
                <a:cs typeface="+mj-cs"/>
              </a:rPr>
              <a:t>P.K. Sorensen, D.V. </a:t>
            </a:r>
            <a:r>
              <a:rPr lang="en-US" sz="1400" dirty="0" err="1" smtClean="0">
                <a:latin typeface="+mn-lt"/>
                <a:cs typeface="+mj-cs"/>
              </a:rPr>
              <a:t>Fedorov</a:t>
            </a:r>
            <a:r>
              <a:rPr lang="en-US" sz="1400" dirty="0" smtClean="0">
                <a:latin typeface="+mn-lt"/>
                <a:cs typeface="+mj-cs"/>
              </a:rPr>
              <a:t>, A. Jensen and N.T. </a:t>
            </a:r>
            <a:r>
              <a:rPr lang="en-US" sz="1400" dirty="0" err="1" smtClean="0">
                <a:latin typeface="+mn-lt"/>
                <a:cs typeface="+mj-cs"/>
              </a:rPr>
              <a:t>Zinner</a:t>
            </a:r>
            <a:r>
              <a:rPr lang="en-US" sz="1400" dirty="0" smtClean="0">
                <a:latin typeface="+mn-lt"/>
                <a:cs typeface="+mj-cs"/>
              </a:rPr>
              <a:t> PRA </a:t>
            </a:r>
            <a:r>
              <a:rPr lang="en-US" sz="1400" b="1" dirty="0" smtClean="0">
                <a:latin typeface="+mn-lt"/>
                <a:cs typeface="+mj-cs"/>
              </a:rPr>
              <a:t>86</a:t>
            </a:r>
            <a:r>
              <a:rPr lang="en-US" sz="1400" dirty="0" smtClean="0">
                <a:latin typeface="+mn-lt"/>
                <a:cs typeface="+mj-cs"/>
              </a:rPr>
              <a:t>, 052516 (2012).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810000" y="4873823"/>
            <a:ext cx="50971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(see also: P. </a:t>
            </a:r>
            <a:r>
              <a:rPr lang="en-US" sz="1400" dirty="0" err="1" smtClean="0">
                <a:latin typeface="+mn-lt"/>
              </a:rPr>
              <a:t>Naidon</a:t>
            </a:r>
            <a:r>
              <a:rPr lang="en-US" sz="1400" dirty="0" smtClean="0">
                <a:latin typeface="+mn-lt"/>
              </a:rPr>
              <a:t>, S. Endo and M. Ueda</a:t>
            </a:r>
            <a:r>
              <a:rPr lang="en-US" sz="1400" dirty="0" smtClean="0">
                <a:latin typeface="+mn-lt"/>
              </a:rPr>
              <a:t>, arXiv:1208.3912</a:t>
            </a:r>
            <a:r>
              <a:rPr lang="en-US" sz="1400" dirty="0" smtClean="0">
                <a:latin typeface="+mn-lt"/>
                <a:cs typeface="+mj-cs"/>
              </a:rPr>
              <a:t>).</a:t>
            </a:r>
            <a:endParaRPr lang="en-US" sz="14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00" y="2895600"/>
            <a:ext cx="7215238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Feshbach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 resonances parameters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association of universal </a:t>
            </a:r>
            <a:r>
              <a:rPr lang="en-US" dirty="0" err="1" smtClean="0"/>
              <a:t>dimers</a:t>
            </a: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10800000">
            <a:off x="4267197" y="2057400"/>
            <a:ext cx="4038602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87669" y="3075333"/>
            <a:ext cx="2035863" cy="158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4279508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Freeform 28"/>
          <p:cNvSpPr>
            <a:spLocks/>
          </p:cNvSpPr>
          <p:nvPr/>
        </p:nvSpPr>
        <p:spPr bwMode="auto">
          <a:xfrm>
            <a:off x="3876251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30"/>
          <p:cNvSpPr>
            <a:spLocks/>
          </p:cNvSpPr>
          <p:nvPr/>
        </p:nvSpPr>
        <p:spPr bwMode="auto">
          <a:xfrm>
            <a:off x="3069741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8763" y="1554163"/>
          <a:ext cx="579437" cy="549275"/>
        </p:xfrm>
        <a:graphic>
          <a:graphicData uri="http://schemas.openxmlformats.org/presentationml/2006/ole">
            <p:oleObj spid="_x0000_s602114" name="Equation" r:id="rId3" imgW="241200" imgH="22860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 flipH="1" flipV="1">
            <a:off x="1905000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24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8534400" y="1752600"/>
          <a:ext cx="549275" cy="488950"/>
        </p:xfrm>
        <a:graphic>
          <a:graphicData uri="http://schemas.openxmlformats.org/presentationml/2006/ole">
            <p:oleObj spid="_x0000_s602115" name="Equation" r:id="rId4" imgW="228600" imgH="203040" progId="Equation.3">
              <p:embed/>
            </p:oleObj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6248400" y="1568450"/>
          <a:ext cx="639762" cy="519113"/>
        </p:xfrm>
        <a:graphic>
          <a:graphicData uri="http://schemas.openxmlformats.org/presentationml/2006/ole">
            <p:oleObj spid="_x0000_s602116" name="Equation" r:id="rId5" imgW="266400" imgH="2156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538287" y="1538287"/>
          <a:ext cx="671513" cy="519113"/>
        </p:xfrm>
        <a:graphic>
          <a:graphicData uri="http://schemas.openxmlformats.org/presentationml/2006/ole">
            <p:oleObj spid="_x0000_s602117" name="Equation" r:id="rId6" imgW="279360" imgH="21564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848600" y="1508125"/>
          <a:ext cx="579437" cy="549275"/>
        </p:xfrm>
        <a:graphic>
          <a:graphicData uri="http://schemas.openxmlformats.org/presentationml/2006/ole">
            <p:oleObj spid="_x0000_s602118" name="Equation" r:id="rId7" imgW="241200" imgH="228600" progId="Equation.3">
              <p:embed/>
            </p:oleObj>
          </a:graphicData>
        </a:graphic>
      </p:graphicFrame>
      <p:sp>
        <p:nvSpPr>
          <p:cNvPr id="19" name="Freeform 32"/>
          <p:cNvSpPr>
            <a:spLocks/>
          </p:cNvSpPr>
          <p:nvPr/>
        </p:nvSpPr>
        <p:spPr bwMode="auto">
          <a:xfrm>
            <a:off x="1759163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87"/>
          <p:cNvSpPr>
            <a:spLocks noChangeArrowheads="1"/>
          </p:cNvSpPr>
          <p:nvPr/>
        </p:nvSpPr>
        <p:spPr bwMode="auto">
          <a:xfrm>
            <a:off x="6705600" y="54864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9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057400"/>
            <a:ext cx="457200" cy="12192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343400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87"/>
          <p:cNvSpPr>
            <a:spLocks noChangeArrowheads="1"/>
          </p:cNvSpPr>
          <p:nvPr/>
        </p:nvSpPr>
        <p:spPr bwMode="auto">
          <a:xfrm>
            <a:off x="6781800" y="5181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228600" y="-1905000"/>
            <a:ext cx="7924800" cy="7924800"/>
            <a:chOff x="228600" y="-1905000"/>
            <a:chExt cx="7924800" cy="7924800"/>
          </a:xfrm>
        </p:grpSpPr>
        <p:sp>
          <p:nvSpPr>
            <p:cNvPr id="26" name="Arc 25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45"/>
          <p:cNvSpPr>
            <a:spLocks/>
          </p:cNvSpPr>
          <p:nvPr/>
        </p:nvSpPr>
        <p:spPr bwMode="auto">
          <a:xfrm rot="1108993">
            <a:off x="4579652" y="3681993"/>
            <a:ext cx="2618932" cy="3777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8"/>
              </a:cxn>
              <a:cxn ang="0">
                <a:pos x="384" y="144"/>
              </a:cxn>
            </a:cxnLst>
            <a:rect l="0" t="0" r="r" b="b"/>
            <a:pathLst>
              <a:path w="384" h="144">
                <a:moveTo>
                  <a:pt x="0" y="0"/>
                </a:moveTo>
                <a:cubicBezTo>
                  <a:pt x="64" y="12"/>
                  <a:pt x="128" y="24"/>
                  <a:pt x="192" y="48"/>
                </a:cubicBezTo>
                <a:cubicBezTo>
                  <a:pt x="256" y="72"/>
                  <a:pt x="320" y="108"/>
                  <a:pt x="384" y="14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906691" y="3315098"/>
            <a:ext cx="2360614" cy="795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3463" name="Object 7"/>
          <p:cNvGraphicFramePr>
            <a:graphicFrameLocks noChangeAspect="1"/>
          </p:cNvGraphicFramePr>
          <p:nvPr/>
        </p:nvGraphicFramePr>
        <p:xfrm>
          <a:off x="7010400" y="1447800"/>
          <a:ext cx="669925" cy="641350"/>
        </p:xfrm>
        <a:graphic>
          <a:graphicData uri="http://schemas.openxmlformats.org/presentationml/2006/ole">
            <p:oleObj spid="_x0000_s602119" name="Equation" r:id="rId9" imgW="279360" imgH="266400" progId="Equation.3">
              <p:embed/>
            </p:oleObj>
          </a:graphicData>
        </a:graphic>
      </p:graphicFrame>
      <p:grpSp>
        <p:nvGrpSpPr>
          <p:cNvPr id="4" name="Group 27"/>
          <p:cNvGrpSpPr/>
          <p:nvPr/>
        </p:nvGrpSpPr>
        <p:grpSpPr>
          <a:xfrm>
            <a:off x="3657600" y="1524000"/>
            <a:ext cx="1143000" cy="1066800"/>
            <a:chOff x="228600" y="-1905000"/>
            <a:chExt cx="7924800" cy="7924800"/>
          </a:xfrm>
        </p:grpSpPr>
        <p:sp>
          <p:nvSpPr>
            <p:cNvPr id="31" name="Arc 30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association of universal </a:t>
            </a:r>
            <a:r>
              <a:rPr lang="en-US" dirty="0" err="1" smtClean="0"/>
              <a:t>dimers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50532"/>
            <a:ext cx="3886200" cy="32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1002268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Precise characterization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Feshbach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resonances by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-spectroscopy of universal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dimers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(RF modulation of the magnetic field bias)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3465" y="2057400"/>
            <a:ext cx="24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 typical RF spectrum</a:t>
            </a:r>
            <a:endParaRPr lang="en-US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21623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Gross, Z. </a:t>
            </a:r>
            <a:r>
              <a:rPr lang="en-US" sz="1400" dirty="0" err="1" smtClean="0">
                <a:latin typeface="+mn-lt"/>
              </a:rPr>
              <a:t>Shotan</a:t>
            </a:r>
            <a:r>
              <a:rPr lang="en-US" sz="1400" dirty="0" smtClean="0">
                <a:latin typeface="+mn-lt"/>
              </a:rPr>
              <a:t>, O. </a:t>
            </a:r>
            <a:r>
              <a:rPr lang="en-US" sz="1400" dirty="0" err="1" smtClean="0">
                <a:latin typeface="+mn-lt"/>
              </a:rPr>
              <a:t>Machtey</a:t>
            </a:r>
            <a:r>
              <a:rPr lang="en-US" sz="1400" dirty="0" smtClean="0">
                <a:latin typeface="+mn-lt"/>
              </a:rPr>
              <a:t>, S. </a:t>
            </a:r>
            <a:r>
              <a:rPr lang="en-US" sz="1400" dirty="0" err="1" smtClean="0">
                <a:latin typeface="+mn-lt"/>
              </a:rPr>
              <a:t>Kokkelmans</a:t>
            </a:r>
            <a:r>
              <a:rPr lang="en-US" sz="1400" dirty="0" smtClean="0">
                <a:latin typeface="+mn-lt"/>
              </a:rPr>
              <a:t> and L. </a:t>
            </a:r>
            <a:r>
              <a:rPr lang="en-US" sz="1400" dirty="0" err="1" smtClean="0">
                <a:latin typeface="+mn-lt"/>
              </a:rPr>
              <a:t>Khaykovich</a:t>
            </a:r>
            <a:r>
              <a:rPr lang="en-US" sz="1400" dirty="0" smtClean="0">
                <a:latin typeface="+mn-lt"/>
              </a:rPr>
              <a:t>, C.R. Physique 12, 4 (2011) ; </a:t>
            </a:r>
            <a:r>
              <a:rPr lang="en-US" sz="1000" dirty="0" smtClean="0">
                <a:latin typeface="+mn-lt"/>
              </a:rPr>
              <a:t>arXiv:1009.0926</a:t>
            </a:r>
            <a:endParaRPr lang="en-US" sz="1000" dirty="0">
              <a:latin typeface="+mn-lt"/>
            </a:endParaRPr>
          </a:p>
        </p:txBody>
      </p:sp>
      <p:graphicFrame>
        <p:nvGraphicFramePr>
          <p:cNvPr id="59" name="Object 1"/>
          <p:cNvGraphicFramePr>
            <a:graphicFrameLocks noChangeAspect="1"/>
          </p:cNvGraphicFramePr>
          <p:nvPr/>
        </p:nvGraphicFramePr>
        <p:xfrm>
          <a:off x="5334000" y="3955626"/>
          <a:ext cx="3429000" cy="1149774"/>
        </p:xfrm>
        <a:graphic>
          <a:graphicData uri="http://schemas.openxmlformats.org/presentationml/2006/ole">
            <p:oleObj spid="_x0000_s603138" name="Graph" r:id="rId4" imgW="3160800" imgH="2649600" progId="Origin50.Graph">
              <p:embed/>
            </p:oleObj>
          </a:graphicData>
        </a:graphic>
      </p:graphicFrame>
      <p:graphicFrame>
        <p:nvGraphicFramePr>
          <p:cNvPr id="60" name="Object 1"/>
          <p:cNvGraphicFramePr>
            <a:graphicFrameLocks noChangeAspect="1"/>
          </p:cNvGraphicFramePr>
          <p:nvPr/>
        </p:nvGraphicFramePr>
        <p:xfrm>
          <a:off x="5334000" y="5022426"/>
          <a:ext cx="3429000" cy="1149774"/>
        </p:xfrm>
        <a:graphic>
          <a:graphicData uri="http://schemas.openxmlformats.org/presentationml/2006/ole">
            <p:oleObj spid="_x0000_s603139" name="Graph" r:id="rId5" imgW="3160800" imgH="2649600" progId="Origin50.Graph">
              <p:embed/>
            </p:oleObj>
          </a:graphicData>
        </a:graphic>
      </p:graphicFrame>
      <p:graphicFrame>
        <p:nvGraphicFramePr>
          <p:cNvPr id="61" name="Object 1"/>
          <p:cNvGraphicFramePr>
            <a:graphicFrameLocks noChangeAspect="1"/>
          </p:cNvGraphicFramePr>
          <p:nvPr/>
        </p:nvGraphicFramePr>
        <p:xfrm>
          <a:off x="5334000" y="1964814"/>
          <a:ext cx="3429000" cy="1149774"/>
        </p:xfrm>
        <a:graphic>
          <a:graphicData uri="http://schemas.openxmlformats.org/presentationml/2006/ole">
            <p:oleObj spid="_x0000_s603140" name="Graph" r:id="rId6" imgW="3160800" imgH="2649600" progId="Origin50.Graph">
              <p:embed/>
            </p:oleObj>
          </a:graphicData>
        </a:graphic>
      </p:graphicFrame>
      <p:sp>
        <p:nvSpPr>
          <p:cNvPr id="62" name="Oval 67"/>
          <p:cNvSpPr>
            <a:spLocks noChangeArrowheads="1"/>
          </p:cNvSpPr>
          <p:nvPr/>
        </p:nvSpPr>
        <p:spPr bwMode="auto">
          <a:xfrm>
            <a:off x="7315200" y="2345814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67"/>
          <p:cNvSpPr>
            <a:spLocks noChangeArrowheads="1"/>
          </p:cNvSpPr>
          <p:nvPr/>
        </p:nvSpPr>
        <p:spPr bwMode="auto">
          <a:xfrm>
            <a:off x="6781800" y="2574414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rot="10800000">
            <a:off x="7086600" y="2422014"/>
            <a:ext cx="228600" cy="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7"/>
          </p:cNvCxnSpPr>
          <p:nvPr/>
        </p:nvCxnSpPr>
        <p:spPr>
          <a:xfrm rot="5400000" flipH="1" flipV="1">
            <a:off x="6949982" y="2460114"/>
            <a:ext cx="98518" cy="1747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7"/>
          <p:cNvSpPr>
            <a:spLocks noChangeArrowheads="1"/>
          </p:cNvSpPr>
          <p:nvPr/>
        </p:nvSpPr>
        <p:spPr bwMode="auto">
          <a:xfrm>
            <a:off x="73152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67"/>
          <p:cNvSpPr>
            <a:spLocks noChangeArrowheads="1"/>
          </p:cNvSpPr>
          <p:nvPr/>
        </p:nvSpPr>
        <p:spPr bwMode="auto">
          <a:xfrm>
            <a:off x="7391400" y="4270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8" name="Picture 9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85356">
            <a:off x="6573769" y="1468394"/>
            <a:ext cx="381000" cy="1016000"/>
          </a:xfrm>
          <a:prstGeom prst="rect">
            <a:avLst/>
          </a:prstGeom>
          <a:noFill/>
        </p:spPr>
      </p:pic>
      <p:sp>
        <p:nvSpPr>
          <p:cNvPr id="69" name="Oval 67"/>
          <p:cNvSpPr>
            <a:spLocks noChangeArrowheads="1"/>
          </p:cNvSpPr>
          <p:nvPr/>
        </p:nvSpPr>
        <p:spPr bwMode="auto">
          <a:xfrm>
            <a:off x="6781800" y="4565226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rot="10800000">
            <a:off x="7162800" y="4412826"/>
            <a:ext cx="228600" cy="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7"/>
          </p:cNvCxnSpPr>
          <p:nvPr/>
        </p:nvCxnSpPr>
        <p:spPr>
          <a:xfrm rot="5400000" flipH="1" flipV="1">
            <a:off x="6949982" y="4450926"/>
            <a:ext cx="98518" cy="1747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67"/>
          <p:cNvSpPr>
            <a:spLocks noChangeArrowheads="1"/>
          </p:cNvSpPr>
          <p:nvPr/>
        </p:nvSpPr>
        <p:spPr bwMode="auto">
          <a:xfrm>
            <a:off x="71628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72390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67"/>
          <p:cNvSpPr>
            <a:spLocks noChangeArrowheads="1"/>
          </p:cNvSpPr>
          <p:nvPr/>
        </p:nvSpPr>
        <p:spPr bwMode="auto">
          <a:xfrm>
            <a:off x="6781800" y="5632026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7315200" y="5264572"/>
            <a:ext cx="457200" cy="29802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V="1">
            <a:off x="6191369" y="5010032"/>
            <a:ext cx="548944" cy="73968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3141" name="Object 5"/>
          <p:cNvGraphicFramePr>
            <a:graphicFrameLocks noChangeAspect="1"/>
          </p:cNvGraphicFramePr>
          <p:nvPr/>
        </p:nvGraphicFramePr>
        <p:xfrm>
          <a:off x="5334000" y="2895600"/>
          <a:ext cx="3429000" cy="1149350"/>
        </p:xfrm>
        <a:graphic>
          <a:graphicData uri="http://schemas.openxmlformats.org/presentationml/2006/ole">
            <p:oleObj spid="_x0000_s603141" name="Graph" r:id="rId8" imgW="3160800" imgH="2649600" progId="Origin50.Graph">
              <p:embed/>
            </p:oleObj>
          </a:graphicData>
        </a:graphic>
      </p:graphicFrame>
      <p:sp>
        <p:nvSpPr>
          <p:cNvPr id="26" name="Oval 67"/>
          <p:cNvSpPr>
            <a:spLocks noChangeArrowheads="1"/>
          </p:cNvSpPr>
          <p:nvPr/>
        </p:nvSpPr>
        <p:spPr bwMode="auto">
          <a:xfrm>
            <a:off x="7010400" y="351155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7"/>
          <p:cNvSpPr>
            <a:spLocks noChangeArrowheads="1"/>
          </p:cNvSpPr>
          <p:nvPr/>
        </p:nvSpPr>
        <p:spPr bwMode="auto">
          <a:xfrm>
            <a:off x="7086600" y="3361988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7162800" y="3511550"/>
            <a:ext cx="228600" cy="1"/>
          </a:xfrm>
          <a:prstGeom prst="straightConnector1">
            <a:avLst/>
          </a:prstGeom>
          <a:ln w="22225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association of universal </a:t>
            </a:r>
            <a:r>
              <a:rPr lang="en-US" dirty="0" err="1" smtClean="0"/>
              <a:t>dimers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Precise characterization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Feshbach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resonances by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-spectroscopy of universal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dimers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21623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Gross, Z. </a:t>
            </a:r>
            <a:r>
              <a:rPr lang="en-US" sz="1400" dirty="0" err="1" smtClean="0">
                <a:latin typeface="+mn-lt"/>
              </a:rPr>
              <a:t>Shotan</a:t>
            </a:r>
            <a:r>
              <a:rPr lang="en-US" sz="1400" dirty="0" smtClean="0">
                <a:latin typeface="+mn-lt"/>
              </a:rPr>
              <a:t>, O. </a:t>
            </a:r>
            <a:r>
              <a:rPr lang="en-US" sz="1400" dirty="0" err="1" smtClean="0">
                <a:latin typeface="+mn-lt"/>
              </a:rPr>
              <a:t>Machtey</a:t>
            </a:r>
            <a:r>
              <a:rPr lang="en-US" sz="1400" dirty="0" smtClean="0">
                <a:latin typeface="+mn-lt"/>
              </a:rPr>
              <a:t>, S. </a:t>
            </a:r>
            <a:r>
              <a:rPr lang="en-US" sz="1400" dirty="0" err="1" smtClean="0">
                <a:latin typeface="+mn-lt"/>
              </a:rPr>
              <a:t>Kokkelmans</a:t>
            </a:r>
            <a:r>
              <a:rPr lang="en-US" sz="1400" dirty="0" smtClean="0">
                <a:latin typeface="+mn-lt"/>
              </a:rPr>
              <a:t> and L. </a:t>
            </a:r>
            <a:r>
              <a:rPr lang="en-US" sz="1400" dirty="0" err="1" smtClean="0">
                <a:latin typeface="+mn-lt"/>
              </a:rPr>
              <a:t>Khaykovich</a:t>
            </a:r>
            <a:r>
              <a:rPr lang="en-US" sz="1400" dirty="0" smtClean="0">
                <a:latin typeface="+mn-lt"/>
              </a:rPr>
              <a:t>, C.R. Physique 12, 4 (2011) ; </a:t>
            </a:r>
            <a:r>
              <a:rPr lang="en-US" sz="1000" dirty="0" smtClean="0">
                <a:latin typeface="+mn-lt"/>
              </a:rPr>
              <a:t>arXiv:1009.0926</a:t>
            </a:r>
            <a:endParaRPr lang="en-US" sz="1000" dirty="0">
              <a:latin typeface="+mn-lt"/>
            </a:endParaRPr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66875"/>
            <a:ext cx="8839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between the scattering length and the applied magnetic field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29000" y="25146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Independent fit.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21623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Gross, Z. </a:t>
            </a:r>
            <a:r>
              <a:rPr lang="en-US" sz="1400" dirty="0" err="1" smtClean="0">
                <a:latin typeface="+mn-lt"/>
              </a:rPr>
              <a:t>Shotan</a:t>
            </a:r>
            <a:r>
              <a:rPr lang="en-US" sz="1400" dirty="0" smtClean="0">
                <a:latin typeface="+mn-lt"/>
              </a:rPr>
              <a:t>, O. </a:t>
            </a:r>
            <a:r>
              <a:rPr lang="en-US" sz="1400" dirty="0" err="1" smtClean="0">
                <a:latin typeface="+mn-lt"/>
              </a:rPr>
              <a:t>Machtey</a:t>
            </a:r>
            <a:r>
              <a:rPr lang="en-US" sz="1400" dirty="0" smtClean="0">
                <a:latin typeface="+mn-lt"/>
              </a:rPr>
              <a:t>, S. </a:t>
            </a:r>
            <a:r>
              <a:rPr lang="en-US" sz="1400" dirty="0" err="1" smtClean="0">
                <a:latin typeface="+mn-lt"/>
              </a:rPr>
              <a:t>Kokkelmans</a:t>
            </a:r>
            <a:r>
              <a:rPr lang="en-US" sz="1400" dirty="0" smtClean="0">
                <a:latin typeface="+mn-lt"/>
              </a:rPr>
              <a:t> and L. </a:t>
            </a:r>
            <a:r>
              <a:rPr lang="en-US" sz="1400" dirty="0" err="1" smtClean="0">
                <a:latin typeface="+mn-lt"/>
              </a:rPr>
              <a:t>Khaykovich</a:t>
            </a:r>
            <a:r>
              <a:rPr lang="en-US" sz="1400" dirty="0" smtClean="0">
                <a:latin typeface="+mn-lt"/>
              </a:rPr>
              <a:t>, C.R. Physique 12, 4 (2011) ; </a:t>
            </a:r>
            <a:r>
              <a:rPr lang="en-US" sz="1000" dirty="0" smtClean="0">
                <a:latin typeface="+mn-lt"/>
              </a:rPr>
              <a:t>arXiv:1009.0926</a:t>
            </a:r>
            <a:endParaRPr lang="en-US" sz="1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Precise characterization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Feshbach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resonances by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-spectroscopy of universal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dimers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3124200"/>
            <a:ext cx="89439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sz="2000" dirty="0" smtClean="0"/>
              <a:t>Brief introduction into </a:t>
            </a:r>
            <a:r>
              <a:rPr lang="en-US" sz="2000" dirty="0" err="1" smtClean="0"/>
              <a:t>Efimov</a:t>
            </a:r>
            <a:r>
              <a:rPr lang="en-US" sz="2000" dirty="0" smtClean="0"/>
              <a:t> </a:t>
            </a:r>
            <a:r>
              <a:rPr lang="en-US" sz="2000" dirty="0" smtClean="0"/>
              <a:t>scenario</a:t>
            </a:r>
          </a:p>
          <a:p>
            <a:endParaRPr lang="en-US" sz="1200" dirty="0" smtClean="0"/>
          </a:p>
          <a:p>
            <a:pPr marL="342900" lvl="2" indent="-342900"/>
            <a:r>
              <a:rPr lang="en-US" sz="2000" dirty="0" smtClean="0"/>
              <a:t>Experimental </a:t>
            </a:r>
            <a:r>
              <a:rPr lang="en-US" sz="2000" dirty="0" smtClean="0"/>
              <a:t>setup</a:t>
            </a:r>
            <a:r>
              <a:rPr lang="en-US" sz="2000" dirty="0" smtClean="0"/>
              <a:t>.</a:t>
            </a:r>
          </a:p>
          <a:p>
            <a:pPr marL="1001713" lvl="4" indent="-342900"/>
            <a:endParaRPr lang="en-US" sz="1800" dirty="0" smtClean="0"/>
          </a:p>
          <a:p>
            <a:pPr marL="342900" lvl="2" indent="-342900"/>
            <a:r>
              <a:rPr lang="en-US" sz="2000" dirty="0" smtClean="0"/>
              <a:t>Three-body recombination induced losses</a:t>
            </a:r>
          </a:p>
          <a:p>
            <a:pPr marL="1001713" lvl="4" indent="-342900"/>
            <a:endParaRPr lang="en-US" sz="1800" dirty="0" smtClean="0"/>
          </a:p>
          <a:p>
            <a:pPr marL="342900" lvl="2" indent="-342900"/>
            <a:r>
              <a:rPr lang="en-US" sz="2000" dirty="0" err="1" smtClean="0"/>
              <a:t>Feshbach</a:t>
            </a:r>
            <a:r>
              <a:rPr lang="en-US" sz="2000" dirty="0" smtClean="0"/>
              <a:t> resonances’ parameters</a:t>
            </a:r>
          </a:p>
          <a:p>
            <a:pPr marL="1001713" lvl="4" indent="-342900"/>
            <a:endParaRPr lang="en-US" sz="1800" dirty="0" smtClean="0"/>
          </a:p>
          <a:p>
            <a:pPr marL="342900" lvl="2" indent="-342900"/>
            <a:r>
              <a:rPr lang="en-US" sz="2000" dirty="0" smtClean="0"/>
              <a:t>Direct </a:t>
            </a:r>
            <a:r>
              <a:rPr lang="en-US" sz="2000" dirty="0" err="1" smtClean="0"/>
              <a:t>rf</a:t>
            </a:r>
            <a:r>
              <a:rPr lang="en-US" sz="2000" dirty="0" smtClean="0"/>
              <a:t>-association of </a:t>
            </a:r>
            <a:r>
              <a:rPr lang="en-US" sz="2000" dirty="0" err="1" smtClean="0"/>
              <a:t>Efimov</a:t>
            </a:r>
            <a:r>
              <a:rPr lang="en-US" sz="2000" dirty="0" smtClean="0"/>
              <a:t> </a:t>
            </a:r>
            <a:r>
              <a:rPr lang="en-US" sz="2000" dirty="0" err="1" smtClean="0"/>
              <a:t>trimers</a:t>
            </a:r>
            <a:r>
              <a:rPr lang="en-US" sz="2000" dirty="0" smtClean="0"/>
              <a:t> from a three-atom </a:t>
            </a:r>
            <a:r>
              <a:rPr lang="en-US" sz="2000" dirty="0" smtClean="0"/>
              <a:t>continuum</a:t>
            </a:r>
          </a:p>
          <a:p>
            <a:pPr marL="1001713" lvl="4" indent="-342900"/>
            <a:endParaRPr lang="en-US" sz="1800" dirty="0" smtClean="0"/>
          </a:p>
          <a:p>
            <a:pPr marL="342900" lvl="2" indent="-342900"/>
            <a:r>
              <a:rPr lang="en-US" sz="2000" dirty="0" err="1" smtClean="0"/>
              <a:t>Efimov</a:t>
            </a:r>
            <a:r>
              <a:rPr lang="en-US" sz="2000" dirty="0" smtClean="0"/>
              <a:t> resonances at the atom-</a:t>
            </a:r>
            <a:r>
              <a:rPr lang="en-US" sz="2000" dirty="0" err="1" smtClean="0"/>
              <a:t>dimer</a:t>
            </a:r>
            <a:r>
              <a:rPr lang="en-US" sz="2000" dirty="0" smtClean="0"/>
              <a:t> threshold</a:t>
            </a:r>
          </a:p>
          <a:p>
            <a:pPr marL="1001713" lvl="4" indent="-342900"/>
            <a:endParaRPr lang="en-US" sz="1800" dirty="0" smtClean="0"/>
          </a:p>
          <a:p>
            <a:pPr marL="342900" lvl="2" indent="-342900"/>
            <a:r>
              <a:rPr lang="en-US" sz="2000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between the scattering length and the applied magnetic field</a:t>
            </a:r>
            <a:endParaRPr lang="en-US" dirty="0"/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6218767" y="5105400"/>
          <a:ext cx="1651000" cy="381000"/>
        </p:xfrm>
        <a:graphic>
          <a:graphicData uri="http://schemas.openxmlformats.org/presentationml/2006/ole">
            <p:oleObj spid="_x0000_s601090" name="Equation" r:id="rId3" imgW="990360" imgH="228600" progId="Equation.3">
              <p:embed/>
            </p:oleObj>
          </a:graphicData>
        </a:graphic>
      </p:graphicFrame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6248400" y="5486400"/>
          <a:ext cx="1799167" cy="381000"/>
        </p:xfrm>
        <a:graphic>
          <a:graphicData uri="http://schemas.openxmlformats.org/presentationml/2006/ole">
            <p:oleObj spid="_x0000_s601091" name="Equation" r:id="rId4" imgW="107928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5257800"/>
            <a:ext cx="535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Improved characterization of Li inter-atomic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potentials: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89761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Precise characterization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Feshbach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resonances by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-spectroscopy of universal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dimers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321623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N. Gross, Z. </a:t>
            </a:r>
            <a:r>
              <a:rPr lang="en-US" sz="1400" dirty="0" err="1" smtClean="0">
                <a:latin typeface="+mn-lt"/>
              </a:rPr>
              <a:t>Shotan</a:t>
            </a:r>
            <a:r>
              <a:rPr lang="en-US" sz="1400" dirty="0" smtClean="0">
                <a:latin typeface="+mn-lt"/>
              </a:rPr>
              <a:t>, O. </a:t>
            </a:r>
            <a:r>
              <a:rPr lang="en-US" sz="1400" dirty="0" err="1" smtClean="0">
                <a:latin typeface="+mn-lt"/>
              </a:rPr>
              <a:t>Machtey</a:t>
            </a:r>
            <a:r>
              <a:rPr lang="en-US" sz="1400" dirty="0" smtClean="0">
                <a:latin typeface="+mn-lt"/>
              </a:rPr>
              <a:t>, S. </a:t>
            </a:r>
            <a:r>
              <a:rPr lang="en-US" sz="1400" dirty="0" err="1" smtClean="0">
                <a:latin typeface="+mn-lt"/>
              </a:rPr>
              <a:t>Kokkelmans</a:t>
            </a:r>
            <a:r>
              <a:rPr lang="en-US" sz="1400" dirty="0" smtClean="0">
                <a:latin typeface="+mn-lt"/>
              </a:rPr>
              <a:t> and L. </a:t>
            </a:r>
            <a:r>
              <a:rPr lang="en-US" sz="1400" dirty="0" err="1" smtClean="0">
                <a:latin typeface="+mn-lt"/>
              </a:rPr>
              <a:t>Khaykovich</a:t>
            </a:r>
            <a:r>
              <a:rPr lang="en-US" sz="1400" dirty="0" smtClean="0">
                <a:latin typeface="+mn-lt"/>
              </a:rPr>
              <a:t>, C.R. Physique 12, 4 (2011) ; </a:t>
            </a:r>
            <a:r>
              <a:rPr lang="en-US" sz="1000" dirty="0" smtClean="0">
                <a:latin typeface="+mn-lt"/>
              </a:rPr>
              <a:t>arXiv:1009.0926</a:t>
            </a:r>
            <a:endParaRPr lang="en-US" sz="1000" dirty="0">
              <a:latin typeface="+mn-lt"/>
            </a:endParaRPr>
          </a:p>
        </p:txBody>
      </p:sp>
      <p:pic>
        <p:nvPicPr>
          <p:cNvPr id="6010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718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505200" y="25146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Combined fit.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00" y="2895600"/>
            <a:ext cx="7215238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RF spectroscopy of the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efimov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quantum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state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association of </a:t>
            </a:r>
            <a:r>
              <a:rPr lang="en-US" dirty="0" err="1" smtClean="0"/>
              <a:t>Efimov</a:t>
            </a:r>
            <a:r>
              <a:rPr lang="en-US" dirty="0" smtClean="0"/>
              <a:t> </a:t>
            </a:r>
            <a:r>
              <a:rPr lang="en-US" dirty="0" err="1" smtClean="0"/>
              <a:t>trimers</a:t>
            </a: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10800000">
            <a:off x="4267197" y="2057400"/>
            <a:ext cx="4038602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87669" y="3075333"/>
            <a:ext cx="2035863" cy="158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4279508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Freeform 28"/>
          <p:cNvSpPr>
            <a:spLocks/>
          </p:cNvSpPr>
          <p:nvPr/>
        </p:nvSpPr>
        <p:spPr bwMode="auto">
          <a:xfrm>
            <a:off x="3876251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30"/>
          <p:cNvSpPr>
            <a:spLocks/>
          </p:cNvSpPr>
          <p:nvPr/>
        </p:nvSpPr>
        <p:spPr bwMode="auto">
          <a:xfrm>
            <a:off x="3069741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8763" y="1554163"/>
          <a:ext cx="579437" cy="549275"/>
        </p:xfrm>
        <a:graphic>
          <a:graphicData uri="http://schemas.openxmlformats.org/presentationml/2006/ole">
            <p:oleObj spid="_x0000_s416770" name="Equation" r:id="rId3" imgW="241200" imgH="22860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 flipH="1" flipV="1">
            <a:off x="1905000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24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8534400" y="1752600"/>
          <a:ext cx="549275" cy="488950"/>
        </p:xfrm>
        <a:graphic>
          <a:graphicData uri="http://schemas.openxmlformats.org/presentationml/2006/ole">
            <p:oleObj spid="_x0000_s416771" name="Equation" r:id="rId4" imgW="228600" imgH="203040" progId="Equation.3">
              <p:embed/>
            </p:oleObj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6248400" y="1568450"/>
          <a:ext cx="639762" cy="519113"/>
        </p:xfrm>
        <a:graphic>
          <a:graphicData uri="http://schemas.openxmlformats.org/presentationml/2006/ole">
            <p:oleObj spid="_x0000_s416772" name="Equation" r:id="rId5" imgW="266400" imgH="2156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538287" y="1538287"/>
          <a:ext cx="671513" cy="519113"/>
        </p:xfrm>
        <a:graphic>
          <a:graphicData uri="http://schemas.openxmlformats.org/presentationml/2006/ole">
            <p:oleObj spid="_x0000_s416773" name="Equation" r:id="rId6" imgW="279360" imgH="21564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848600" y="1508125"/>
          <a:ext cx="579437" cy="549275"/>
        </p:xfrm>
        <a:graphic>
          <a:graphicData uri="http://schemas.openxmlformats.org/presentationml/2006/ole">
            <p:oleObj spid="_x0000_s416774" name="Equation" r:id="rId7" imgW="241200" imgH="228600" progId="Equation.3">
              <p:embed/>
            </p:oleObj>
          </a:graphicData>
        </a:graphic>
      </p:graphicFrame>
      <p:sp>
        <p:nvSpPr>
          <p:cNvPr id="19" name="Freeform 32"/>
          <p:cNvSpPr>
            <a:spLocks/>
          </p:cNvSpPr>
          <p:nvPr/>
        </p:nvSpPr>
        <p:spPr bwMode="auto">
          <a:xfrm>
            <a:off x="1759163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" name="Picture 9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057400"/>
            <a:ext cx="457200" cy="1676400"/>
          </a:xfrm>
          <a:prstGeom prst="rect">
            <a:avLst/>
          </a:prstGeom>
          <a:noFill/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715000" y="2286000"/>
            <a:ext cx="8382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" y="838200"/>
            <a:ext cx="49530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Free-atoms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trimer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transition? Can it work?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87"/>
          <p:cNvSpPr>
            <a:spLocks noChangeArrowheads="1"/>
          </p:cNvSpPr>
          <p:nvPr/>
        </p:nvSpPr>
        <p:spPr bwMode="auto">
          <a:xfrm>
            <a:off x="6781800" y="5181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28600" y="-1905000"/>
            <a:ext cx="7924800" cy="7924800"/>
            <a:chOff x="228600" y="-1905000"/>
            <a:chExt cx="7924800" cy="7924800"/>
          </a:xfrm>
        </p:grpSpPr>
        <p:sp>
          <p:nvSpPr>
            <p:cNvPr id="30" name="Arc 29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45"/>
          <p:cNvSpPr>
            <a:spLocks/>
          </p:cNvSpPr>
          <p:nvPr/>
        </p:nvSpPr>
        <p:spPr bwMode="auto">
          <a:xfrm rot="1108993">
            <a:off x="4579652" y="3681993"/>
            <a:ext cx="2618932" cy="3777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8"/>
              </a:cxn>
              <a:cxn ang="0">
                <a:pos x="384" y="144"/>
              </a:cxn>
            </a:cxnLst>
            <a:rect l="0" t="0" r="r" b="b"/>
            <a:pathLst>
              <a:path w="384" h="144">
                <a:moveTo>
                  <a:pt x="0" y="0"/>
                </a:moveTo>
                <a:cubicBezTo>
                  <a:pt x="64" y="12"/>
                  <a:pt x="128" y="24"/>
                  <a:pt x="192" y="48"/>
                </a:cubicBezTo>
                <a:cubicBezTo>
                  <a:pt x="256" y="72"/>
                  <a:pt x="320" y="108"/>
                  <a:pt x="384" y="14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906691" y="3315098"/>
            <a:ext cx="2360614" cy="795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6775" name="Object 7"/>
          <p:cNvGraphicFramePr>
            <a:graphicFrameLocks noChangeAspect="1"/>
          </p:cNvGraphicFramePr>
          <p:nvPr/>
        </p:nvGraphicFramePr>
        <p:xfrm>
          <a:off x="7010400" y="1447800"/>
          <a:ext cx="669925" cy="641350"/>
        </p:xfrm>
        <a:graphic>
          <a:graphicData uri="http://schemas.openxmlformats.org/presentationml/2006/ole">
            <p:oleObj spid="_x0000_s416775" name="Equation" r:id="rId9" imgW="279360" imgH="266400" progId="Equation.3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657600" y="1524000"/>
            <a:ext cx="1143000" cy="1066800"/>
            <a:chOff x="228600" y="-1905000"/>
            <a:chExt cx="7924800" cy="7924800"/>
          </a:xfrm>
        </p:grpSpPr>
        <p:sp>
          <p:nvSpPr>
            <p:cNvPr id="35" name="Arc 34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association of </a:t>
            </a:r>
            <a:r>
              <a:rPr lang="en-US" dirty="0" err="1" smtClean="0"/>
              <a:t>Efimov</a:t>
            </a:r>
            <a:r>
              <a:rPr lang="en-US" dirty="0" smtClean="0"/>
              <a:t> </a:t>
            </a:r>
            <a:r>
              <a:rPr lang="en-US" dirty="0" err="1" smtClean="0"/>
              <a:t>trimers</a:t>
            </a: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10800000">
            <a:off x="4267197" y="2057400"/>
            <a:ext cx="4038602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87669" y="3075333"/>
            <a:ext cx="2035863" cy="158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4279508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Freeform 28"/>
          <p:cNvSpPr>
            <a:spLocks/>
          </p:cNvSpPr>
          <p:nvPr/>
        </p:nvSpPr>
        <p:spPr bwMode="auto">
          <a:xfrm>
            <a:off x="3876251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30"/>
          <p:cNvSpPr>
            <a:spLocks/>
          </p:cNvSpPr>
          <p:nvPr/>
        </p:nvSpPr>
        <p:spPr bwMode="auto">
          <a:xfrm>
            <a:off x="3069741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8763" y="1554163"/>
          <a:ext cx="579437" cy="549275"/>
        </p:xfrm>
        <a:graphic>
          <a:graphicData uri="http://schemas.openxmlformats.org/presentationml/2006/ole">
            <p:oleObj spid="_x0000_s405506" name="Equation" r:id="rId4" imgW="241200" imgH="22860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 flipH="1" flipV="1">
            <a:off x="1905000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24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8534400" y="1752600"/>
          <a:ext cx="549275" cy="488950"/>
        </p:xfrm>
        <a:graphic>
          <a:graphicData uri="http://schemas.openxmlformats.org/presentationml/2006/ole">
            <p:oleObj spid="_x0000_s405507" name="Equation" r:id="rId5" imgW="228600" imgH="203040" progId="Equation.3">
              <p:embed/>
            </p:oleObj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6248400" y="1568450"/>
          <a:ext cx="639762" cy="519113"/>
        </p:xfrm>
        <a:graphic>
          <a:graphicData uri="http://schemas.openxmlformats.org/presentationml/2006/ole">
            <p:oleObj spid="_x0000_s405508" name="Equation" r:id="rId6" imgW="266400" imgH="2156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538287" y="1538287"/>
          <a:ext cx="671513" cy="519113"/>
        </p:xfrm>
        <a:graphic>
          <a:graphicData uri="http://schemas.openxmlformats.org/presentationml/2006/ole">
            <p:oleObj spid="_x0000_s405509" name="Equation" r:id="rId7" imgW="279360" imgH="21564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848600" y="1508125"/>
          <a:ext cx="579437" cy="549275"/>
        </p:xfrm>
        <a:graphic>
          <a:graphicData uri="http://schemas.openxmlformats.org/presentationml/2006/ole">
            <p:oleObj spid="_x0000_s405510" name="Equation" r:id="rId8" imgW="241200" imgH="228600" progId="Equation.3">
              <p:embed/>
            </p:oleObj>
          </a:graphicData>
        </a:graphic>
      </p:graphicFrame>
      <p:sp>
        <p:nvSpPr>
          <p:cNvPr id="19" name="Freeform 32"/>
          <p:cNvSpPr>
            <a:spLocks/>
          </p:cNvSpPr>
          <p:nvPr/>
        </p:nvSpPr>
        <p:spPr bwMode="auto">
          <a:xfrm>
            <a:off x="1759163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" name="Picture 9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057400"/>
            <a:ext cx="457200" cy="1676400"/>
          </a:xfrm>
          <a:prstGeom prst="rect">
            <a:avLst/>
          </a:prstGeom>
          <a:noFill/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" y="838200"/>
            <a:ext cx="35052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Free-atoms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trimer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transition?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Oval 75"/>
          <p:cNvSpPr>
            <a:spLocks noChangeArrowheads="1"/>
          </p:cNvSpPr>
          <p:nvPr/>
        </p:nvSpPr>
        <p:spPr bwMode="auto">
          <a:xfrm>
            <a:off x="838200" y="2209800"/>
            <a:ext cx="762000" cy="685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3"/>
          <p:cNvSpPr>
            <a:spLocks noChangeShapeType="1"/>
          </p:cNvSpPr>
          <p:nvPr/>
        </p:nvSpPr>
        <p:spPr bwMode="auto">
          <a:xfrm flipH="1">
            <a:off x="1046019" y="2415540"/>
            <a:ext cx="207818" cy="1371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Oval 64"/>
          <p:cNvSpPr>
            <a:spLocks noChangeArrowheads="1"/>
          </p:cNvSpPr>
          <p:nvPr/>
        </p:nvSpPr>
        <p:spPr bwMode="auto">
          <a:xfrm>
            <a:off x="907473" y="2484120"/>
            <a:ext cx="207818" cy="20574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65"/>
          <p:cNvSpPr>
            <a:spLocks noChangeArrowheads="1"/>
          </p:cNvSpPr>
          <p:nvPr/>
        </p:nvSpPr>
        <p:spPr bwMode="auto">
          <a:xfrm>
            <a:off x="1253837" y="2278380"/>
            <a:ext cx="207818" cy="20574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>
            <a:off x="1184564" y="2484120"/>
            <a:ext cx="138546" cy="2057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Oval 67"/>
          <p:cNvSpPr>
            <a:spLocks noChangeArrowheads="1"/>
          </p:cNvSpPr>
          <p:nvPr/>
        </p:nvSpPr>
        <p:spPr bwMode="auto">
          <a:xfrm>
            <a:off x="1253837" y="2621280"/>
            <a:ext cx="207818" cy="20574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78"/>
          <p:cNvGrpSpPr>
            <a:grpSpLocks/>
          </p:cNvGrpSpPr>
          <p:nvPr/>
        </p:nvGrpSpPr>
        <p:grpSpPr bwMode="auto">
          <a:xfrm rot="1085511">
            <a:off x="5040343" y="3771305"/>
            <a:ext cx="1057138" cy="730818"/>
            <a:chOff x="2640" y="3552"/>
            <a:chExt cx="768" cy="528"/>
          </a:xfrm>
        </p:grpSpPr>
        <p:sp>
          <p:nvSpPr>
            <p:cNvPr id="32" name="Oval 76"/>
            <p:cNvSpPr>
              <a:spLocks noChangeArrowheads="1"/>
            </p:cNvSpPr>
            <p:nvPr/>
          </p:nvSpPr>
          <p:spPr bwMode="auto">
            <a:xfrm>
              <a:off x="2640" y="3552"/>
              <a:ext cx="76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" name="Group 74"/>
            <p:cNvGrpSpPr>
              <a:grpSpLocks/>
            </p:cNvGrpSpPr>
            <p:nvPr/>
          </p:nvGrpSpPr>
          <p:grpSpPr bwMode="auto">
            <a:xfrm rot="-3435120">
              <a:off x="2784" y="3584"/>
              <a:ext cx="480" cy="528"/>
              <a:chOff x="960" y="2592"/>
              <a:chExt cx="480" cy="528"/>
            </a:xfrm>
          </p:grpSpPr>
          <p:sp>
            <p:nvSpPr>
              <p:cNvPr id="34" name="Line 69"/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Oval 70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71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72"/>
              <p:cNvSpPr>
                <a:spLocks noChangeShapeType="1"/>
              </p:cNvSpPr>
              <p:nvPr/>
            </p:nvSpPr>
            <p:spPr bwMode="auto">
              <a:xfrm>
                <a:off x="1152" y="2736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73"/>
              <p:cNvSpPr>
                <a:spLocks noChangeArrowheads="1"/>
              </p:cNvSpPr>
              <p:nvPr/>
            </p:nvSpPr>
            <p:spPr bwMode="auto">
              <a:xfrm>
                <a:off x="1296" y="2976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6817659" y="3124200"/>
          <a:ext cx="1030941" cy="381000"/>
        </p:xfrm>
        <a:graphic>
          <a:graphicData uri="http://schemas.openxmlformats.org/presentationml/2006/ole">
            <p:oleObj spid="_x0000_s405511" name="Equation" r:id="rId10" imgW="583920" imgH="215640" progId="Equation.3">
              <p:embed/>
            </p:oleObj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rot="5400000">
            <a:off x="6781800" y="3886200"/>
            <a:ext cx="838200" cy="2286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43400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87"/>
          <p:cNvSpPr>
            <a:spLocks noChangeArrowheads="1"/>
          </p:cNvSpPr>
          <p:nvPr/>
        </p:nvSpPr>
        <p:spPr bwMode="auto">
          <a:xfrm>
            <a:off x="6781800" y="5181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28600" y="-1905000"/>
            <a:ext cx="7924800" cy="7924800"/>
            <a:chOff x="228600" y="-1905000"/>
            <a:chExt cx="7924800" cy="7924800"/>
          </a:xfrm>
        </p:grpSpPr>
        <p:sp>
          <p:nvSpPr>
            <p:cNvPr id="43" name="Arc 42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 45"/>
          <p:cNvSpPr>
            <a:spLocks/>
          </p:cNvSpPr>
          <p:nvPr/>
        </p:nvSpPr>
        <p:spPr bwMode="auto">
          <a:xfrm rot="1108993">
            <a:off x="4579652" y="3681993"/>
            <a:ext cx="2618932" cy="3777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8"/>
              </a:cxn>
              <a:cxn ang="0">
                <a:pos x="384" y="144"/>
              </a:cxn>
            </a:cxnLst>
            <a:rect l="0" t="0" r="r" b="b"/>
            <a:pathLst>
              <a:path w="384" h="144">
                <a:moveTo>
                  <a:pt x="0" y="0"/>
                </a:moveTo>
                <a:cubicBezTo>
                  <a:pt x="64" y="12"/>
                  <a:pt x="128" y="24"/>
                  <a:pt x="192" y="48"/>
                </a:cubicBezTo>
                <a:cubicBezTo>
                  <a:pt x="256" y="72"/>
                  <a:pt x="320" y="108"/>
                  <a:pt x="384" y="14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5906691" y="3315098"/>
            <a:ext cx="2360614" cy="795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7"/>
          <p:cNvGraphicFramePr>
            <a:graphicFrameLocks noChangeAspect="1"/>
          </p:cNvGraphicFramePr>
          <p:nvPr/>
        </p:nvGraphicFramePr>
        <p:xfrm>
          <a:off x="6964363" y="1570508"/>
          <a:ext cx="655637" cy="472605"/>
        </p:xfrm>
        <a:graphic>
          <a:graphicData uri="http://schemas.openxmlformats.org/presentationml/2006/ole">
            <p:oleObj spid="_x0000_s405512" name="Equation" r:id="rId11" imgW="317160" imgH="228600" progId="Equation.3">
              <p:embed/>
            </p:oleObj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3657600" y="1524000"/>
            <a:ext cx="1143000" cy="1066800"/>
            <a:chOff x="228600" y="-1905000"/>
            <a:chExt cx="7924800" cy="7924800"/>
          </a:xfrm>
        </p:grpSpPr>
        <p:sp>
          <p:nvSpPr>
            <p:cNvPr id="50" name="Arc 49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levels</a:t>
            </a:r>
            <a:endParaRPr lang="en-US" dirty="0"/>
          </a:p>
        </p:txBody>
      </p:sp>
      <p:graphicFrame>
        <p:nvGraphicFramePr>
          <p:cNvPr id="431105" name="Object 1"/>
          <p:cNvGraphicFramePr>
            <a:graphicFrameLocks noChangeAspect="1"/>
          </p:cNvGraphicFramePr>
          <p:nvPr/>
        </p:nvGraphicFramePr>
        <p:xfrm>
          <a:off x="11113" y="838200"/>
          <a:ext cx="4713287" cy="4122738"/>
        </p:xfrm>
        <a:graphic>
          <a:graphicData uri="http://schemas.openxmlformats.org/presentationml/2006/ole">
            <p:oleObj spid="_x0000_s431105" name="Graph" r:id="rId3" imgW="3892320" imgH="3404160" progId="Origin50.Graph">
              <p:embed/>
            </p:oleObj>
          </a:graphicData>
        </a:graphic>
      </p:graphicFrame>
      <p:graphicFrame>
        <p:nvGraphicFramePr>
          <p:cNvPr id="431107" name="Object 3"/>
          <p:cNvGraphicFramePr>
            <a:graphicFrameLocks noChangeAspect="1"/>
          </p:cNvGraphicFramePr>
          <p:nvPr/>
        </p:nvGraphicFramePr>
        <p:xfrm>
          <a:off x="4230688" y="829111"/>
          <a:ext cx="4913312" cy="4200089"/>
        </p:xfrm>
        <a:graphic>
          <a:graphicData uri="http://schemas.openxmlformats.org/presentationml/2006/ole">
            <p:oleObj spid="_x0000_s431107" name="Graph" r:id="rId4" imgW="4034880" imgH="345024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scans</a:t>
            </a:r>
            <a:endParaRPr lang="en-US" dirty="0"/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38189"/>
            <a:ext cx="5791200" cy="49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838200"/>
            <a:ext cx="62484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Remaining atoms after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rf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-pulse at different magnetic fields.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7800" y="1676400"/>
            <a:ext cx="3581400" cy="3810000"/>
            <a:chOff x="2667000" y="1600200"/>
            <a:chExt cx="3581400" cy="3810000"/>
          </a:xfrm>
        </p:grpSpPr>
        <p:grpSp>
          <p:nvGrpSpPr>
            <p:cNvPr id="9" name="Group 8"/>
            <p:cNvGrpSpPr/>
            <p:nvPr/>
          </p:nvGrpSpPr>
          <p:grpSpPr>
            <a:xfrm>
              <a:off x="2667000" y="1600200"/>
              <a:ext cx="3429000" cy="3657600"/>
              <a:chOff x="2667000" y="1600200"/>
              <a:chExt cx="3429000" cy="3657600"/>
            </a:xfrm>
          </p:grpSpPr>
          <p:sp>
            <p:nvSpPr>
              <p:cNvPr id="5" name="Down Arrow 4"/>
              <p:cNvSpPr/>
              <p:nvPr/>
            </p:nvSpPr>
            <p:spPr>
              <a:xfrm>
                <a:off x="2667000" y="1600200"/>
                <a:ext cx="152400" cy="1143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Down Arrow 6"/>
              <p:cNvSpPr/>
              <p:nvPr/>
            </p:nvSpPr>
            <p:spPr>
              <a:xfrm>
                <a:off x="2667000" y="4114800"/>
                <a:ext cx="152400" cy="1143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own Arrow 7"/>
              <p:cNvSpPr/>
              <p:nvPr/>
            </p:nvSpPr>
            <p:spPr>
              <a:xfrm>
                <a:off x="5943600" y="1600200"/>
                <a:ext cx="152400" cy="1143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Down Arrow 13"/>
            <p:cNvSpPr/>
            <p:nvPr/>
          </p:nvSpPr>
          <p:spPr>
            <a:xfrm>
              <a:off x="6096000" y="4267200"/>
              <a:ext cx="152400" cy="1143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05000" y="1402838"/>
            <a:ext cx="7467600" cy="4007362"/>
            <a:chOff x="1905000" y="1402838"/>
            <a:chExt cx="7467600" cy="4007362"/>
          </a:xfrm>
        </p:grpSpPr>
        <p:grpSp>
          <p:nvGrpSpPr>
            <p:cNvPr id="13" name="Group 12"/>
            <p:cNvGrpSpPr/>
            <p:nvPr/>
          </p:nvGrpSpPr>
          <p:grpSpPr>
            <a:xfrm>
              <a:off x="1905000" y="1524000"/>
              <a:ext cx="3429000" cy="3276600"/>
              <a:chOff x="3124200" y="1524000"/>
              <a:chExt cx="3429000" cy="3276600"/>
            </a:xfrm>
          </p:grpSpPr>
          <p:sp>
            <p:nvSpPr>
              <p:cNvPr id="10" name="Down Arrow 9"/>
              <p:cNvSpPr/>
              <p:nvPr/>
            </p:nvSpPr>
            <p:spPr>
              <a:xfrm>
                <a:off x="3124200" y="1524000"/>
                <a:ext cx="152400" cy="914400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6400800" y="1600200"/>
                <a:ext cx="152400" cy="914400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3124200" y="3886200"/>
                <a:ext cx="152400" cy="914400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943600" y="1402838"/>
              <a:ext cx="3429000" cy="4007362"/>
              <a:chOff x="5943600" y="1402838"/>
              <a:chExt cx="3429000" cy="4007362"/>
            </a:xfrm>
          </p:grpSpPr>
          <p:graphicFrame>
            <p:nvGraphicFramePr>
              <p:cNvPr id="34" name="Object 1"/>
              <p:cNvGraphicFramePr>
                <a:graphicFrameLocks noChangeAspect="1"/>
              </p:cNvGraphicFramePr>
              <p:nvPr/>
            </p:nvGraphicFramePr>
            <p:xfrm>
              <a:off x="5943600" y="3038388"/>
              <a:ext cx="3429000" cy="1149774"/>
            </p:xfrm>
            <a:graphic>
              <a:graphicData uri="http://schemas.openxmlformats.org/presentationml/2006/ole">
                <p:oleObj spid="_x0000_s436228" name="Graph" r:id="rId4" imgW="3160800" imgH="2649600" progId="Origin50.Graph">
                  <p:embed/>
                </p:oleObj>
              </a:graphicData>
            </a:graphic>
          </p:graphicFrame>
          <p:sp>
            <p:nvSpPr>
              <p:cNvPr id="35" name="Oval 34"/>
              <p:cNvSpPr/>
              <p:nvPr/>
            </p:nvSpPr>
            <p:spPr>
              <a:xfrm rot="20168387">
                <a:off x="7310289" y="3275894"/>
                <a:ext cx="863015" cy="534812"/>
              </a:xfrm>
              <a:prstGeom prst="ellipse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6" name="Object 1"/>
              <p:cNvGraphicFramePr>
                <a:graphicFrameLocks noChangeAspect="1"/>
              </p:cNvGraphicFramePr>
              <p:nvPr/>
            </p:nvGraphicFramePr>
            <p:xfrm>
              <a:off x="5943600" y="4260426"/>
              <a:ext cx="3429000" cy="1149774"/>
            </p:xfrm>
            <a:graphic>
              <a:graphicData uri="http://schemas.openxmlformats.org/presentationml/2006/ole">
                <p:oleObj spid="_x0000_s436229" name="Graph" r:id="rId5" imgW="3160800" imgH="2649600" progId="Origin50.Graph">
                  <p:embed/>
                </p:oleObj>
              </a:graphicData>
            </a:graphic>
          </p:graphicFrame>
          <p:graphicFrame>
            <p:nvGraphicFramePr>
              <p:cNvPr id="37" name="Object 1"/>
              <p:cNvGraphicFramePr>
                <a:graphicFrameLocks noChangeAspect="1"/>
              </p:cNvGraphicFramePr>
              <p:nvPr/>
            </p:nvGraphicFramePr>
            <p:xfrm>
              <a:off x="5943600" y="1964814"/>
              <a:ext cx="3429000" cy="1149774"/>
            </p:xfrm>
            <a:graphic>
              <a:graphicData uri="http://schemas.openxmlformats.org/presentationml/2006/ole">
                <p:oleObj spid="_x0000_s436230" name="Graph" r:id="rId6" imgW="3160800" imgH="2649600" progId="Origin50.Graph">
                  <p:embed/>
                </p:oleObj>
              </a:graphicData>
            </a:graphic>
          </p:graphicFrame>
          <p:sp>
            <p:nvSpPr>
              <p:cNvPr id="38" name="Oval 67"/>
              <p:cNvSpPr>
                <a:spLocks noChangeArrowheads="1"/>
              </p:cNvSpPr>
              <p:nvPr/>
            </p:nvSpPr>
            <p:spPr bwMode="auto">
              <a:xfrm>
                <a:off x="7924800" y="2345814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67"/>
              <p:cNvSpPr>
                <a:spLocks noChangeArrowheads="1"/>
              </p:cNvSpPr>
              <p:nvPr/>
            </p:nvSpPr>
            <p:spPr bwMode="auto">
              <a:xfrm>
                <a:off x="7391400" y="2574414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rot="10800000">
                <a:off x="7696200" y="2422014"/>
                <a:ext cx="228600" cy="1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9" idx="7"/>
              </p:cNvCxnSpPr>
              <p:nvPr/>
            </p:nvCxnSpPr>
            <p:spPr>
              <a:xfrm rot="5400000" flipH="1" flipV="1">
                <a:off x="7559582" y="2460114"/>
                <a:ext cx="98518" cy="17471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67"/>
              <p:cNvSpPr>
                <a:spLocks noChangeArrowheads="1"/>
              </p:cNvSpPr>
              <p:nvPr/>
            </p:nvSpPr>
            <p:spPr bwMode="auto">
              <a:xfrm>
                <a:off x="7924800" y="34290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67"/>
              <p:cNvSpPr>
                <a:spLocks noChangeArrowheads="1"/>
              </p:cNvSpPr>
              <p:nvPr/>
            </p:nvSpPr>
            <p:spPr bwMode="auto">
              <a:xfrm>
                <a:off x="7848600" y="32766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4" name="Picture 92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613090">
                <a:off x="7715672" y="1402838"/>
                <a:ext cx="381000" cy="1016000"/>
              </a:xfrm>
              <a:prstGeom prst="rect">
                <a:avLst/>
              </a:prstGeom>
              <a:noFill/>
            </p:spPr>
          </p:pic>
          <p:sp>
            <p:nvSpPr>
              <p:cNvPr id="45" name="Oval 67"/>
              <p:cNvSpPr>
                <a:spLocks noChangeArrowheads="1"/>
              </p:cNvSpPr>
              <p:nvPr/>
            </p:nvSpPr>
            <p:spPr bwMode="auto">
              <a:xfrm>
                <a:off x="7467600" y="35814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67"/>
              <p:cNvSpPr>
                <a:spLocks noChangeArrowheads="1"/>
              </p:cNvSpPr>
              <p:nvPr/>
            </p:nvSpPr>
            <p:spPr bwMode="auto">
              <a:xfrm>
                <a:off x="7772400" y="48006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67"/>
              <p:cNvSpPr>
                <a:spLocks noChangeArrowheads="1"/>
              </p:cNvSpPr>
              <p:nvPr/>
            </p:nvSpPr>
            <p:spPr bwMode="auto">
              <a:xfrm>
                <a:off x="7848600" y="48006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67"/>
              <p:cNvSpPr>
                <a:spLocks noChangeArrowheads="1"/>
              </p:cNvSpPr>
              <p:nvPr/>
            </p:nvSpPr>
            <p:spPr bwMode="auto">
              <a:xfrm>
                <a:off x="7391400" y="4870026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flipV="1">
                <a:off x="7924800" y="4502572"/>
                <a:ext cx="457200" cy="29802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6200000" flipV="1">
                <a:off x="6800969" y="4248032"/>
                <a:ext cx="548944" cy="73968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67"/>
              <p:cNvSpPr>
                <a:spLocks noChangeArrowheads="1"/>
              </p:cNvSpPr>
              <p:nvPr/>
            </p:nvSpPr>
            <p:spPr bwMode="auto">
              <a:xfrm>
                <a:off x="7315200" y="20574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F13D4A"/>
                  </a:gs>
                  <a:gs pos="100000">
                    <a:srgbClr val="F13D4A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16200000" flipH="1">
                <a:off x="7467600" y="2209800"/>
                <a:ext cx="152400" cy="1524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6"/>
          <p:cNvSpPr txBox="1">
            <a:spLocks noChangeArrowheads="1"/>
          </p:cNvSpPr>
          <p:nvPr/>
        </p:nvSpPr>
        <p:spPr bwMode="auto">
          <a:xfrm>
            <a:off x="1111398" y="6400800"/>
            <a:ext cx="6432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O. </a:t>
            </a:r>
            <a:r>
              <a:rPr lang="en-US" sz="1400" dirty="0" err="1" smtClean="0">
                <a:latin typeface="+mn-lt"/>
                <a:cs typeface="+mj-cs"/>
              </a:rPr>
              <a:t>Machtey</a:t>
            </a:r>
            <a:r>
              <a:rPr lang="en-US" sz="1400" dirty="0" smtClean="0">
                <a:latin typeface="+mn-lt"/>
                <a:cs typeface="+mj-cs"/>
              </a:rPr>
              <a:t>, Z</a:t>
            </a:r>
            <a:r>
              <a:rPr lang="en-US" sz="1400" dirty="0">
                <a:latin typeface="+mn-lt"/>
                <a:cs typeface="+mj-cs"/>
              </a:rPr>
              <a:t>. </a:t>
            </a:r>
            <a:r>
              <a:rPr lang="en-US" sz="1400" dirty="0" err="1">
                <a:latin typeface="+mn-lt"/>
                <a:cs typeface="+mj-cs"/>
              </a:rPr>
              <a:t>Shotan</a:t>
            </a:r>
            <a:r>
              <a:rPr lang="en-US" sz="1400" dirty="0" smtClean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</a:rPr>
              <a:t>N. Gross, </a:t>
            </a:r>
            <a:r>
              <a:rPr lang="en-US" sz="1400" dirty="0" smtClean="0">
                <a:latin typeface="+mn-lt"/>
                <a:cs typeface="+mj-cs"/>
              </a:rPr>
              <a:t>and </a:t>
            </a:r>
            <a:r>
              <a:rPr lang="en-US" sz="1400" dirty="0">
                <a:latin typeface="+mn-lt"/>
                <a:cs typeface="+mj-cs"/>
              </a:rPr>
              <a:t>L. </a:t>
            </a:r>
            <a:r>
              <a:rPr lang="en-US" sz="1400" dirty="0" err="1">
                <a:latin typeface="+mn-lt"/>
                <a:cs typeface="+mj-cs"/>
              </a:rPr>
              <a:t>Khaykovich</a:t>
            </a:r>
            <a:r>
              <a:rPr lang="en-US" sz="1400" dirty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210406 </a:t>
            </a:r>
            <a:r>
              <a:rPr lang="en-US" sz="1400" dirty="0" smtClean="0">
                <a:latin typeface="+mn-lt"/>
                <a:cs typeface="+mj-cs"/>
              </a:rPr>
              <a:t>(2012).</a:t>
            </a:r>
            <a:endParaRPr lang="en-US" sz="14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Trimer-dimer</a:t>
            </a:r>
            <a:r>
              <a:rPr lang="en-US" dirty="0" smtClean="0"/>
              <a:t> energy difference</a:t>
            </a:r>
            <a:endParaRPr lang="en-US" dirty="0"/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19200"/>
            <a:ext cx="607809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35201" name="Object 1"/>
          <p:cNvGraphicFramePr>
            <a:graphicFrameLocks noChangeAspect="1"/>
          </p:cNvGraphicFramePr>
          <p:nvPr/>
        </p:nvGraphicFramePr>
        <p:xfrm>
          <a:off x="7315200" y="4310062"/>
          <a:ext cx="998538" cy="338138"/>
        </p:xfrm>
        <a:graphic>
          <a:graphicData uri="http://schemas.openxmlformats.org/presentationml/2006/ole">
            <p:oleObj spid="_x0000_s435201" name="Equation" r:id="rId5" imgW="672840" imgH="228600" progId="Equation.3">
              <p:embed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2800" y="3897868"/>
            <a:ext cx="16764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Estimation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1398" y="6400800"/>
            <a:ext cx="6432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O. </a:t>
            </a:r>
            <a:r>
              <a:rPr lang="en-US" sz="1400" dirty="0" err="1" smtClean="0">
                <a:latin typeface="+mn-lt"/>
                <a:cs typeface="+mj-cs"/>
              </a:rPr>
              <a:t>Machtey</a:t>
            </a:r>
            <a:r>
              <a:rPr lang="en-US" sz="1400" dirty="0" smtClean="0">
                <a:latin typeface="+mn-lt"/>
                <a:cs typeface="+mj-cs"/>
              </a:rPr>
              <a:t>, Z</a:t>
            </a:r>
            <a:r>
              <a:rPr lang="en-US" sz="1400" dirty="0">
                <a:latin typeface="+mn-lt"/>
                <a:cs typeface="+mj-cs"/>
              </a:rPr>
              <a:t>. </a:t>
            </a:r>
            <a:r>
              <a:rPr lang="en-US" sz="1400" dirty="0" err="1">
                <a:latin typeface="+mn-lt"/>
                <a:cs typeface="+mj-cs"/>
              </a:rPr>
              <a:t>Shotan</a:t>
            </a:r>
            <a:r>
              <a:rPr lang="en-US" sz="1400" dirty="0" smtClean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</a:rPr>
              <a:t>N. Gross, </a:t>
            </a:r>
            <a:r>
              <a:rPr lang="en-US" sz="1400" dirty="0" smtClean="0">
                <a:latin typeface="+mn-lt"/>
                <a:cs typeface="+mj-cs"/>
              </a:rPr>
              <a:t>and </a:t>
            </a:r>
            <a:r>
              <a:rPr lang="en-US" sz="1400" dirty="0">
                <a:latin typeface="+mn-lt"/>
                <a:cs typeface="+mj-cs"/>
              </a:rPr>
              <a:t>L. </a:t>
            </a:r>
            <a:r>
              <a:rPr lang="en-US" sz="1400" dirty="0" err="1">
                <a:latin typeface="+mn-lt"/>
                <a:cs typeface="+mj-cs"/>
              </a:rPr>
              <a:t>Khaykovich</a:t>
            </a:r>
            <a:r>
              <a:rPr lang="en-US" sz="1400" dirty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210406 </a:t>
            </a:r>
            <a:r>
              <a:rPr lang="en-US" sz="1400" dirty="0" smtClean="0">
                <a:latin typeface="+mn-lt"/>
                <a:cs typeface="+mj-cs"/>
              </a:rPr>
              <a:t>(2012).</a:t>
            </a:r>
            <a:endParaRPr lang="en-US" sz="14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0442" y="6400800"/>
            <a:ext cx="49613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latin typeface="+mn-lt"/>
                <a:cs typeface="+mj-cs"/>
              </a:rPr>
              <a:t>C. </a:t>
            </a:r>
            <a:r>
              <a:rPr lang="en-US" sz="1400" dirty="0" err="1" smtClean="0">
                <a:latin typeface="+mn-lt"/>
                <a:cs typeface="+mj-cs"/>
              </a:rPr>
              <a:t>Ji</a:t>
            </a:r>
            <a:r>
              <a:rPr lang="en-US" sz="1400" dirty="0" smtClean="0">
                <a:latin typeface="+mn-lt"/>
                <a:cs typeface="+mj-cs"/>
              </a:rPr>
              <a:t>, D. Phillips, </a:t>
            </a:r>
            <a:r>
              <a:rPr lang="en-US" sz="1400" dirty="0" err="1" smtClean="0">
                <a:latin typeface="+mn-lt"/>
                <a:cs typeface="+mj-cs"/>
              </a:rPr>
              <a:t>L.Platter</a:t>
            </a:r>
            <a:r>
              <a:rPr lang="en-US" sz="1400" dirty="0" smtClean="0">
                <a:latin typeface="+mn-lt"/>
                <a:cs typeface="+mj-cs"/>
              </a:rPr>
              <a:t>, </a:t>
            </a:r>
            <a:r>
              <a:rPr lang="en-US" sz="1400" dirty="0" err="1" smtClean="0">
                <a:latin typeface="+mn-lt"/>
                <a:cs typeface="+mj-cs"/>
              </a:rPr>
              <a:t>Europhys</a:t>
            </a:r>
            <a:r>
              <a:rPr lang="en-US" sz="1400" dirty="0" smtClean="0">
                <a:latin typeface="+mn-lt"/>
                <a:cs typeface="+mj-cs"/>
              </a:rPr>
              <a:t>. </a:t>
            </a:r>
            <a:r>
              <a:rPr lang="en-US" sz="1400" dirty="0" err="1" smtClean="0">
                <a:latin typeface="+mn-lt"/>
                <a:cs typeface="+mj-cs"/>
              </a:rPr>
              <a:t>Lett</a:t>
            </a:r>
            <a:r>
              <a:rPr lang="en-US" sz="1400" dirty="0" smtClean="0">
                <a:latin typeface="+mn-lt"/>
                <a:cs typeface="+mj-cs"/>
              </a:rPr>
              <a:t>. </a:t>
            </a:r>
            <a:r>
              <a:rPr lang="en-US" sz="1400" b="1" dirty="0" smtClean="0">
                <a:latin typeface="+mn-lt"/>
                <a:cs typeface="+mj-cs"/>
              </a:rPr>
              <a:t>92</a:t>
            </a:r>
            <a:r>
              <a:rPr lang="en-US" sz="1400" dirty="0" smtClean="0">
                <a:latin typeface="+mn-lt"/>
                <a:cs typeface="+mj-cs"/>
              </a:rPr>
              <a:t>, 13003 (2010).</a:t>
            </a:r>
            <a:endParaRPr lang="en-US" sz="1400" dirty="0">
              <a:latin typeface="+mn-lt"/>
              <a:cs typeface="+mj-cs"/>
            </a:endParaRPr>
          </a:p>
        </p:txBody>
      </p:sp>
      <p:pic>
        <p:nvPicPr>
          <p:cNvPr id="4341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68264"/>
            <a:ext cx="7181850" cy="191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4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562600"/>
            <a:ext cx="2362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smtClean="0"/>
              <a:t>universality: NLO effective field theory</a:t>
            </a:r>
            <a:endParaRPr lang="en-US" dirty="0"/>
          </a:p>
        </p:txBody>
      </p:sp>
      <p:pic>
        <p:nvPicPr>
          <p:cNvPr id="434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199" y="3657600"/>
            <a:ext cx="680357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5698093"/>
            <a:ext cx="44958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Prediction including finite effective range: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6629401" y="4419600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1219201" y="4572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1219201" y="4799010"/>
            <a:ext cx="4952999" cy="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3-body recombination data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990600"/>
            <a:ext cx="35052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Secondary collisions resonance.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6071764" cy="389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11398" y="6400800"/>
            <a:ext cx="6432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O. </a:t>
            </a:r>
            <a:r>
              <a:rPr lang="en-US" sz="1400" dirty="0" err="1" smtClean="0">
                <a:latin typeface="+mn-lt"/>
                <a:cs typeface="+mj-cs"/>
              </a:rPr>
              <a:t>Machtey</a:t>
            </a:r>
            <a:r>
              <a:rPr lang="en-US" sz="1400" dirty="0" smtClean="0">
                <a:latin typeface="+mn-lt"/>
                <a:cs typeface="+mj-cs"/>
              </a:rPr>
              <a:t>, Z</a:t>
            </a:r>
            <a:r>
              <a:rPr lang="en-US" sz="1400" dirty="0">
                <a:latin typeface="+mn-lt"/>
                <a:cs typeface="+mj-cs"/>
              </a:rPr>
              <a:t>. </a:t>
            </a:r>
            <a:r>
              <a:rPr lang="en-US" sz="1400" dirty="0" err="1">
                <a:latin typeface="+mn-lt"/>
                <a:cs typeface="+mj-cs"/>
              </a:rPr>
              <a:t>Shotan</a:t>
            </a:r>
            <a:r>
              <a:rPr lang="en-US" sz="1400" dirty="0" smtClean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</a:rPr>
              <a:t>N. Gross, </a:t>
            </a:r>
            <a:r>
              <a:rPr lang="en-US" sz="1400" dirty="0" smtClean="0">
                <a:latin typeface="+mn-lt"/>
                <a:cs typeface="+mj-cs"/>
              </a:rPr>
              <a:t>and </a:t>
            </a:r>
            <a:r>
              <a:rPr lang="en-US" sz="1400" dirty="0">
                <a:latin typeface="+mn-lt"/>
                <a:cs typeface="+mj-cs"/>
              </a:rPr>
              <a:t>L. </a:t>
            </a:r>
            <a:r>
              <a:rPr lang="en-US" sz="1400" dirty="0" err="1">
                <a:latin typeface="+mn-lt"/>
                <a:cs typeface="+mj-cs"/>
              </a:rPr>
              <a:t>Khaykovich</a:t>
            </a:r>
            <a:r>
              <a:rPr lang="en-US" sz="1400" dirty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210406 </a:t>
            </a:r>
            <a:r>
              <a:rPr lang="en-US" sz="1400" dirty="0" smtClean="0">
                <a:latin typeface="+mn-lt"/>
                <a:cs typeface="+mj-cs"/>
              </a:rPr>
              <a:t>(2012).</a:t>
            </a:r>
            <a:endParaRPr lang="en-US" sz="14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00" y="2895600"/>
            <a:ext cx="7215238" cy="1524000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Efimov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 resonances at the atom-</a:t>
            </a:r>
            <a:r>
              <a:rPr lang="en-US" sz="4400" dirty="0" err="1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dimer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 threshold 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ea typeface="+mj-ea"/>
                <a:cs typeface="+mj-cs"/>
              </a:rPr>
              <a:t>open answers to open questions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00" y="2895600"/>
            <a:ext cx="7215238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Brief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introduction into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Efimov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scenario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Efimov</a:t>
            </a:r>
            <a:r>
              <a:rPr lang="en-US" dirty="0" smtClean="0"/>
              <a:t> resonances</a:t>
            </a:r>
            <a:endParaRPr lang="en-US" dirty="0"/>
          </a:p>
        </p:txBody>
      </p:sp>
      <p:sp>
        <p:nvSpPr>
          <p:cNvPr id="29" name="Right Triangle 28"/>
          <p:cNvSpPr/>
          <p:nvPr/>
        </p:nvSpPr>
        <p:spPr>
          <a:xfrm rot="10800000">
            <a:off x="4267197" y="2057400"/>
            <a:ext cx="4038602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2400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5687669" y="3075333"/>
            <a:ext cx="2035863" cy="158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4279508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3876251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3069741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1759163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58763" y="1554163"/>
          <a:ext cx="579437" cy="549275"/>
        </p:xfrm>
        <a:graphic>
          <a:graphicData uri="http://schemas.openxmlformats.org/presentationml/2006/ole">
            <p:oleObj spid="_x0000_s605186" name="Equation" r:id="rId4" imgW="241200" imgH="228600" progId="Equation.3">
              <p:embed/>
            </p:oleObj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rot="5400000" flipH="1" flipV="1">
            <a:off x="1905000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43400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524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12"/>
          <p:cNvGraphicFramePr>
            <a:graphicFrameLocks noChangeAspect="1"/>
          </p:cNvGraphicFramePr>
          <p:nvPr/>
        </p:nvGraphicFramePr>
        <p:xfrm>
          <a:off x="8534400" y="1752600"/>
          <a:ext cx="549275" cy="488950"/>
        </p:xfrm>
        <a:graphic>
          <a:graphicData uri="http://schemas.openxmlformats.org/presentationml/2006/ole">
            <p:oleObj spid="_x0000_s605187" name="Equation" r:id="rId5" imgW="228600" imgH="203040" progId="Equation.3">
              <p:embed/>
            </p:oleObj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/>
        </p:nvGraphicFramePr>
        <p:xfrm>
          <a:off x="6248400" y="1568450"/>
          <a:ext cx="639762" cy="519113"/>
        </p:xfrm>
        <a:graphic>
          <a:graphicData uri="http://schemas.openxmlformats.org/presentationml/2006/ole">
            <p:oleObj spid="_x0000_s605188" name="Equation" r:id="rId6" imgW="266400" imgH="215640" progId="Equation.3">
              <p:embed/>
            </p:oleObj>
          </a:graphicData>
        </a:graphic>
      </p:graphicFrame>
      <p:graphicFrame>
        <p:nvGraphicFramePr>
          <p:cNvPr id="42" name="Object 16"/>
          <p:cNvGraphicFramePr>
            <a:graphicFrameLocks noChangeAspect="1"/>
          </p:cNvGraphicFramePr>
          <p:nvPr/>
        </p:nvGraphicFramePr>
        <p:xfrm>
          <a:off x="1538287" y="1538287"/>
          <a:ext cx="671513" cy="519113"/>
        </p:xfrm>
        <a:graphic>
          <a:graphicData uri="http://schemas.openxmlformats.org/presentationml/2006/ole">
            <p:oleObj spid="_x0000_s605189" name="Equation" r:id="rId7" imgW="279360" imgH="215640" progId="Equation.3">
              <p:embed/>
            </p:oleObj>
          </a:graphicData>
        </a:graphic>
      </p:graphicFrame>
      <p:graphicFrame>
        <p:nvGraphicFramePr>
          <p:cNvPr id="43" name="Object 17"/>
          <p:cNvGraphicFramePr>
            <a:graphicFrameLocks noChangeAspect="1"/>
          </p:cNvGraphicFramePr>
          <p:nvPr/>
        </p:nvGraphicFramePr>
        <p:xfrm>
          <a:off x="7848600" y="1508125"/>
          <a:ext cx="579437" cy="549275"/>
        </p:xfrm>
        <a:graphic>
          <a:graphicData uri="http://schemas.openxmlformats.org/presentationml/2006/ole">
            <p:oleObj spid="_x0000_s605190" name="Equation" r:id="rId8" imgW="241200" imgH="22860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162154" y="62600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Experimental observable -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enhanced</a:t>
            </a:r>
            <a:r>
              <a:rPr lang="en-US" dirty="0" smtClean="0">
                <a:latin typeface="+mn-lt"/>
              </a:rPr>
              <a:t> three-body recombination.</a:t>
            </a:r>
            <a:endParaRPr lang="en-US" dirty="0">
              <a:latin typeface="+mn-lt"/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1066800" y="2133600"/>
            <a:ext cx="2224088" cy="1103313"/>
            <a:chOff x="1066800" y="2209800"/>
            <a:chExt cx="2224088" cy="1103313"/>
          </a:xfrm>
        </p:grpSpPr>
        <p:sp>
          <p:nvSpPr>
            <p:cNvPr id="47" name="TextBox 5"/>
            <p:cNvSpPr txBox="1">
              <a:spLocks noChangeArrowheads="1"/>
            </p:cNvSpPr>
            <p:nvPr/>
          </p:nvSpPr>
          <p:spPr bwMode="auto">
            <a:xfrm>
              <a:off x="1066800" y="2667000"/>
              <a:ext cx="2224088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Three atoms couple</a:t>
              </a:r>
            </a:p>
            <a:p>
              <a:pPr algn="l" rtl="0"/>
              <a:r>
                <a:rPr lang="en-US" dirty="0">
                  <a:latin typeface="+mn-lt"/>
                </a:rPr>
                <a:t>to an </a:t>
              </a:r>
              <a:r>
                <a:rPr lang="en-US" dirty="0" err="1">
                  <a:latin typeface="+mn-lt"/>
                </a:rPr>
                <a:t>Efimov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trimer</a:t>
              </a:r>
              <a:endParaRPr lang="en-US" dirty="0">
                <a:latin typeface="+mn-lt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0800000">
              <a:off x="1828801" y="2209800"/>
              <a:ext cx="4572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Rectangle 87"/>
          <p:cNvSpPr>
            <a:spLocks noChangeArrowheads="1"/>
          </p:cNvSpPr>
          <p:nvPr/>
        </p:nvSpPr>
        <p:spPr bwMode="auto">
          <a:xfrm>
            <a:off x="6781800" y="52578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2"/>
          <p:cNvGrpSpPr/>
          <p:nvPr/>
        </p:nvGrpSpPr>
        <p:grpSpPr>
          <a:xfrm>
            <a:off x="3657600" y="1524000"/>
            <a:ext cx="1143000" cy="1066800"/>
            <a:chOff x="228600" y="-1905000"/>
            <a:chExt cx="7924800" cy="7924800"/>
          </a:xfrm>
        </p:grpSpPr>
        <p:sp>
          <p:nvSpPr>
            <p:cNvPr id="54" name="Arc 53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228600" y="-1905000"/>
            <a:ext cx="7924800" cy="7924800"/>
            <a:chOff x="228600" y="-1905000"/>
            <a:chExt cx="7924800" cy="7924800"/>
          </a:xfrm>
        </p:grpSpPr>
        <p:sp>
          <p:nvSpPr>
            <p:cNvPr id="57" name="Arc 56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516562" y="2325687"/>
            <a:ext cx="2865438" cy="1789113"/>
            <a:chOff x="5516562" y="2401887"/>
            <a:chExt cx="2865438" cy="1789113"/>
          </a:xfrm>
        </p:grpSpPr>
        <p:sp>
          <p:nvSpPr>
            <p:cNvPr id="51" name="TextBox 8"/>
            <p:cNvSpPr txBox="1">
              <a:spLocks noChangeArrowheads="1"/>
            </p:cNvSpPr>
            <p:nvPr/>
          </p:nvSpPr>
          <p:spPr bwMode="auto">
            <a:xfrm>
              <a:off x="5516562" y="2401887"/>
              <a:ext cx="2865438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One atom and a </a:t>
              </a:r>
              <a:r>
                <a:rPr lang="en-US" dirty="0" err="1">
                  <a:latin typeface="+mn-lt"/>
                </a:rPr>
                <a:t>dimer</a:t>
              </a:r>
              <a:r>
                <a:rPr lang="en-US" dirty="0">
                  <a:latin typeface="+mn-lt"/>
                </a:rPr>
                <a:t> </a:t>
              </a:r>
            </a:p>
            <a:p>
              <a:pPr algn="l" rtl="0"/>
              <a:r>
                <a:rPr lang="en-US" dirty="0">
                  <a:latin typeface="+mn-lt"/>
                </a:rPr>
                <a:t>couple to an </a:t>
              </a:r>
              <a:r>
                <a:rPr lang="en-US" dirty="0" err="1">
                  <a:latin typeface="+mn-lt"/>
                </a:rPr>
                <a:t>Efimov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trimer</a:t>
              </a:r>
              <a:endParaRPr lang="en-US" dirty="0">
                <a:latin typeface="+mn-lt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>
              <a:off x="6286500" y="3543300"/>
              <a:ext cx="1066800" cy="22860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smtClean="0"/>
              <a:t>Gallery of the early experimental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0515" y="6320135"/>
            <a:ext cx="3303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F. </a:t>
            </a:r>
            <a:r>
              <a:rPr lang="en-US" sz="1200" dirty="0" err="1" smtClean="0">
                <a:latin typeface="+mn-lt"/>
              </a:rPr>
              <a:t>Ferlaino</a:t>
            </a:r>
            <a:r>
              <a:rPr lang="en-US" sz="1200" dirty="0" smtClean="0">
                <a:latin typeface="+mn-lt"/>
              </a:rPr>
              <a:t>, and R. Grimm, Physics </a:t>
            </a:r>
            <a:r>
              <a:rPr lang="en-US" sz="1200" b="1" dirty="0" smtClean="0">
                <a:latin typeface="+mn-lt"/>
              </a:rPr>
              <a:t>3</a:t>
            </a:r>
            <a:r>
              <a:rPr lang="en-US" sz="1200" dirty="0" smtClean="0">
                <a:latin typeface="+mn-lt"/>
              </a:rPr>
              <a:t>,9 (2010)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117" y="1143000"/>
            <a:ext cx="456552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75"/>
            <a:ext cx="2724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00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86175"/>
            <a:ext cx="2609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00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5591175"/>
            <a:ext cx="76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748837" y="1639669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Florence -</a:t>
            </a:r>
          </a:p>
          <a:p>
            <a:pPr algn="ctr"/>
            <a:r>
              <a:rPr lang="en-US" baseline="30000" dirty="0" smtClean="0">
                <a:latin typeface="Tw Cen MT" pitchFamily="34" charset="0"/>
              </a:rPr>
              <a:t>39</a:t>
            </a:r>
            <a:r>
              <a:rPr lang="en-US" dirty="0" smtClean="0">
                <a:latin typeface="Tw Cen MT" pitchFamily="34" charset="0"/>
              </a:rPr>
              <a:t>K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2637" y="31242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Bar </a:t>
            </a:r>
            <a:r>
              <a:rPr lang="en-US" dirty="0" err="1" smtClean="0">
                <a:latin typeface="Tw Cen MT" pitchFamily="34" charset="0"/>
              </a:rPr>
              <a:t>Ilan</a:t>
            </a:r>
            <a:r>
              <a:rPr lang="en-US" dirty="0" smtClean="0">
                <a:latin typeface="Tw Cen MT" pitchFamily="34" charset="0"/>
              </a:rPr>
              <a:t> -</a:t>
            </a:r>
          </a:p>
          <a:p>
            <a:pPr algn="ctr"/>
            <a:r>
              <a:rPr lang="en-US" baseline="30000" dirty="0" smtClean="0">
                <a:latin typeface="Tw Cen MT" pitchFamily="34" charset="0"/>
              </a:rPr>
              <a:t>7</a:t>
            </a:r>
            <a:r>
              <a:rPr lang="en-US" dirty="0" smtClean="0">
                <a:latin typeface="Tw Cen MT" pitchFamily="34" charset="0"/>
              </a:rPr>
              <a:t>Li (m</a:t>
            </a:r>
            <a:r>
              <a:rPr lang="en-US" baseline="-25000" dirty="0" smtClean="0">
                <a:latin typeface="Tw Cen MT" pitchFamily="34" charset="0"/>
              </a:rPr>
              <a:t>F</a:t>
            </a:r>
            <a:r>
              <a:rPr lang="en-US" dirty="0" smtClean="0">
                <a:latin typeface="Tw Cen MT" pitchFamily="34" charset="0"/>
              </a:rPr>
              <a:t>=0)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2637" y="4611469"/>
            <a:ext cx="1164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Rice-</a:t>
            </a:r>
          </a:p>
          <a:p>
            <a:pPr algn="ctr"/>
            <a:r>
              <a:rPr lang="en-US" baseline="30000" dirty="0" smtClean="0">
                <a:latin typeface="Tw Cen MT" pitchFamily="34" charset="0"/>
              </a:rPr>
              <a:t>7</a:t>
            </a:r>
            <a:r>
              <a:rPr lang="en-US" dirty="0" smtClean="0">
                <a:latin typeface="Tw Cen MT" pitchFamily="34" charset="0"/>
              </a:rPr>
              <a:t>Li (m</a:t>
            </a:r>
            <a:r>
              <a:rPr lang="en-US" baseline="-25000" dirty="0" smtClean="0">
                <a:latin typeface="Tw Cen MT" pitchFamily="34" charset="0"/>
              </a:rPr>
              <a:t>F</a:t>
            </a:r>
            <a:r>
              <a:rPr lang="en-US" dirty="0" smtClean="0">
                <a:latin typeface="Tw Cen MT" pitchFamily="34" charset="0"/>
              </a:rPr>
              <a:t>=1)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041" y="1258669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Innsbruck -</a:t>
            </a:r>
          </a:p>
          <a:p>
            <a:pPr algn="ctr"/>
            <a:r>
              <a:rPr lang="en-US" baseline="30000" dirty="0" smtClean="0">
                <a:latin typeface="Tw Cen MT" pitchFamily="34" charset="0"/>
              </a:rPr>
              <a:t>133</a:t>
            </a:r>
            <a:r>
              <a:rPr lang="en-US" dirty="0" smtClean="0">
                <a:latin typeface="Tw Cen MT" pitchFamily="34" charset="0"/>
              </a:rPr>
              <a:t>Cs </a:t>
            </a:r>
            <a:r>
              <a:rPr lang="en-US" dirty="0" smtClean="0">
                <a:latin typeface="Tw Cen MT" pitchFamily="34" charset="0"/>
              </a:rPr>
              <a:t> (2006; 2009)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10668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2009</a:t>
            </a:r>
            <a:endParaRPr lang="en-US" dirty="0">
              <a:latin typeface="Tw Cen MT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723606" y="14470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496594" y="47998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981994" y="38854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886994" y="20566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dirty="0" smtClean="0"/>
              <a:t>Gallery of the experimental results - </a:t>
            </a:r>
            <a:r>
              <a:rPr lang="en-US" baseline="30000" dirty="0" smtClean="0"/>
              <a:t>6</a:t>
            </a:r>
            <a:r>
              <a:rPr lang="en-US" dirty="0" smtClean="0"/>
              <a:t>Li</a:t>
            </a:r>
            <a:endParaRPr lang="en-US" dirty="0"/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95400"/>
            <a:ext cx="4191000" cy="22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04800" y="1981200"/>
            <a:ext cx="42077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T. </a:t>
            </a:r>
            <a:r>
              <a:rPr lang="en-US" sz="1400" dirty="0" err="1" smtClean="0">
                <a:latin typeface="+mn-lt"/>
                <a:cs typeface="+mj-cs"/>
              </a:rPr>
              <a:t>Lompe</a:t>
            </a:r>
            <a:r>
              <a:rPr lang="en-US" sz="1400" dirty="0" smtClean="0">
                <a:latin typeface="+mn-lt"/>
                <a:cs typeface="+mj-cs"/>
              </a:rPr>
              <a:t>, T. B. </a:t>
            </a:r>
            <a:r>
              <a:rPr lang="en-US" sz="1400" dirty="0" err="1" smtClean="0">
                <a:latin typeface="+mn-lt"/>
                <a:cs typeface="+mj-cs"/>
              </a:rPr>
              <a:t>Ottenstein</a:t>
            </a:r>
            <a:r>
              <a:rPr lang="en-US" sz="1400" dirty="0" smtClean="0">
                <a:latin typeface="+mn-lt"/>
                <a:cs typeface="+mj-cs"/>
              </a:rPr>
              <a:t>, F. </a:t>
            </a:r>
            <a:r>
              <a:rPr lang="en-US" sz="1400" dirty="0" err="1" smtClean="0">
                <a:latin typeface="+mn-lt"/>
                <a:cs typeface="+mj-cs"/>
              </a:rPr>
              <a:t>Serwane</a:t>
            </a:r>
            <a:r>
              <a:rPr lang="en-US" sz="1400" dirty="0" smtClean="0">
                <a:latin typeface="+mn-lt"/>
                <a:cs typeface="+mj-cs"/>
              </a:rPr>
              <a:t>, K. </a:t>
            </a:r>
            <a:r>
              <a:rPr lang="en-US" sz="1400" dirty="0" err="1" smtClean="0">
                <a:latin typeface="+mn-lt"/>
                <a:cs typeface="+mj-cs"/>
              </a:rPr>
              <a:t>Viering</a:t>
            </a:r>
            <a:r>
              <a:rPr lang="en-US" sz="1400" dirty="0" smtClean="0">
                <a:latin typeface="+mn-lt"/>
                <a:cs typeface="+mj-cs"/>
              </a:rPr>
              <a:t>, </a:t>
            </a:r>
          </a:p>
          <a:p>
            <a:pPr marL="342900" indent="-342900"/>
            <a:r>
              <a:rPr lang="en-US" sz="1400" dirty="0" smtClean="0">
                <a:latin typeface="+mn-lt"/>
                <a:cs typeface="+mj-cs"/>
              </a:rPr>
              <a:t>A. N. </a:t>
            </a:r>
            <a:r>
              <a:rPr lang="en-US" sz="1400" dirty="0" err="1" smtClean="0">
                <a:latin typeface="+mn-lt"/>
                <a:cs typeface="+mj-cs"/>
              </a:rPr>
              <a:t>Wenz</a:t>
            </a:r>
            <a:r>
              <a:rPr lang="en-US" sz="1400" dirty="0" smtClean="0">
                <a:latin typeface="+mn-lt"/>
                <a:cs typeface="+mj-cs"/>
              </a:rPr>
              <a:t>, G. </a:t>
            </a:r>
            <a:r>
              <a:rPr lang="en-US" sz="1400" dirty="0" err="1" smtClean="0">
                <a:latin typeface="+mn-lt"/>
                <a:cs typeface="+mj-cs"/>
              </a:rPr>
              <a:t>Zurn</a:t>
            </a:r>
            <a:r>
              <a:rPr lang="en-US" sz="1400" dirty="0" smtClean="0">
                <a:latin typeface="+mn-lt"/>
                <a:cs typeface="+mj-cs"/>
              </a:rPr>
              <a:t> and S. </a:t>
            </a:r>
            <a:r>
              <a:rPr lang="en-US" sz="1400" dirty="0" err="1" smtClean="0">
                <a:latin typeface="+mn-lt"/>
                <a:cs typeface="+mj-cs"/>
              </a:rPr>
              <a:t>Jochim</a:t>
            </a:r>
            <a:r>
              <a:rPr lang="en-US" sz="1400" dirty="0" smtClean="0">
                <a:latin typeface="+mn-lt"/>
                <a:cs typeface="+mj-cs"/>
              </a:rPr>
              <a:t>, </a:t>
            </a:r>
          </a:p>
          <a:p>
            <a:pPr marL="342900" indent="-342900"/>
            <a:r>
              <a:rPr lang="en-US" sz="1400" dirty="0" smtClean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105</a:t>
            </a:r>
            <a:r>
              <a:rPr lang="en-US" sz="1400" dirty="0" smtClean="0">
                <a:latin typeface="+mn-lt"/>
                <a:cs typeface="+mj-cs"/>
              </a:rPr>
              <a:t>, 103201 </a:t>
            </a:r>
            <a:r>
              <a:rPr lang="en-US" sz="1400" dirty="0">
                <a:latin typeface="+mn-lt"/>
                <a:cs typeface="+mj-cs"/>
              </a:rPr>
              <a:t>(</a:t>
            </a:r>
            <a:r>
              <a:rPr lang="en-US" sz="1400" dirty="0" smtClean="0">
                <a:latin typeface="+mn-lt"/>
                <a:cs typeface="+mj-cs"/>
              </a:rPr>
              <a:t>2010).</a:t>
            </a:r>
            <a:endParaRPr lang="en-US" sz="1400" dirty="0">
              <a:latin typeface="+mn-lt"/>
              <a:cs typeface="+mj-cs"/>
            </a:endParaRPr>
          </a:p>
        </p:txBody>
      </p:sp>
      <p:pic>
        <p:nvPicPr>
          <p:cNvPr id="493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3643312" cy="238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02845" y="4595336"/>
            <a:ext cx="4123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S. Nakajima, M. </a:t>
            </a:r>
            <a:r>
              <a:rPr lang="en-US" sz="1400" dirty="0" err="1" smtClean="0">
                <a:latin typeface="+mn-lt"/>
                <a:cs typeface="+mj-cs"/>
              </a:rPr>
              <a:t>Horikoshi</a:t>
            </a:r>
            <a:r>
              <a:rPr lang="en-US" sz="1400" dirty="0" smtClean="0">
                <a:latin typeface="+mn-lt"/>
                <a:cs typeface="+mj-cs"/>
              </a:rPr>
              <a:t>, T. </a:t>
            </a:r>
            <a:r>
              <a:rPr lang="en-US" sz="1400" dirty="0" err="1" smtClean="0">
                <a:latin typeface="+mn-lt"/>
                <a:cs typeface="+mj-cs"/>
              </a:rPr>
              <a:t>Mukaiyama</a:t>
            </a:r>
            <a:r>
              <a:rPr lang="en-US" sz="1400" dirty="0" smtClean="0">
                <a:latin typeface="+mn-lt"/>
                <a:cs typeface="+mj-cs"/>
              </a:rPr>
              <a:t>, </a:t>
            </a:r>
          </a:p>
          <a:p>
            <a:pPr marL="342900" indent="-342900"/>
            <a:r>
              <a:rPr lang="en-US" sz="1400" dirty="0" smtClean="0">
                <a:latin typeface="+mn-lt"/>
                <a:cs typeface="+mj-cs"/>
              </a:rPr>
              <a:t>P. </a:t>
            </a:r>
            <a:r>
              <a:rPr lang="en-US" sz="1400" dirty="0" err="1" smtClean="0">
                <a:latin typeface="+mn-lt"/>
                <a:cs typeface="+mj-cs"/>
              </a:rPr>
              <a:t>Naidon</a:t>
            </a:r>
            <a:r>
              <a:rPr lang="en-US" sz="1400" dirty="0" smtClean="0">
                <a:latin typeface="+mn-lt"/>
                <a:cs typeface="+mj-cs"/>
              </a:rPr>
              <a:t> and M. Ueda, PRL </a:t>
            </a:r>
            <a:r>
              <a:rPr lang="en-US" sz="1400" b="1" dirty="0" smtClean="0">
                <a:latin typeface="+mn-lt"/>
                <a:cs typeface="+mj-cs"/>
              </a:rPr>
              <a:t>105</a:t>
            </a:r>
            <a:r>
              <a:rPr lang="en-US" sz="1400" dirty="0" smtClean="0">
                <a:latin typeface="+mn-lt"/>
                <a:cs typeface="+mj-cs"/>
              </a:rPr>
              <a:t>, 023201 </a:t>
            </a:r>
            <a:r>
              <a:rPr lang="en-US" sz="1400" dirty="0">
                <a:latin typeface="+mn-lt"/>
                <a:cs typeface="+mj-cs"/>
              </a:rPr>
              <a:t>(</a:t>
            </a:r>
            <a:r>
              <a:rPr lang="en-US" sz="1400" dirty="0" smtClean="0">
                <a:latin typeface="+mn-lt"/>
                <a:cs typeface="+mj-cs"/>
              </a:rPr>
              <a:t>2010).</a:t>
            </a:r>
            <a:endParaRPr lang="en-US" sz="14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r>
              <a:rPr lang="en-US" dirty="0" smtClean="0"/>
              <a:t>Three-body recombination data - </a:t>
            </a:r>
            <a:r>
              <a:rPr lang="en-US" baseline="30000" dirty="0" smtClean="0"/>
              <a:t>7</a:t>
            </a:r>
            <a:r>
              <a:rPr lang="en-US" dirty="0" smtClean="0"/>
              <a:t>Li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629400" cy="424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111398" y="6400800"/>
            <a:ext cx="64324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O. </a:t>
            </a:r>
            <a:r>
              <a:rPr lang="en-US" sz="1400" dirty="0" err="1" smtClean="0">
                <a:latin typeface="+mn-lt"/>
                <a:cs typeface="+mj-cs"/>
              </a:rPr>
              <a:t>Machtey</a:t>
            </a:r>
            <a:r>
              <a:rPr lang="en-US" sz="1400" dirty="0" smtClean="0">
                <a:latin typeface="+mn-lt"/>
                <a:cs typeface="+mj-cs"/>
              </a:rPr>
              <a:t>, Z</a:t>
            </a:r>
            <a:r>
              <a:rPr lang="en-US" sz="1400" dirty="0">
                <a:latin typeface="+mn-lt"/>
                <a:cs typeface="+mj-cs"/>
              </a:rPr>
              <a:t>. </a:t>
            </a:r>
            <a:r>
              <a:rPr lang="en-US" sz="1400" dirty="0" err="1">
                <a:latin typeface="+mn-lt"/>
                <a:cs typeface="+mj-cs"/>
              </a:rPr>
              <a:t>Shotan</a:t>
            </a:r>
            <a:r>
              <a:rPr lang="en-US" sz="1400" dirty="0" smtClean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</a:rPr>
              <a:t>N. Gross, </a:t>
            </a:r>
            <a:r>
              <a:rPr lang="en-US" sz="1400" dirty="0" smtClean="0">
                <a:latin typeface="+mn-lt"/>
                <a:cs typeface="+mj-cs"/>
              </a:rPr>
              <a:t>and </a:t>
            </a:r>
            <a:r>
              <a:rPr lang="en-US" sz="1400" dirty="0">
                <a:latin typeface="+mn-lt"/>
                <a:cs typeface="+mj-cs"/>
              </a:rPr>
              <a:t>L. </a:t>
            </a:r>
            <a:r>
              <a:rPr lang="en-US" sz="1400" dirty="0" err="1">
                <a:latin typeface="+mn-lt"/>
                <a:cs typeface="+mj-cs"/>
              </a:rPr>
              <a:t>Khaykovich</a:t>
            </a:r>
            <a:r>
              <a:rPr lang="en-US" sz="1400" dirty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210406 </a:t>
            </a:r>
            <a:r>
              <a:rPr lang="en-US" sz="1400" dirty="0" smtClean="0">
                <a:latin typeface="+mn-lt"/>
                <a:cs typeface="+mj-cs"/>
              </a:rPr>
              <a:t>(2012).</a:t>
            </a:r>
            <a:endParaRPr lang="en-US" sz="14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Efimov</a:t>
            </a:r>
            <a:r>
              <a:rPr lang="en-US" dirty="0" smtClean="0"/>
              <a:t> resonances at the atom-</a:t>
            </a:r>
            <a:r>
              <a:rPr lang="en-US" dirty="0" err="1" smtClean="0"/>
              <a:t>dimer</a:t>
            </a:r>
            <a:r>
              <a:rPr lang="en-US" dirty="0" smtClean="0"/>
              <a:t> threshold </a:t>
            </a:r>
            <a:r>
              <a:rPr lang="en-US" dirty="0" smtClean="0"/>
              <a:t>-“quantitative disorder” </a:t>
            </a:r>
            <a:endParaRPr lang="en-US" dirty="0"/>
          </a:p>
        </p:txBody>
      </p:sp>
      <p:graphicFrame>
        <p:nvGraphicFramePr>
          <p:cNvPr id="494594" name="Object 2"/>
          <p:cNvGraphicFramePr>
            <a:graphicFrameLocks noChangeAspect="1"/>
          </p:cNvGraphicFramePr>
          <p:nvPr/>
        </p:nvGraphicFramePr>
        <p:xfrm>
          <a:off x="512763" y="2036763"/>
          <a:ext cx="4251325" cy="3070225"/>
        </p:xfrm>
        <a:graphic>
          <a:graphicData uri="http://schemas.openxmlformats.org/presentationml/2006/ole">
            <p:oleObj spid="_x0000_s606210" name="Graph" r:id="rId3" imgW="3883680" imgH="2805120" progId="Origin50.Graph">
              <p:embed/>
            </p:oleObj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049" y="3733801"/>
            <a:ext cx="32149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1828800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Tw Cen MT" pitchFamily="34" charset="0"/>
              </a:rPr>
              <a:t>Efimov</a:t>
            </a:r>
            <a:r>
              <a:rPr lang="en-US" dirty="0" smtClean="0">
                <a:latin typeface="Tw Cen MT" pitchFamily="34" charset="0"/>
              </a:rPr>
              <a:t> resonance at the atom-</a:t>
            </a:r>
            <a:r>
              <a:rPr lang="en-US" dirty="0" err="1" smtClean="0">
                <a:latin typeface="Tw Cen MT" pitchFamily="34" charset="0"/>
              </a:rPr>
              <a:t>dimer</a:t>
            </a:r>
            <a:r>
              <a:rPr lang="en-US" dirty="0" smtClean="0">
                <a:latin typeface="Tw Cen MT" pitchFamily="34" charset="0"/>
              </a:rPr>
              <a:t> threshold: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410200"/>
            <a:ext cx="533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u="sng" dirty="0" smtClean="0">
                <a:latin typeface="Tw Cen MT" pitchFamily="34" charset="0"/>
              </a:rPr>
              <a:t>Reminder</a:t>
            </a:r>
            <a:r>
              <a:rPr lang="en-US" dirty="0" smtClean="0">
                <a:latin typeface="Tw Cen MT" pitchFamily="34" charset="0"/>
              </a:rPr>
              <a:t>: </a:t>
            </a:r>
            <a:r>
              <a:rPr lang="en-US" dirty="0" err="1" smtClean="0">
                <a:latin typeface="Tw Cen MT" pitchFamily="34" charset="0"/>
              </a:rPr>
              <a:t>Efimov</a:t>
            </a:r>
            <a:r>
              <a:rPr lang="en-US" dirty="0" smtClean="0">
                <a:latin typeface="Tw Cen MT" pitchFamily="34" charset="0"/>
              </a:rPr>
              <a:t> resonance at the three-atom continuum: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00" y="2895600"/>
            <a:ext cx="7215238" cy="1143000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Reevaluation of experimental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observables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915400" cy="1139825"/>
          </a:xfrm>
        </p:spPr>
        <p:txBody>
          <a:bodyPr/>
          <a:lstStyle/>
          <a:p>
            <a:r>
              <a:rPr lang="en-US" dirty="0" smtClean="0"/>
              <a:t>3-body recombination again</a:t>
            </a:r>
            <a:endParaRPr lang="en-US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685800" y="3571788"/>
          <a:ext cx="3429000" cy="1149774"/>
        </p:xfrm>
        <a:graphic>
          <a:graphicData uri="http://schemas.openxmlformats.org/presentationml/2006/ole">
            <p:oleObj spid="_x0000_s607234" name="Graph" r:id="rId4" imgW="3160800" imgH="2649600" progId="Origin50.Graph">
              <p:embed/>
            </p:oleObj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685800" y="4793826"/>
          <a:ext cx="3429000" cy="1149774"/>
        </p:xfrm>
        <a:graphic>
          <a:graphicData uri="http://schemas.openxmlformats.org/presentationml/2006/ole">
            <p:oleObj spid="_x0000_s607235" name="Graph" r:id="rId5" imgW="3160800" imgH="2649600" progId="Origin50.Graph">
              <p:embed/>
            </p:oleObj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685800" y="2498214"/>
          <a:ext cx="3429000" cy="1149774"/>
        </p:xfrm>
        <a:graphic>
          <a:graphicData uri="http://schemas.openxmlformats.org/presentationml/2006/ole">
            <p:oleObj spid="_x0000_s607236" name="Graph" r:id="rId6" imgW="3160800" imgH="2649600" progId="Origin50.Graph">
              <p:embed/>
            </p:oleObj>
          </a:graphicData>
        </a:graphic>
      </p:graphicFrame>
      <p:sp>
        <p:nvSpPr>
          <p:cNvPr id="8" name="Oval 67"/>
          <p:cNvSpPr>
            <a:spLocks noChangeArrowheads="1"/>
          </p:cNvSpPr>
          <p:nvPr/>
        </p:nvSpPr>
        <p:spPr bwMode="auto">
          <a:xfrm>
            <a:off x="2667000" y="2879214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67"/>
          <p:cNvSpPr>
            <a:spLocks noChangeArrowheads="1"/>
          </p:cNvSpPr>
          <p:nvPr/>
        </p:nvSpPr>
        <p:spPr bwMode="auto">
          <a:xfrm>
            <a:off x="2133600" y="3107814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438400" y="2955414"/>
            <a:ext cx="228600" cy="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7"/>
          </p:cNvCxnSpPr>
          <p:nvPr/>
        </p:nvCxnSpPr>
        <p:spPr>
          <a:xfrm rot="5400000" flipH="1" flipV="1">
            <a:off x="2301782" y="2993514"/>
            <a:ext cx="98518" cy="1747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67"/>
          <p:cNvSpPr>
            <a:spLocks noChangeArrowheads="1"/>
          </p:cNvSpPr>
          <p:nvPr/>
        </p:nvSpPr>
        <p:spPr bwMode="auto">
          <a:xfrm>
            <a:off x="2514600" y="3969174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67"/>
          <p:cNvSpPr>
            <a:spLocks noChangeArrowheads="1"/>
          </p:cNvSpPr>
          <p:nvPr/>
        </p:nvSpPr>
        <p:spPr bwMode="auto">
          <a:xfrm>
            <a:off x="2590800" y="381961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67"/>
          <p:cNvSpPr>
            <a:spLocks noChangeArrowheads="1"/>
          </p:cNvSpPr>
          <p:nvPr/>
        </p:nvSpPr>
        <p:spPr bwMode="auto">
          <a:xfrm>
            <a:off x="19812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209800" y="3955626"/>
            <a:ext cx="381000" cy="677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7"/>
          </p:cNvCxnSpPr>
          <p:nvPr/>
        </p:nvCxnSpPr>
        <p:spPr>
          <a:xfrm rot="5400000" flipH="1" flipV="1">
            <a:off x="2149382" y="4000500"/>
            <a:ext cx="98518" cy="1747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67"/>
          <p:cNvSpPr>
            <a:spLocks noChangeArrowheads="1"/>
          </p:cNvSpPr>
          <p:nvPr/>
        </p:nvSpPr>
        <p:spPr bwMode="auto">
          <a:xfrm>
            <a:off x="2514600" y="533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67"/>
          <p:cNvSpPr>
            <a:spLocks noChangeArrowheads="1"/>
          </p:cNvSpPr>
          <p:nvPr/>
        </p:nvSpPr>
        <p:spPr bwMode="auto">
          <a:xfrm>
            <a:off x="2590800" y="533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67"/>
          <p:cNvSpPr>
            <a:spLocks noChangeArrowheads="1"/>
          </p:cNvSpPr>
          <p:nvPr/>
        </p:nvSpPr>
        <p:spPr bwMode="auto">
          <a:xfrm>
            <a:off x="2133600" y="5403426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67000" y="5035972"/>
            <a:ext cx="457200" cy="29802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1543169" y="4781432"/>
            <a:ext cx="548944" cy="73968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2155918" y="2667000"/>
            <a:ext cx="282482" cy="1747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67"/>
          <p:cNvSpPr>
            <a:spLocks noChangeArrowheads="1"/>
          </p:cNvSpPr>
          <p:nvPr/>
        </p:nvSpPr>
        <p:spPr bwMode="auto">
          <a:xfrm>
            <a:off x="21336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67"/>
          <p:cNvSpPr>
            <a:spLocks noChangeArrowheads="1"/>
          </p:cNvSpPr>
          <p:nvPr/>
        </p:nvSpPr>
        <p:spPr bwMode="auto">
          <a:xfrm>
            <a:off x="28956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971800" y="3581400"/>
            <a:ext cx="457200" cy="29802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67"/>
          <p:cNvSpPr>
            <a:spLocks noChangeArrowheads="1"/>
          </p:cNvSpPr>
          <p:nvPr/>
        </p:nvSpPr>
        <p:spPr bwMode="auto">
          <a:xfrm>
            <a:off x="35052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581400" y="4343400"/>
            <a:ext cx="457200" cy="29802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1"/>
          <p:cNvGraphicFramePr>
            <a:graphicFrameLocks noChangeAspect="1"/>
          </p:cNvGraphicFramePr>
          <p:nvPr/>
        </p:nvGraphicFramePr>
        <p:xfrm>
          <a:off x="5410200" y="2819400"/>
          <a:ext cx="3429000" cy="1149774"/>
        </p:xfrm>
        <a:graphic>
          <a:graphicData uri="http://schemas.openxmlformats.org/presentationml/2006/ole">
            <p:oleObj spid="_x0000_s607237" name="Graph" r:id="rId7" imgW="3160800" imgH="2649600" progId="Origin50.Graph">
              <p:embed/>
            </p:oleObj>
          </a:graphicData>
        </a:graphic>
      </p:graphicFrame>
      <p:sp>
        <p:nvSpPr>
          <p:cNvPr id="30" name="Oval 67"/>
          <p:cNvSpPr>
            <a:spLocks noChangeArrowheads="1"/>
          </p:cNvSpPr>
          <p:nvPr/>
        </p:nvSpPr>
        <p:spPr bwMode="auto">
          <a:xfrm>
            <a:off x="73914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67"/>
          <p:cNvSpPr>
            <a:spLocks noChangeArrowheads="1"/>
          </p:cNvSpPr>
          <p:nvPr/>
        </p:nvSpPr>
        <p:spPr bwMode="auto">
          <a:xfrm>
            <a:off x="7467600" y="3203238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7"/>
          <p:cNvSpPr>
            <a:spLocks noChangeArrowheads="1"/>
          </p:cNvSpPr>
          <p:nvPr/>
        </p:nvSpPr>
        <p:spPr bwMode="auto">
          <a:xfrm>
            <a:off x="6858000" y="3343188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7239000" y="3346028"/>
            <a:ext cx="228600" cy="961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7"/>
          </p:cNvCxnSpPr>
          <p:nvPr/>
        </p:nvCxnSpPr>
        <p:spPr>
          <a:xfrm rot="5400000" flipH="1" flipV="1">
            <a:off x="7026182" y="3228888"/>
            <a:ext cx="98518" cy="1747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3225" y="1752600"/>
            <a:ext cx="4022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Initially - free atoms. Secondary collisions.</a:t>
            </a:r>
          </a:p>
          <a:p>
            <a:pPr algn="ctr"/>
            <a:r>
              <a:rPr lang="en-US" baseline="30000" dirty="0" smtClean="0">
                <a:latin typeface="Tw Cen MT" pitchFamily="34" charset="0"/>
              </a:rPr>
              <a:t>39</a:t>
            </a:r>
            <a:r>
              <a:rPr lang="en-US" dirty="0" smtClean="0">
                <a:latin typeface="Tw Cen MT" pitchFamily="34" charset="0"/>
              </a:rPr>
              <a:t>K and </a:t>
            </a:r>
            <a:r>
              <a:rPr lang="en-US" baseline="30000" dirty="0" smtClean="0">
                <a:latin typeface="Tw Cen MT" pitchFamily="34" charset="0"/>
              </a:rPr>
              <a:t>7</a:t>
            </a:r>
            <a:r>
              <a:rPr lang="en-US" dirty="0" smtClean="0">
                <a:latin typeface="Tw Cen MT" pitchFamily="34" charset="0"/>
              </a:rPr>
              <a:t>Li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4813" y="1981200"/>
            <a:ext cx="293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Initially – atom-</a:t>
            </a:r>
            <a:r>
              <a:rPr lang="en-US" dirty="0" err="1" smtClean="0">
                <a:latin typeface="Tw Cen MT" pitchFamily="34" charset="0"/>
              </a:rPr>
              <a:t>dimer</a:t>
            </a:r>
            <a:r>
              <a:rPr lang="en-US" dirty="0" smtClean="0">
                <a:latin typeface="Tw Cen MT" pitchFamily="34" charset="0"/>
              </a:rPr>
              <a:t> mixture.</a:t>
            </a:r>
          </a:p>
          <a:p>
            <a:pPr algn="ctr"/>
            <a:r>
              <a:rPr lang="en-US" baseline="30000" dirty="0" smtClean="0">
                <a:latin typeface="Tw Cen MT" pitchFamily="34" charset="0"/>
              </a:rPr>
              <a:t>133</a:t>
            </a:r>
            <a:r>
              <a:rPr lang="en-US" dirty="0" smtClean="0">
                <a:latin typeface="Tw Cen MT" pitchFamily="34" charset="0"/>
              </a:rPr>
              <a:t>Cs and </a:t>
            </a:r>
            <a:r>
              <a:rPr lang="en-US" baseline="30000" dirty="0" smtClean="0">
                <a:latin typeface="Tw Cen MT" pitchFamily="34" charset="0"/>
              </a:rPr>
              <a:t>6</a:t>
            </a:r>
            <a:r>
              <a:rPr lang="en-US" dirty="0" smtClean="0">
                <a:latin typeface="Tw Cen MT" pitchFamily="34" charset="0"/>
              </a:rPr>
              <a:t>Li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39" name="Object 1"/>
          <p:cNvGraphicFramePr>
            <a:graphicFrameLocks noChangeAspect="1"/>
          </p:cNvGraphicFramePr>
          <p:nvPr/>
        </p:nvGraphicFramePr>
        <p:xfrm>
          <a:off x="5410200" y="4031826"/>
          <a:ext cx="3429000" cy="1149774"/>
        </p:xfrm>
        <a:graphic>
          <a:graphicData uri="http://schemas.openxmlformats.org/presentationml/2006/ole">
            <p:oleObj spid="_x0000_s607238" name="Graph" r:id="rId8" imgW="3160800" imgH="2649600" progId="Origin50.Graph">
              <p:embed/>
            </p:oleObj>
          </a:graphicData>
        </a:graphic>
      </p:graphicFrame>
      <p:sp>
        <p:nvSpPr>
          <p:cNvPr id="40" name="Oval 67"/>
          <p:cNvSpPr>
            <a:spLocks noChangeArrowheads="1"/>
          </p:cNvSpPr>
          <p:nvPr/>
        </p:nvSpPr>
        <p:spPr bwMode="auto">
          <a:xfrm>
            <a:off x="7239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67"/>
          <p:cNvSpPr>
            <a:spLocks noChangeArrowheads="1"/>
          </p:cNvSpPr>
          <p:nvPr/>
        </p:nvSpPr>
        <p:spPr bwMode="auto">
          <a:xfrm>
            <a:off x="73152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6858000" y="4641426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7391400" y="4273972"/>
            <a:ext cx="457200" cy="29802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V="1">
            <a:off x="6267569" y="4019432"/>
            <a:ext cx="548944" cy="73968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06219" y="5791200"/>
            <a:ext cx="280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Monitoring the loss of atoms.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8800" y="5269468"/>
            <a:ext cx="286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Monitoring the loss of </a:t>
            </a:r>
            <a:r>
              <a:rPr lang="en-US" dirty="0" err="1" smtClean="0">
                <a:latin typeface="Tw Cen MT" pitchFamily="34" charset="0"/>
              </a:rPr>
              <a:t>dimers</a:t>
            </a:r>
            <a:r>
              <a:rPr lang="en-US" dirty="0" smtClean="0">
                <a:latin typeface="Tw Cen MT" pitchFamily="34" charset="0"/>
              </a:rPr>
              <a:t>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" y="1154668"/>
            <a:ext cx="802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At the </a:t>
            </a:r>
            <a:r>
              <a:rPr lang="en-US" dirty="0" err="1" smtClean="0">
                <a:latin typeface="Tw Cen MT" pitchFamily="34" charset="0"/>
              </a:rPr>
              <a:t>Efimov</a:t>
            </a:r>
            <a:r>
              <a:rPr lang="en-US" dirty="0" smtClean="0">
                <a:latin typeface="Tw Cen MT" pitchFamily="34" charset="0"/>
              </a:rPr>
              <a:t> resonances </a:t>
            </a:r>
            <a:r>
              <a:rPr lang="en-US" b="1" i="1" dirty="0" smtClean="0">
                <a:solidFill>
                  <a:srgbClr val="FF0000"/>
                </a:solidFill>
                <a:latin typeface="Tw Cen MT" pitchFamily="34" charset="0"/>
              </a:rPr>
              <a:t>elastic</a:t>
            </a:r>
            <a:r>
              <a:rPr lang="en-US" dirty="0" smtClean="0">
                <a:latin typeface="Tw Cen MT" pitchFamily="34" charset="0"/>
              </a:rPr>
              <a:t> and </a:t>
            </a:r>
            <a:r>
              <a:rPr lang="en-US" b="1" i="1" dirty="0" smtClean="0">
                <a:solidFill>
                  <a:srgbClr val="0000FF"/>
                </a:solidFill>
                <a:latin typeface="Tw Cen MT" pitchFamily="34" charset="0"/>
              </a:rPr>
              <a:t>inelastic</a:t>
            </a:r>
            <a:r>
              <a:rPr lang="en-US" dirty="0" smtClean="0">
                <a:latin typeface="Tw Cen MT" pitchFamily="34" charset="0"/>
              </a:rPr>
              <a:t> atom-</a:t>
            </a:r>
            <a:r>
              <a:rPr lang="en-US" dirty="0" err="1" smtClean="0">
                <a:latin typeface="Tw Cen MT" pitchFamily="34" charset="0"/>
              </a:rPr>
              <a:t>dimer</a:t>
            </a:r>
            <a:r>
              <a:rPr lang="en-US" dirty="0" smtClean="0">
                <a:latin typeface="Tw Cen MT" pitchFamily="34" charset="0"/>
              </a:rPr>
              <a:t> cross-sections are enhanced.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Atom-</a:t>
            </a:r>
            <a:r>
              <a:rPr lang="en-US" dirty="0" err="1" smtClean="0"/>
              <a:t>dimer</a:t>
            </a:r>
            <a:r>
              <a:rPr lang="en-US" dirty="0" smtClean="0"/>
              <a:t> cross-sections</a:t>
            </a:r>
            <a:endParaRPr lang="en-US" dirty="0"/>
          </a:p>
        </p:txBody>
      </p:sp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2028825"/>
            <a:ext cx="4305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66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50" y="4038600"/>
            <a:ext cx="3981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66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6750" y="1143000"/>
            <a:ext cx="46672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6646" name="Object 6"/>
          <p:cNvGraphicFramePr>
            <a:graphicFrameLocks noChangeAspect="1"/>
          </p:cNvGraphicFramePr>
          <p:nvPr/>
        </p:nvGraphicFramePr>
        <p:xfrm>
          <a:off x="6354762" y="5486400"/>
          <a:ext cx="1017588" cy="676275"/>
        </p:xfrm>
        <a:graphic>
          <a:graphicData uri="http://schemas.openxmlformats.org/presentationml/2006/ole">
            <p:oleObj spid="_x0000_s608258" name="Equation" r:id="rId7" imgW="685800" imgH="457200" progId="Equation.3">
              <p:embed/>
            </p:oleObj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4000" y="6324600"/>
            <a:ext cx="345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200" dirty="0" err="1">
                <a:latin typeface="+mn-lt"/>
              </a:rPr>
              <a:t>Braaten</a:t>
            </a:r>
            <a:r>
              <a:rPr lang="en-US" sz="1200" dirty="0">
                <a:latin typeface="+mn-lt"/>
              </a:rPr>
              <a:t> &amp; Hammer, Phys. Rep. 428, 259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smtClean="0"/>
              <a:t>Mean number of atom-</a:t>
            </a:r>
            <a:r>
              <a:rPr lang="en-US" dirty="0" err="1" smtClean="0"/>
              <a:t>dimer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57399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Two possible scenarios that a </a:t>
            </a:r>
            <a:r>
              <a:rPr lang="en-US" sz="2400" dirty="0" err="1" smtClean="0"/>
              <a:t>dimer</a:t>
            </a:r>
            <a:r>
              <a:rPr lang="en-US" sz="2400" dirty="0" smtClean="0"/>
              <a:t> can undergo on its way out of the trap: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err="1" smtClean="0"/>
              <a:t>dimer</a:t>
            </a:r>
            <a:r>
              <a:rPr lang="en-US" sz="2000" dirty="0" smtClean="0"/>
              <a:t> collides elastically with k atoms and leaves the trap.</a:t>
            </a:r>
          </a:p>
          <a:p>
            <a:pPr lvl="1"/>
            <a:r>
              <a:rPr lang="en-US" sz="2000" dirty="0" smtClean="0"/>
              <a:t>After k elastic collisions, the </a:t>
            </a:r>
            <a:r>
              <a:rPr lang="en-US" sz="2000" dirty="0" err="1" smtClean="0"/>
              <a:t>dimer</a:t>
            </a:r>
            <a:r>
              <a:rPr lang="en-US" sz="2000" dirty="0" smtClean="0"/>
              <a:t> undergoes one inelastic collision which ends up the secondary collisions sequence.</a:t>
            </a:r>
            <a:endParaRPr lang="en-US" sz="20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37950" y="6172200"/>
            <a:ext cx="587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O. </a:t>
            </a:r>
            <a:r>
              <a:rPr lang="en-US" sz="1400" dirty="0" err="1" smtClean="0">
                <a:latin typeface="+mn-lt"/>
                <a:cs typeface="+mj-cs"/>
              </a:rPr>
              <a:t>Machtey</a:t>
            </a:r>
            <a:r>
              <a:rPr lang="en-US" sz="1400" dirty="0" smtClean="0">
                <a:latin typeface="+mn-lt"/>
                <a:cs typeface="+mj-cs"/>
              </a:rPr>
              <a:t>, D. A. Kessler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and </a:t>
            </a:r>
            <a:r>
              <a:rPr lang="en-US" sz="1400" dirty="0">
                <a:latin typeface="+mn-lt"/>
                <a:cs typeface="+mj-cs"/>
              </a:rPr>
              <a:t>L. </a:t>
            </a:r>
            <a:r>
              <a:rPr lang="en-US" sz="1400" dirty="0" err="1">
                <a:latin typeface="+mn-lt"/>
                <a:cs typeface="+mj-cs"/>
              </a:rPr>
              <a:t>Khaykovich</a:t>
            </a:r>
            <a:r>
              <a:rPr lang="en-US" sz="1400" dirty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130403 (2012).</a:t>
            </a:r>
            <a:endParaRPr lang="en-US" sz="1400" dirty="0">
              <a:latin typeface="+mn-lt"/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36800" y="4167188"/>
          <a:ext cx="4395788" cy="939800"/>
        </p:xfrm>
        <a:graphic>
          <a:graphicData uri="http://schemas.openxmlformats.org/presentationml/2006/ole">
            <p:oleObj spid="_x0000_s610306" name="Equation" r:id="rId3" imgW="2019240" imgH="431640" progId="Equation.3">
              <p:embed/>
            </p:oleObj>
          </a:graphicData>
        </a:graphic>
      </p:graphicFrame>
      <p:graphicFrame>
        <p:nvGraphicFramePr>
          <p:cNvPr id="497667" name="Object 3"/>
          <p:cNvGraphicFramePr>
            <a:graphicFrameLocks noChangeAspect="1"/>
          </p:cNvGraphicFramePr>
          <p:nvPr/>
        </p:nvGraphicFramePr>
        <p:xfrm>
          <a:off x="260350" y="4973638"/>
          <a:ext cx="8755063" cy="944562"/>
        </p:xfrm>
        <a:graphic>
          <a:graphicData uri="http://schemas.openxmlformats.org/presentationml/2006/ole">
            <p:oleObj spid="_x0000_s610307" name="Equation" r:id="rId4" imgW="4114800" imgH="4442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3505200"/>
            <a:ext cx="7562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Within the assumption of energy independent elastic and inelastic cross sections, </a:t>
            </a:r>
          </a:p>
          <a:p>
            <a:pPr algn="ctr"/>
            <a:r>
              <a:rPr lang="en-US" dirty="0" smtClean="0">
                <a:latin typeface="Tw Cen MT" pitchFamily="34" charset="0"/>
              </a:rPr>
              <a:t>the answer is analytically tractable: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383883" y="6477000"/>
            <a:ext cx="60837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See also </a:t>
            </a:r>
            <a:r>
              <a:rPr lang="en-US" sz="1400" dirty="0" smtClean="0">
                <a:latin typeface="+mn-lt"/>
                <a:cs typeface="+mj-cs"/>
              </a:rPr>
              <a:t>a similar</a:t>
            </a:r>
            <a:r>
              <a:rPr lang="en-US" sz="1400" dirty="0" smtClean="0">
                <a:latin typeface="+mn-lt"/>
                <a:cs typeface="+mj-cs"/>
              </a:rPr>
              <a:t> </a:t>
            </a:r>
            <a:r>
              <a:rPr lang="en-US" sz="1400" dirty="0" smtClean="0">
                <a:latin typeface="+mn-lt"/>
                <a:cs typeface="+mj-cs"/>
              </a:rPr>
              <a:t>model </a:t>
            </a:r>
            <a:r>
              <a:rPr lang="en-US" sz="1400" dirty="0" smtClean="0">
                <a:latin typeface="+mn-lt"/>
                <a:cs typeface="+mj-cs"/>
              </a:rPr>
              <a:t>in </a:t>
            </a:r>
            <a:r>
              <a:rPr lang="en-US" sz="1400" dirty="0" smtClean="0">
                <a:latin typeface="+mn-lt"/>
                <a:cs typeface="+mj-cs"/>
              </a:rPr>
              <a:t>M. </a:t>
            </a:r>
            <a:r>
              <a:rPr lang="en-US" sz="1400" dirty="0" err="1" smtClean="0">
                <a:latin typeface="+mn-lt"/>
                <a:cs typeface="+mj-cs"/>
              </a:rPr>
              <a:t>Zaccanti</a:t>
            </a:r>
            <a:r>
              <a:rPr lang="en-US" sz="1400" dirty="0" smtClean="0">
                <a:latin typeface="+mn-lt"/>
                <a:cs typeface="+mj-cs"/>
              </a:rPr>
              <a:t> et.al., Nature Phys. </a:t>
            </a:r>
            <a:r>
              <a:rPr lang="en-US" sz="1400" b="1" dirty="0" smtClean="0">
                <a:latin typeface="+mn-lt"/>
                <a:cs typeface="+mj-cs"/>
              </a:rPr>
              <a:t>5</a:t>
            </a:r>
            <a:r>
              <a:rPr lang="en-US" sz="1400" dirty="0" smtClean="0">
                <a:latin typeface="+mn-lt"/>
                <a:cs typeface="+mj-cs"/>
              </a:rPr>
              <a:t>, 586  (2009).</a:t>
            </a:r>
            <a:endParaRPr lang="en-US" sz="1400" dirty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baseline="30000" dirty="0" smtClean="0"/>
              <a:t>7</a:t>
            </a:r>
            <a:r>
              <a:rPr lang="en-US" dirty="0" smtClean="0"/>
              <a:t>Li experiments: </a:t>
            </a:r>
            <a:endParaRPr lang="en-US" dirty="0"/>
          </a:p>
        </p:txBody>
      </p:sp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392440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3714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343400"/>
            <a:ext cx="1752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86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981200"/>
            <a:ext cx="447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561092" y="6258580"/>
            <a:ext cx="4430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+mn-lt"/>
                <a:cs typeface="+mj-cs"/>
              </a:rPr>
              <a:t>O. </a:t>
            </a:r>
            <a:r>
              <a:rPr lang="en-US" sz="1400" dirty="0" err="1" smtClean="0">
                <a:latin typeface="+mn-lt"/>
                <a:cs typeface="+mj-cs"/>
              </a:rPr>
              <a:t>Machtey</a:t>
            </a:r>
            <a:r>
              <a:rPr lang="en-US" sz="1400" dirty="0" smtClean="0">
                <a:latin typeface="+mn-lt"/>
                <a:cs typeface="+mj-cs"/>
              </a:rPr>
              <a:t>, Z</a:t>
            </a:r>
            <a:r>
              <a:rPr lang="en-US" sz="1400" dirty="0">
                <a:latin typeface="+mn-lt"/>
                <a:cs typeface="+mj-cs"/>
              </a:rPr>
              <a:t>. </a:t>
            </a:r>
            <a:r>
              <a:rPr lang="en-US" sz="1400" dirty="0" err="1">
                <a:latin typeface="+mn-lt"/>
                <a:cs typeface="+mj-cs"/>
              </a:rPr>
              <a:t>Shotan</a:t>
            </a:r>
            <a:r>
              <a:rPr lang="en-US" sz="1400" dirty="0" smtClean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</a:rPr>
              <a:t>N. Gross, </a:t>
            </a:r>
            <a:r>
              <a:rPr lang="en-US" sz="1400" dirty="0" smtClean="0">
                <a:latin typeface="+mn-lt"/>
                <a:cs typeface="+mj-cs"/>
              </a:rPr>
              <a:t>and </a:t>
            </a:r>
            <a:r>
              <a:rPr lang="en-US" sz="1400" dirty="0">
                <a:latin typeface="+mn-lt"/>
                <a:cs typeface="+mj-cs"/>
              </a:rPr>
              <a:t>L. </a:t>
            </a:r>
            <a:r>
              <a:rPr lang="en-US" sz="1400" dirty="0" err="1">
                <a:latin typeface="+mn-lt"/>
                <a:cs typeface="+mj-cs"/>
              </a:rPr>
              <a:t>Khaykovich</a:t>
            </a:r>
            <a:r>
              <a:rPr lang="en-US" sz="1400" dirty="0">
                <a:latin typeface="+mn-lt"/>
                <a:cs typeface="+mj-cs"/>
              </a:rPr>
              <a:t>, </a:t>
            </a:r>
            <a:endParaRPr lang="en-US" sz="1400" dirty="0" smtClean="0">
              <a:latin typeface="+mn-lt"/>
              <a:cs typeface="+mj-cs"/>
            </a:endParaRPr>
          </a:p>
          <a:p>
            <a:pPr algn="ctr"/>
            <a:r>
              <a:rPr lang="en-US" sz="1400" dirty="0" smtClean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210406 (</a:t>
            </a:r>
            <a:r>
              <a:rPr lang="en-US" sz="1400" dirty="0" smtClean="0">
                <a:latin typeface="+mn-lt"/>
                <a:cs typeface="+mj-cs"/>
              </a:rPr>
              <a:t>2012).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04800" y="6258580"/>
            <a:ext cx="3382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+mn-lt"/>
                <a:cs typeface="+mj-cs"/>
              </a:rPr>
              <a:t>S. E. Pollock, D. Dries, and R. G. </a:t>
            </a:r>
            <a:r>
              <a:rPr lang="en-US" sz="1400" dirty="0" err="1" smtClean="0">
                <a:latin typeface="+mn-lt"/>
                <a:cs typeface="+mj-cs"/>
              </a:rPr>
              <a:t>Hulett</a:t>
            </a:r>
            <a:r>
              <a:rPr lang="en-US" sz="1400" dirty="0" smtClean="0">
                <a:latin typeface="+mn-lt"/>
                <a:cs typeface="+mj-cs"/>
              </a:rPr>
              <a:t> </a:t>
            </a:r>
          </a:p>
          <a:p>
            <a:pPr algn="ctr"/>
            <a:r>
              <a:rPr lang="en-US" sz="1400" dirty="0" smtClean="0">
                <a:latin typeface="+mn-lt"/>
                <a:cs typeface="+mj-cs"/>
              </a:rPr>
              <a:t>Science 326, 1683 (2009).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3447" y="11430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w Cen MT" pitchFamily="34" charset="0"/>
              </a:rPr>
              <a:t>BEC (Rice).</a:t>
            </a:r>
            <a:endParaRPr lang="en-US" dirty="0">
              <a:solidFill>
                <a:srgbClr val="0000FF"/>
              </a:solidFill>
              <a:latin typeface="Tw Cen M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5847" y="1143000"/>
            <a:ext cx="22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w Cen MT" pitchFamily="34" charset="0"/>
              </a:rPr>
              <a:t>Thermal gas (Bar </a:t>
            </a:r>
            <a:r>
              <a:rPr lang="en-US" dirty="0" err="1" smtClean="0">
                <a:solidFill>
                  <a:srgbClr val="FF0000"/>
                </a:solidFill>
                <a:latin typeface="Tw Cen MT" pitchFamily="34" charset="0"/>
              </a:rPr>
              <a:t>Ilan</a:t>
            </a:r>
            <a:r>
              <a:rPr lang="en-US" dirty="0" smtClean="0">
                <a:solidFill>
                  <a:srgbClr val="FF0000"/>
                </a:solidFill>
                <a:latin typeface="Tw Cen MT" pitchFamily="34" charset="0"/>
              </a:rPr>
              <a:t>).</a:t>
            </a:r>
            <a:endParaRPr lang="en-US" dirty="0">
              <a:solidFill>
                <a:srgbClr val="FF0000"/>
              </a:solidFill>
              <a:latin typeface="Tw Cen MT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810000" y="4876800"/>
          <a:ext cx="1936376" cy="914400"/>
        </p:xfrm>
        <a:graphic>
          <a:graphicData uri="http://schemas.openxmlformats.org/presentationml/2006/ole">
            <p:oleObj spid="_x0000_s611330" name="Equation" r:id="rId7" imgW="9144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ight Triangle 60"/>
          <p:cNvSpPr/>
          <p:nvPr/>
        </p:nvSpPr>
        <p:spPr>
          <a:xfrm rot="10800000">
            <a:off x="4267196" y="2057400"/>
            <a:ext cx="4038603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r>
              <a:rPr lang="en-US" dirty="0" err="1" smtClean="0"/>
              <a:t>Efimov</a:t>
            </a:r>
            <a:r>
              <a:rPr lang="en-US" dirty="0" smtClean="0"/>
              <a:t> scenario – universality window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52400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279508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28"/>
          <p:cNvSpPr>
            <a:spLocks/>
          </p:cNvSpPr>
          <p:nvPr/>
        </p:nvSpPr>
        <p:spPr bwMode="auto">
          <a:xfrm>
            <a:off x="3876251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Freeform 30"/>
          <p:cNvSpPr>
            <a:spLocks/>
          </p:cNvSpPr>
          <p:nvPr/>
        </p:nvSpPr>
        <p:spPr bwMode="auto">
          <a:xfrm>
            <a:off x="3069741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Freeform 32"/>
          <p:cNvSpPr>
            <a:spLocks/>
          </p:cNvSpPr>
          <p:nvPr/>
        </p:nvSpPr>
        <p:spPr bwMode="auto">
          <a:xfrm>
            <a:off x="1759163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6781800" y="52578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58763" y="1554163"/>
          <a:ext cx="579437" cy="549275"/>
        </p:xfrm>
        <a:graphic>
          <a:graphicData uri="http://schemas.openxmlformats.org/presentationml/2006/ole">
            <p:oleObj spid="_x0000_s245769" name="Equation" r:id="rId3" imgW="241200" imgH="228600" progId="Equation.3">
              <p:embed/>
            </p:oleObj>
          </a:graphicData>
        </a:graphic>
      </p:graphicFrame>
      <p:cxnSp>
        <p:nvCxnSpPr>
          <p:cNvPr id="121" name="Straight Arrow Connector 120"/>
          <p:cNvCxnSpPr/>
          <p:nvPr/>
        </p:nvCxnSpPr>
        <p:spPr>
          <a:xfrm rot="5400000" flipH="1" flipV="1">
            <a:off x="1905000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343400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1524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72" name="Object 12"/>
          <p:cNvGraphicFramePr>
            <a:graphicFrameLocks noChangeAspect="1"/>
          </p:cNvGraphicFramePr>
          <p:nvPr/>
        </p:nvGraphicFramePr>
        <p:xfrm>
          <a:off x="8534400" y="1752600"/>
          <a:ext cx="549275" cy="488950"/>
        </p:xfrm>
        <a:graphic>
          <a:graphicData uri="http://schemas.openxmlformats.org/presentationml/2006/ole">
            <p:oleObj spid="_x0000_s245772" name="Equation" r:id="rId4" imgW="228600" imgH="203040" progId="Equation.3">
              <p:embed/>
            </p:oleObj>
          </a:graphicData>
        </a:graphic>
      </p:graphicFrame>
      <p:graphicFrame>
        <p:nvGraphicFramePr>
          <p:cNvPr id="245777" name="Object 17"/>
          <p:cNvGraphicFramePr>
            <a:graphicFrameLocks noChangeAspect="1"/>
          </p:cNvGraphicFramePr>
          <p:nvPr/>
        </p:nvGraphicFramePr>
        <p:xfrm>
          <a:off x="7848600" y="1508125"/>
          <a:ext cx="579437" cy="549275"/>
        </p:xfrm>
        <a:graphic>
          <a:graphicData uri="http://schemas.openxmlformats.org/presentationml/2006/ole">
            <p:oleObj spid="_x0000_s245777" name="Equation" r:id="rId5" imgW="241200" imgH="2286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83189" y="37338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lowest </a:t>
            </a:r>
          </a:p>
          <a:p>
            <a:pPr algn="ctr"/>
            <a:r>
              <a:rPr lang="en-US" dirty="0" smtClean="0">
                <a:latin typeface="+mn-lt"/>
              </a:rPr>
              <a:t>level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3200" y="31242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first excited </a:t>
            </a:r>
          </a:p>
          <a:p>
            <a:pPr algn="ctr"/>
            <a:r>
              <a:rPr lang="en-US" dirty="0" smtClean="0">
                <a:latin typeface="+mn-lt"/>
              </a:rPr>
              <a:t>level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52600" y="2360612"/>
            <a:ext cx="1295400" cy="15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29200" y="2362200"/>
            <a:ext cx="1676400" cy="15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5676503" y="3085703"/>
            <a:ext cx="2057400" cy="79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001982" y="1546860"/>
            <a:ext cx="1406236" cy="205740"/>
            <a:chOff x="2001982" y="1623060"/>
            <a:chExt cx="1406236" cy="205740"/>
          </a:xfrm>
        </p:grpSpPr>
        <p:sp>
          <p:nvSpPr>
            <p:cNvPr id="28" name="Oval 67"/>
            <p:cNvSpPr>
              <a:spLocks noChangeArrowheads="1"/>
            </p:cNvSpPr>
            <p:nvPr/>
          </p:nvSpPr>
          <p:spPr bwMode="auto">
            <a:xfrm>
              <a:off x="2001982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67"/>
            <p:cNvSpPr>
              <a:spLocks noChangeArrowheads="1"/>
            </p:cNvSpPr>
            <p:nvPr/>
          </p:nvSpPr>
          <p:spPr bwMode="auto">
            <a:xfrm>
              <a:off x="2590800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67"/>
            <p:cNvSpPr>
              <a:spLocks noChangeArrowheads="1"/>
            </p:cNvSpPr>
            <p:nvPr/>
          </p:nvSpPr>
          <p:spPr bwMode="auto">
            <a:xfrm>
              <a:off x="3200400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75564" y="1546860"/>
            <a:ext cx="1406236" cy="205740"/>
            <a:chOff x="2001982" y="1623060"/>
            <a:chExt cx="1406236" cy="205740"/>
          </a:xfrm>
        </p:grpSpPr>
        <p:sp>
          <p:nvSpPr>
            <p:cNvPr id="33" name="Oval 67"/>
            <p:cNvSpPr>
              <a:spLocks noChangeArrowheads="1"/>
            </p:cNvSpPr>
            <p:nvPr/>
          </p:nvSpPr>
          <p:spPr bwMode="auto">
            <a:xfrm>
              <a:off x="2001982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67"/>
            <p:cNvSpPr>
              <a:spLocks noChangeArrowheads="1"/>
            </p:cNvSpPr>
            <p:nvPr/>
          </p:nvSpPr>
          <p:spPr bwMode="auto">
            <a:xfrm>
              <a:off x="2590800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7"/>
            <p:cNvSpPr>
              <a:spLocks noChangeArrowheads="1"/>
            </p:cNvSpPr>
            <p:nvPr/>
          </p:nvSpPr>
          <p:spPr bwMode="auto">
            <a:xfrm>
              <a:off x="3200400" y="16230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54982" y="2819400"/>
            <a:ext cx="588818" cy="609600"/>
            <a:chOff x="7162800" y="4038600"/>
            <a:chExt cx="588818" cy="609600"/>
          </a:xfrm>
        </p:grpSpPr>
        <p:sp>
          <p:nvSpPr>
            <p:cNvPr id="41" name="Line 63"/>
            <p:cNvSpPr>
              <a:spLocks noChangeShapeType="1"/>
            </p:cNvSpPr>
            <p:nvPr/>
          </p:nvSpPr>
          <p:spPr bwMode="auto">
            <a:xfrm flipH="1">
              <a:off x="7301346" y="4175760"/>
              <a:ext cx="207818" cy="137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64"/>
            <p:cNvSpPr>
              <a:spLocks noChangeArrowheads="1"/>
            </p:cNvSpPr>
            <p:nvPr/>
          </p:nvSpPr>
          <p:spPr bwMode="auto">
            <a:xfrm>
              <a:off x="7162800" y="424434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7509164" y="403860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65"/>
            <p:cNvSpPr>
              <a:spLocks noChangeArrowheads="1"/>
            </p:cNvSpPr>
            <p:nvPr/>
          </p:nvSpPr>
          <p:spPr bwMode="auto">
            <a:xfrm>
              <a:off x="7543800" y="444246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52800" y="3870960"/>
            <a:ext cx="554182" cy="548640"/>
            <a:chOff x="907473" y="2354580"/>
            <a:chExt cx="554182" cy="548640"/>
          </a:xfrm>
        </p:grpSpPr>
        <p:sp>
          <p:nvSpPr>
            <p:cNvPr id="47" name="Line 63"/>
            <p:cNvSpPr>
              <a:spLocks noChangeShapeType="1"/>
            </p:cNvSpPr>
            <p:nvPr/>
          </p:nvSpPr>
          <p:spPr bwMode="auto">
            <a:xfrm flipH="1">
              <a:off x="1046019" y="2491740"/>
              <a:ext cx="207818" cy="137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64"/>
            <p:cNvSpPr>
              <a:spLocks noChangeArrowheads="1"/>
            </p:cNvSpPr>
            <p:nvPr/>
          </p:nvSpPr>
          <p:spPr bwMode="auto">
            <a:xfrm>
              <a:off x="907473" y="256032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5"/>
            <p:cNvSpPr>
              <a:spLocks noChangeArrowheads="1"/>
            </p:cNvSpPr>
            <p:nvPr/>
          </p:nvSpPr>
          <p:spPr bwMode="auto">
            <a:xfrm>
              <a:off x="1253837" y="235458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6"/>
            <p:cNvSpPr>
              <a:spLocks noChangeShapeType="1"/>
            </p:cNvSpPr>
            <p:nvPr/>
          </p:nvSpPr>
          <p:spPr bwMode="auto">
            <a:xfrm>
              <a:off x="1184564" y="2560320"/>
              <a:ext cx="138546" cy="205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67"/>
            <p:cNvSpPr>
              <a:spLocks noChangeArrowheads="1"/>
            </p:cNvSpPr>
            <p:nvPr/>
          </p:nvSpPr>
          <p:spPr bwMode="auto">
            <a:xfrm>
              <a:off x="1253837" y="269748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394511">
            <a:off x="7450102" y="4805108"/>
            <a:ext cx="554182" cy="411480"/>
            <a:chOff x="7031182" y="4495800"/>
            <a:chExt cx="554182" cy="411480"/>
          </a:xfrm>
        </p:grpSpPr>
        <p:sp>
          <p:nvSpPr>
            <p:cNvPr id="55" name="Line 63"/>
            <p:cNvSpPr>
              <a:spLocks noChangeShapeType="1"/>
            </p:cNvSpPr>
            <p:nvPr/>
          </p:nvSpPr>
          <p:spPr bwMode="auto">
            <a:xfrm flipH="1">
              <a:off x="7169728" y="4632960"/>
              <a:ext cx="207818" cy="137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7031182" y="470154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7377546" y="4495800"/>
              <a:ext cx="207818" cy="205740"/>
            </a:xfrm>
            <a:prstGeom prst="ellipse">
              <a:avLst/>
            </a:prstGeom>
            <a:gradFill rotWithShape="1">
              <a:gsLst>
                <a:gs pos="0">
                  <a:srgbClr val="F13D4A"/>
                </a:gs>
                <a:gs pos="100000">
                  <a:srgbClr val="F13D4A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traight Connector 62"/>
          <p:cNvCxnSpPr/>
          <p:nvPr/>
        </p:nvCxnSpPr>
        <p:spPr>
          <a:xfrm rot="5400000" flipH="1" flipV="1">
            <a:off x="4686300" y="2400300"/>
            <a:ext cx="685800" cy="1588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2046288" y="2338388"/>
          <a:ext cx="847725" cy="328612"/>
        </p:xfrm>
        <a:graphic>
          <a:graphicData uri="http://schemas.openxmlformats.org/presentationml/2006/ole">
            <p:oleObj spid="_x0000_s245778" name="Equation" r:id="rId6" imgW="660240" imgH="253800" progId="Equation.3">
              <p:embed/>
            </p:oleObj>
          </a:graphicData>
        </a:graphic>
      </p:graphicFrame>
      <p:graphicFrame>
        <p:nvGraphicFramePr>
          <p:cNvPr id="245780" name="Object 20"/>
          <p:cNvGraphicFramePr>
            <a:graphicFrameLocks noChangeAspect="1"/>
          </p:cNvGraphicFramePr>
          <p:nvPr/>
        </p:nvGraphicFramePr>
        <p:xfrm>
          <a:off x="5551488" y="2362200"/>
          <a:ext cx="846137" cy="328613"/>
        </p:xfrm>
        <a:graphic>
          <a:graphicData uri="http://schemas.openxmlformats.org/presentationml/2006/ole">
            <p:oleObj spid="_x0000_s245780" name="Equation" r:id="rId7" imgW="660240" imgH="253800" progId="Equation.3">
              <p:embed/>
            </p:oleObj>
          </a:graphicData>
        </a:graphic>
      </p:graphicFrame>
      <p:graphicFrame>
        <p:nvGraphicFramePr>
          <p:cNvPr id="245781" name="Object 2"/>
          <p:cNvGraphicFramePr>
            <a:graphicFrameLocks noChangeAspect="1"/>
          </p:cNvGraphicFramePr>
          <p:nvPr/>
        </p:nvGraphicFramePr>
        <p:xfrm>
          <a:off x="4638675" y="6172200"/>
          <a:ext cx="1990725" cy="657218"/>
        </p:xfrm>
        <a:graphic>
          <a:graphicData uri="http://schemas.openxmlformats.org/presentationml/2006/ole">
            <p:oleObj spid="_x0000_s245781" name="Equation" r:id="rId8" imgW="1422360" imgH="469800" progId="Equation.3">
              <p:embed/>
            </p:oleObj>
          </a:graphicData>
        </a:graphic>
      </p:graphicFrame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600200" y="6336268"/>
            <a:ext cx="28956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van </a:t>
            </a:r>
            <a:r>
              <a:rPr lang="en-US" dirty="0" err="1" smtClean="0"/>
              <a:t>der</a:t>
            </a:r>
            <a:r>
              <a:rPr lang="en-US" dirty="0" smtClean="0"/>
              <a:t> Waals range (</a:t>
            </a:r>
            <a:r>
              <a:rPr lang="en-US" baseline="30000" dirty="0" smtClean="0"/>
              <a:t>7</a:t>
            </a:r>
            <a:r>
              <a:rPr lang="en-US" dirty="0" smtClean="0"/>
              <a:t>Li):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228600" y="-1905000"/>
            <a:ext cx="7924800" cy="7924800"/>
            <a:chOff x="228600" y="-1905000"/>
            <a:chExt cx="7924800" cy="7924800"/>
          </a:xfrm>
        </p:grpSpPr>
        <p:sp>
          <p:nvSpPr>
            <p:cNvPr id="66" name="Arc 65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 rot="5400000" flipH="1" flipV="1">
            <a:off x="3848894" y="3694906"/>
            <a:ext cx="990600" cy="15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82" name="Object 22"/>
          <p:cNvGraphicFramePr>
            <a:graphicFrameLocks noChangeAspect="1"/>
          </p:cNvGraphicFramePr>
          <p:nvPr/>
        </p:nvGraphicFramePr>
        <p:xfrm>
          <a:off x="4411663" y="3581400"/>
          <a:ext cx="846137" cy="328613"/>
        </p:xfrm>
        <a:graphic>
          <a:graphicData uri="http://schemas.openxmlformats.org/presentationml/2006/ole">
            <p:oleObj spid="_x0000_s245782" name="Equation" r:id="rId9" imgW="660240" imgH="253800" progId="Equation.3">
              <p:embed/>
            </p:oleObj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3657600" y="1524000"/>
            <a:ext cx="1143000" cy="1066800"/>
            <a:chOff x="3657600" y="1524000"/>
            <a:chExt cx="1143000" cy="1066800"/>
          </a:xfrm>
        </p:grpSpPr>
        <p:sp>
          <p:nvSpPr>
            <p:cNvPr id="62" name="Arc 61"/>
            <p:cNvSpPr/>
            <p:nvPr/>
          </p:nvSpPr>
          <p:spPr>
            <a:xfrm rot="10800000">
              <a:off x="3668590" y="1534258"/>
              <a:ext cx="1132010" cy="1056542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 rot="5400000">
              <a:off x="3695700" y="1485900"/>
              <a:ext cx="1066800" cy="11430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baseline="30000" dirty="0" smtClean="0"/>
              <a:t>7</a:t>
            </a:r>
            <a:r>
              <a:rPr lang="en-US" dirty="0" smtClean="0"/>
              <a:t>Li experiments: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3447" y="11430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Tw Cen MT" pitchFamily="34" charset="0"/>
              </a:rPr>
              <a:t>BEC (Rice).</a:t>
            </a:r>
            <a:endParaRPr lang="en-US" dirty="0">
              <a:solidFill>
                <a:srgbClr val="0000FF"/>
              </a:solidFill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5847" y="1143000"/>
            <a:ext cx="22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w Cen MT" pitchFamily="34" charset="0"/>
              </a:rPr>
              <a:t>Thermal gas (Bar </a:t>
            </a:r>
            <a:r>
              <a:rPr lang="en-US" dirty="0" err="1" smtClean="0">
                <a:solidFill>
                  <a:srgbClr val="FF0000"/>
                </a:solidFill>
                <a:latin typeface="Tw Cen MT" pitchFamily="34" charset="0"/>
              </a:rPr>
              <a:t>Ilan</a:t>
            </a:r>
            <a:r>
              <a:rPr lang="en-US" dirty="0" smtClean="0">
                <a:solidFill>
                  <a:srgbClr val="FF0000"/>
                </a:solidFill>
                <a:latin typeface="Tw Cen MT" pitchFamily="34" charset="0"/>
              </a:rPr>
              <a:t>).</a:t>
            </a:r>
            <a:endParaRPr lang="en-US" dirty="0">
              <a:solidFill>
                <a:srgbClr val="FF0000"/>
              </a:solidFill>
              <a:latin typeface="Tw Cen MT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0200" y="2051050"/>
          <a:ext cx="1219200" cy="457200"/>
        </p:xfrm>
        <a:graphic>
          <a:graphicData uri="http://schemas.openxmlformats.org/presentationml/2006/ole">
            <p:oleObj spid="_x0000_s614402" name="Equation" r:id="rId3" imgW="609480" imgH="228600" progId="Equation.3">
              <p:embed/>
            </p:oleObj>
          </a:graphicData>
        </a:graphic>
      </p:graphicFrame>
      <p:graphicFrame>
        <p:nvGraphicFramePr>
          <p:cNvPr id="499715" name="Object 3"/>
          <p:cNvGraphicFramePr>
            <a:graphicFrameLocks noChangeAspect="1"/>
          </p:cNvGraphicFramePr>
          <p:nvPr/>
        </p:nvGraphicFramePr>
        <p:xfrm>
          <a:off x="6172200" y="2082800"/>
          <a:ext cx="1193800" cy="457200"/>
        </p:xfrm>
        <a:graphic>
          <a:graphicData uri="http://schemas.openxmlformats.org/presentationml/2006/ole">
            <p:oleObj spid="_x0000_s614403" name="Equation" r:id="rId4" imgW="59688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1586468"/>
            <a:ext cx="244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Large </a:t>
            </a:r>
            <a:r>
              <a:rPr lang="en-US" dirty="0" err="1" smtClean="0">
                <a:latin typeface="Tw Cen MT" pitchFamily="34" charset="0"/>
              </a:rPr>
              <a:t>collisional</a:t>
            </a:r>
            <a:r>
              <a:rPr lang="en-US" dirty="0" smtClean="0">
                <a:latin typeface="Tw Cen MT" pitchFamily="34" charset="0"/>
              </a:rPr>
              <a:t> opacity.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625600"/>
            <a:ext cx="24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Small </a:t>
            </a:r>
            <a:r>
              <a:rPr lang="en-US" dirty="0" err="1" smtClean="0">
                <a:latin typeface="Tw Cen MT" pitchFamily="34" charset="0"/>
              </a:rPr>
              <a:t>collisional</a:t>
            </a:r>
            <a:r>
              <a:rPr lang="en-US" dirty="0" smtClean="0">
                <a:latin typeface="Tw Cen MT" pitchFamily="34" charset="0"/>
              </a:rPr>
              <a:t> opacity.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73700" y="3063875"/>
          <a:ext cx="2844800" cy="517525"/>
        </p:xfrm>
        <a:graphic>
          <a:graphicData uri="http://schemas.openxmlformats.org/presentationml/2006/ole">
            <p:oleObj spid="_x0000_s614404" name="Equation" r:id="rId5" imgW="1396800" imgH="253800" progId="Equation.3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>
            <a:off x="6592094" y="2729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9717" name="Object 5"/>
          <p:cNvGraphicFramePr>
            <a:graphicFrameLocks noChangeAspect="1"/>
          </p:cNvGraphicFramePr>
          <p:nvPr/>
        </p:nvGraphicFramePr>
        <p:xfrm>
          <a:off x="825500" y="2895600"/>
          <a:ext cx="2997200" cy="877888"/>
        </p:xfrm>
        <a:graphic>
          <a:graphicData uri="http://schemas.openxmlformats.org/presentationml/2006/ole">
            <p:oleObj spid="_x0000_s614405" name="Equation" r:id="rId6" imgW="1473120" imgH="431640" progId="Equation.3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5400000">
            <a:off x="1943894" y="2755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235655" y="4165600"/>
          <a:ext cx="457200" cy="863600"/>
        </p:xfrm>
        <a:graphic>
          <a:graphicData uri="http://schemas.openxmlformats.org/presentationml/2006/ole">
            <p:oleObj spid="_x0000_s614406" name="Equation" r:id="rId7" imgW="228600" imgH="431640" progId="Equation.3">
              <p:embed/>
            </p:oleObj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37950" y="6400800"/>
            <a:ext cx="587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O. </a:t>
            </a:r>
            <a:r>
              <a:rPr lang="en-US" sz="1400" dirty="0" err="1" smtClean="0">
                <a:latin typeface="+mn-lt"/>
                <a:cs typeface="+mj-cs"/>
              </a:rPr>
              <a:t>Machtey</a:t>
            </a:r>
            <a:r>
              <a:rPr lang="en-US" sz="1400" dirty="0" smtClean="0">
                <a:latin typeface="+mn-lt"/>
                <a:cs typeface="+mj-cs"/>
              </a:rPr>
              <a:t>, D. A. Kessler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and </a:t>
            </a:r>
            <a:r>
              <a:rPr lang="en-US" sz="1400" dirty="0">
                <a:latin typeface="+mn-lt"/>
                <a:cs typeface="+mj-cs"/>
              </a:rPr>
              <a:t>L. </a:t>
            </a:r>
            <a:r>
              <a:rPr lang="en-US" sz="1400" dirty="0" err="1">
                <a:latin typeface="+mn-lt"/>
                <a:cs typeface="+mj-cs"/>
              </a:rPr>
              <a:t>Khaykovich</a:t>
            </a:r>
            <a:r>
              <a:rPr lang="en-US" sz="1400" dirty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130403 (2012).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5585" y="4394200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is maximized when 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499720" name="Object 8"/>
          <p:cNvGraphicFramePr>
            <a:graphicFrameLocks noChangeAspect="1"/>
          </p:cNvGraphicFramePr>
          <p:nvPr/>
        </p:nvGraphicFramePr>
        <p:xfrm>
          <a:off x="3352800" y="5156200"/>
          <a:ext cx="1422400" cy="863600"/>
        </p:xfrm>
        <a:graphic>
          <a:graphicData uri="http://schemas.openxmlformats.org/presentationml/2006/ole">
            <p:oleObj spid="_x0000_s614407" name="Equation" r:id="rId8" imgW="711000" imgH="431640" progId="Equation.3">
              <p:embed/>
            </p:oleObj>
          </a:graphicData>
        </a:graphic>
      </p:graphicFrame>
      <p:graphicFrame>
        <p:nvGraphicFramePr>
          <p:cNvPr id="499721" name="Object 9"/>
          <p:cNvGraphicFramePr>
            <a:graphicFrameLocks noChangeAspect="1"/>
          </p:cNvGraphicFramePr>
          <p:nvPr/>
        </p:nvGraphicFramePr>
        <p:xfrm>
          <a:off x="266700" y="5359400"/>
          <a:ext cx="2946400" cy="457200"/>
        </p:xfrm>
        <a:graphic>
          <a:graphicData uri="http://schemas.openxmlformats.org/presentationml/2006/ole">
            <p:oleObj spid="_x0000_s614408" name="Equation" r:id="rId9" imgW="14731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baseline="30000" dirty="0" smtClean="0"/>
              <a:t>7</a:t>
            </a:r>
            <a:r>
              <a:rPr lang="en-US" dirty="0" smtClean="0"/>
              <a:t>Li experiments: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505200"/>
            <a:ext cx="4267200" cy="260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37950" y="6400800"/>
            <a:ext cx="587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O. </a:t>
            </a:r>
            <a:r>
              <a:rPr lang="en-US" sz="1400" dirty="0" err="1" smtClean="0">
                <a:latin typeface="+mn-lt"/>
                <a:cs typeface="+mj-cs"/>
              </a:rPr>
              <a:t>Machtey</a:t>
            </a:r>
            <a:r>
              <a:rPr lang="en-US" sz="1400" dirty="0" smtClean="0">
                <a:latin typeface="+mn-lt"/>
                <a:cs typeface="+mj-cs"/>
              </a:rPr>
              <a:t>, D. A. Kessler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and </a:t>
            </a:r>
            <a:r>
              <a:rPr lang="en-US" sz="1400" dirty="0">
                <a:latin typeface="+mn-lt"/>
                <a:cs typeface="+mj-cs"/>
              </a:rPr>
              <a:t>L. </a:t>
            </a:r>
            <a:r>
              <a:rPr lang="en-US" sz="1400" dirty="0" err="1">
                <a:latin typeface="+mn-lt"/>
                <a:cs typeface="+mj-cs"/>
              </a:rPr>
              <a:t>Khaykovich</a:t>
            </a:r>
            <a:r>
              <a:rPr lang="en-US" sz="1400" dirty="0">
                <a:latin typeface="+mn-lt"/>
                <a:cs typeface="+mj-cs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PRL </a:t>
            </a:r>
            <a:r>
              <a:rPr lang="en-US" sz="1400" b="1" dirty="0" smtClean="0">
                <a:latin typeface="+mn-lt"/>
                <a:cs typeface="+mj-cs"/>
              </a:rPr>
              <a:t>108</a:t>
            </a:r>
            <a:r>
              <a:rPr lang="en-US" sz="1400" dirty="0" smtClean="0">
                <a:latin typeface="+mn-lt"/>
                <a:cs typeface="+mj-cs"/>
              </a:rPr>
              <a:t>, 130403 (2012).</a:t>
            </a:r>
            <a:endParaRPr lang="en-US" sz="1400" dirty="0">
              <a:latin typeface="+mn-lt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143000"/>
            <a:ext cx="448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Energy dependent inelastic </a:t>
            </a:r>
            <a:r>
              <a:rPr lang="en-US" dirty="0" smtClean="0">
                <a:latin typeface="Tw Cen MT" pitchFamily="34" charset="0"/>
              </a:rPr>
              <a:t>cross </a:t>
            </a:r>
            <a:r>
              <a:rPr lang="en-US" dirty="0" smtClean="0">
                <a:latin typeface="Tw Cen MT" pitchFamily="34" charset="0"/>
              </a:rPr>
              <a:t>sections</a:t>
            </a:r>
            <a:r>
              <a:rPr lang="en-US" dirty="0" smtClean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gives:</a:t>
            </a:r>
            <a:endParaRPr lang="en-US" dirty="0" smtClean="0">
              <a:latin typeface="Tw Cen MT" pitchFamily="34" charset="0"/>
            </a:endParaRPr>
          </a:p>
        </p:txBody>
      </p:sp>
      <p:pic>
        <p:nvPicPr>
          <p:cNvPr id="6164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2" y="1600200"/>
            <a:ext cx="49291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57201" y="1711495"/>
            <a:ext cx="3081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w Cen MT" pitchFamily="34" charset="0"/>
              </a:rPr>
              <a:t>m</a:t>
            </a:r>
            <a:r>
              <a:rPr lang="en-US" sz="1600" dirty="0" smtClean="0">
                <a:latin typeface="Tw Cen MT" pitchFamily="34" charset="0"/>
              </a:rPr>
              <a:t>ean energy reduction per collision</a:t>
            </a:r>
            <a:endParaRPr lang="en-US" sz="1600" dirty="0" smtClean="0">
              <a:latin typeface="Tw Cen MT" pitchFamily="34" charset="0"/>
            </a:endParaRPr>
          </a:p>
        </p:txBody>
      </p:sp>
      <p:graphicFrame>
        <p:nvGraphicFramePr>
          <p:cNvPr id="616453" name="Object 5"/>
          <p:cNvGraphicFramePr>
            <a:graphicFrameLocks noChangeAspect="1"/>
          </p:cNvGraphicFramePr>
          <p:nvPr/>
        </p:nvGraphicFramePr>
        <p:xfrm>
          <a:off x="6900201" y="2168695"/>
          <a:ext cx="818545" cy="650705"/>
        </p:xfrm>
        <a:graphic>
          <a:graphicData uri="http://schemas.openxmlformats.org/presentationml/2006/ole">
            <p:oleObj spid="_x0000_s616453" name="Equation" r:id="rId5" imgW="495000" imgH="393480" progId="Equation.3">
              <p:embed/>
            </p:oleObj>
          </a:graphicData>
        </a:graphic>
      </p:graphicFrame>
      <p:graphicFrame>
        <p:nvGraphicFramePr>
          <p:cNvPr id="616454" name="Object 6"/>
          <p:cNvGraphicFramePr>
            <a:graphicFrameLocks noChangeAspect="1"/>
          </p:cNvGraphicFramePr>
          <p:nvPr/>
        </p:nvGraphicFramePr>
        <p:xfrm>
          <a:off x="7505700" y="4191000"/>
          <a:ext cx="1041400" cy="863600"/>
        </p:xfrm>
        <a:graphic>
          <a:graphicData uri="http://schemas.openxmlformats.org/presentationml/2006/ole">
            <p:oleObj spid="_x0000_s616454" name="Equation" r:id="rId6" imgW="520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Efimov</a:t>
            </a:r>
            <a:r>
              <a:rPr lang="en-US" dirty="0" smtClean="0"/>
              <a:t> resonances at the atom-</a:t>
            </a:r>
            <a:r>
              <a:rPr lang="en-US" dirty="0" err="1" smtClean="0"/>
              <a:t>dimer</a:t>
            </a:r>
            <a:r>
              <a:rPr lang="en-US" dirty="0" smtClean="0"/>
              <a:t> threshold </a:t>
            </a:r>
            <a:r>
              <a:rPr lang="en-US" dirty="0" smtClean="0"/>
              <a:t>-“</a:t>
            </a:r>
            <a:r>
              <a:rPr lang="en-US" dirty="0" smtClean="0"/>
              <a:t>quantitative disorder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0218" y="5562600"/>
            <a:ext cx="572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w Cen MT" pitchFamily="34" charset="0"/>
              </a:rPr>
              <a:t>Finite range corrections scales with </a:t>
            </a:r>
            <a:r>
              <a:rPr lang="en-US" i="1" dirty="0" smtClean="0">
                <a:latin typeface="Tw Cen MT" pitchFamily="34" charset="0"/>
              </a:rPr>
              <a:t>r</a:t>
            </a:r>
            <a:r>
              <a:rPr lang="en-US" i="1" baseline="-25000" dirty="0" smtClean="0">
                <a:latin typeface="Tw Cen MT" pitchFamily="34" charset="0"/>
              </a:rPr>
              <a:t>0 </a:t>
            </a:r>
            <a:r>
              <a:rPr lang="en-US" dirty="0" smtClean="0">
                <a:latin typeface="Tw Cen MT" pitchFamily="34" charset="0"/>
              </a:rPr>
              <a:t>and (probably) with R</a:t>
            </a:r>
            <a:r>
              <a:rPr lang="en-US" baseline="-25000" dirty="0" smtClean="0">
                <a:latin typeface="Tw Cen MT" pitchFamily="34" charset="0"/>
              </a:rPr>
              <a:t>*</a:t>
            </a:r>
            <a:endParaRPr lang="en-US" i="1" baseline="-25000" dirty="0">
              <a:latin typeface="Tw Cen MT" pitchFamily="34" charset="0"/>
            </a:endParaRPr>
          </a:p>
        </p:txBody>
      </p:sp>
      <p:graphicFrame>
        <p:nvGraphicFramePr>
          <p:cNvPr id="500739" name="Object 3"/>
          <p:cNvGraphicFramePr>
            <a:graphicFrameLocks noChangeAspect="1"/>
          </p:cNvGraphicFramePr>
          <p:nvPr/>
        </p:nvGraphicFramePr>
        <p:xfrm>
          <a:off x="1747026" y="1639148"/>
          <a:ext cx="5187174" cy="3861540"/>
        </p:xfrm>
        <a:graphic>
          <a:graphicData uri="http://schemas.openxmlformats.org/presentationml/2006/ole">
            <p:oleObj spid="_x0000_s615426" name="Graph" r:id="rId3" imgW="3925440" imgH="29232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dirty="0" smtClean="0"/>
              <a:t>pen answer to open question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6400800"/>
            <a:ext cx="7042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+mj-cs"/>
              </a:rPr>
              <a:t>C</a:t>
            </a:r>
            <a:r>
              <a:rPr lang="en-US" sz="1400" dirty="0" smtClean="0">
                <a:latin typeface="+mn-lt"/>
                <a:cs typeface="+mj-cs"/>
              </a:rPr>
              <a:t>. </a:t>
            </a:r>
            <a:r>
              <a:rPr lang="en-US" sz="1400" dirty="0" err="1" smtClean="0">
                <a:latin typeface="+mn-lt"/>
                <a:cs typeface="+mj-cs"/>
              </a:rPr>
              <a:t>Langmack</a:t>
            </a:r>
            <a:r>
              <a:rPr lang="en-US" sz="1400" dirty="0" smtClean="0">
                <a:latin typeface="+mn-lt"/>
                <a:cs typeface="+mj-cs"/>
              </a:rPr>
              <a:t>, D. H. Smith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smtClean="0">
                <a:latin typeface="+mn-lt"/>
                <a:cs typeface="+mj-cs"/>
              </a:rPr>
              <a:t>and </a:t>
            </a:r>
            <a:r>
              <a:rPr lang="en-US" sz="1400" dirty="0">
                <a:latin typeface="+mn-lt"/>
                <a:cs typeface="+mj-cs"/>
              </a:rPr>
              <a:t>E</a:t>
            </a:r>
            <a:r>
              <a:rPr lang="en-US" sz="1400" dirty="0" smtClean="0">
                <a:latin typeface="+mn-lt"/>
                <a:cs typeface="+mj-cs"/>
              </a:rPr>
              <a:t>. </a:t>
            </a:r>
            <a:r>
              <a:rPr lang="en-US" sz="1400" dirty="0" err="1" smtClean="0">
                <a:latin typeface="+mn-lt"/>
                <a:cs typeface="+mj-cs"/>
              </a:rPr>
              <a:t>Braaten</a:t>
            </a:r>
            <a:r>
              <a:rPr lang="en-US" sz="1400" dirty="0" smtClean="0">
                <a:latin typeface="+mn-lt"/>
                <a:cs typeface="+mj-cs"/>
              </a:rPr>
              <a:t>, PRA </a:t>
            </a:r>
            <a:r>
              <a:rPr lang="en-US" sz="1400" b="1" dirty="0" smtClean="0">
                <a:latin typeface="+mn-lt"/>
                <a:cs typeface="+mj-cs"/>
              </a:rPr>
              <a:t>86</a:t>
            </a:r>
            <a:r>
              <a:rPr lang="en-US" sz="1400" dirty="0" smtClean="0">
                <a:latin typeface="+mn-lt"/>
                <a:cs typeface="+mj-cs"/>
              </a:rPr>
              <a:t>, 022718 </a:t>
            </a:r>
            <a:r>
              <a:rPr lang="en-US" sz="1400" dirty="0" smtClean="0">
                <a:latin typeface="+mn-lt"/>
                <a:cs typeface="+mj-cs"/>
              </a:rPr>
              <a:t>(2012</a:t>
            </a:r>
            <a:r>
              <a:rPr lang="en-US" sz="1400" dirty="0" smtClean="0">
                <a:latin typeface="+mn-lt"/>
                <a:cs typeface="+mj-cs"/>
              </a:rPr>
              <a:t>) &amp; arXiv:1209.4912</a:t>
            </a:r>
            <a:endParaRPr lang="en-US" sz="1400" dirty="0">
              <a:latin typeface="+mn-lt"/>
              <a:cs typeface="+mj-cs"/>
            </a:endParaRPr>
          </a:p>
        </p:txBody>
      </p:sp>
      <p:pic>
        <p:nvPicPr>
          <p:cNvPr id="6174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700" y="3352800"/>
            <a:ext cx="4381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4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66800"/>
            <a:ext cx="6143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7367" y="4009072"/>
            <a:ext cx="3801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Fit with </a:t>
            </a:r>
            <a:r>
              <a:rPr lang="en-US" dirty="0" smtClean="0">
                <a:latin typeface="Tw Cen MT" pitchFamily="34" charset="0"/>
              </a:rPr>
              <a:t>M</a:t>
            </a:r>
            <a:r>
              <a:rPr lang="en-US" dirty="0" smtClean="0">
                <a:latin typeface="Tw Cen MT" pitchFamily="34" charset="0"/>
              </a:rPr>
              <a:t>onte-Carlo simulations,</a:t>
            </a:r>
          </a:p>
          <a:p>
            <a:r>
              <a:rPr lang="en-US" dirty="0" smtClean="0">
                <a:latin typeface="Tw Cen MT" pitchFamily="34" charset="0"/>
              </a:rPr>
              <a:t>t</a:t>
            </a:r>
            <a:r>
              <a:rPr lang="en-US" dirty="0" smtClean="0">
                <a:latin typeface="Tw Cen MT" pitchFamily="34" charset="0"/>
              </a:rPr>
              <a:t>aking into account </a:t>
            </a:r>
            <a:r>
              <a:rPr lang="en-US" u="sng" dirty="0" smtClean="0">
                <a:latin typeface="Tw Cen MT" pitchFamily="34" charset="0"/>
              </a:rPr>
              <a:t>energy dependence</a:t>
            </a:r>
          </a:p>
          <a:p>
            <a:r>
              <a:rPr lang="en-US" u="sng" dirty="0" smtClean="0">
                <a:latin typeface="Tw Cen MT" pitchFamily="34" charset="0"/>
              </a:rPr>
              <a:t>o</a:t>
            </a:r>
            <a:r>
              <a:rPr lang="en-US" u="sng" dirty="0" smtClean="0">
                <a:latin typeface="Tw Cen MT" pitchFamily="34" charset="0"/>
              </a:rPr>
              <a:t>f the elastic cross-section</a:t>
            </a:r>
            <a:r>
              <a:rPr lang="en-US" dirty="0" smtClean="0">
                <a:latin typeface="Tw Cen MT" pitchFamily="34" charset="0"/>
              </a:rPr>
              <a:t>, finite depth</a:t>
            </a:r>
          </a:p>
          <a:p>
            <a:r>
              <a:rPr lang="en-US" dirty="0" smtClean="0">
                <a:latin typeface="Tw Cen MT" pitchFamily="34" charset="0"/>
              </a:rPr>
              <a:t>o</a:t>
            </a:r>
            <a:r>
              <a:rPr lang="en-US" dirty="0" smtClean="0">
                <a:latin typeface="Tw Cen MT" pitchFamily="34" charset="0"/>
              </a:rPr>
              <a:t>f the potential etc…</a:t>
            </a:r>
          </a:p>
          <a:p>
            <a:pPr algn="ctr"/>
            <a:endParaRPr lang="en-US" dirty="0" smtClean="0">
              <a:latin typeface="Tw Cen M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04800" y="3039070"/>
            <a:ext cx="960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NO NARROW RESONANCES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r>
              <a:rPr lang="en-US" sz="2000" dirty="0" smtClean="0"/>
              <a:t>We observed a number </a:t>
            </a:r>
            <a:r>
              <a:rPr lang="en-US" sz="2000" dirty="0" err="1" smtClean="0"/>
              <a:t>Efimov</a:t>
            </a:r>
            <a:r>
              <a:rPr lang="en-US" sz="2000" dirty="0" smtClean="0"/>
              <a:t> features by a number of experimental techniques and determined the three-body parameter.</a:t>
            </a:r>
            <a:endParaRPr lang="en-US" sz="2000" dirty="0" smtClean="0"/>
          </a:p>
          <a:p>
            <a:r>
              <a:rPr lang="en-US" sz="2000" dirty="0" smtClean="0"/>
              <a:t>Are all the observed features real? Do we see the atom-</a:t>
            </a:r>
            <a:r>
              <a:rPr lang="en-US" sz="2000" dirty="0" err="1" smtClean="0"/>
              <a:t>dimer</a:t>
            </a:r>
            <a:r>
              <a:rPr lang="en-US" sz="2000" dirty="0" smtClean="0"/>
              <a:t> resonance?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000" dirty="0" smtClean="0"/>
              <a:t>Possible explanations of disagreement with the Monte-Carlo simulations:</a:t>
            </a:r>
            <a:endParaRPr lang="en-US" sz="2000" dirty="0" smtClean="0"/>
          </a:p>
          <a:p>
            <a:pPr lvl="1"/>
            <a:r>
              <a:rPr lang="en-US" sz="1600" dirty="0" smtClean="0"/>
              <a:t>p</a:t>
            </a:r>
            <a:r>
              <a:rPr lang="en-US" sz="1600" dirty="0" smtClean="0"/>
              <a:t>-wave collisions serves as a buffer to slow down fast molecules.</a:t>
            </a:r>
          </a:p>
          <a:p>
            <a:pPr lvl="1"/>
            <a:r>
              <a:rPr lang="en-US" sz="1600" dirty="0" smtClean="0"/>
              <a:t>i</a:t>
            </a:r>
            <a:r>
              <a:rPr lang="en-US" sz="1600" dirty="0" smtClean="0"/>
              <a:t>nclusion finite range corrections (initial energy of the </a:t>
            </a:r>
            <a:r>
              <a:rPr lang="en-US" sz="1600" dirty="0" err="1" smtClean="0"/>
              <a:t>dimer</a:t>
            </a:r>
            <a:r>
              <a:rPr lang="en-US" sz="1600" dirty="0" smtClean="0"/>
              <a:t> is overestimated and the cross-section is, probably, underestimated).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Quest for a theory which could trace will include the</a:t>
            </a:r>
            <a:r>
              <a:rPr lang="en-US" sz="2000" dirty="0" smtClean="0"/>
              <a:t> </a:t>
            </a:r>
            <a:r>
              <a:rPr lang="en-US" sz="2000" dirty="0" smtClean="0"/>
              <a:t>finite range </a:t>
            </a:r>
            <a:r>
              <a:rPr lang="en-US" sz="2000" dirty="0" smtClean="0"/>
              <a:t>corrections with the real 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Li potential.</a:t>
            </a:r>
            <a:endParaRPr lang="en-US" sz="2000" dirty="0" smtClean="0"/>
          </a:p>
          <a:p>
            <a:r>
              <a:rPr lang="en-US" sz="2000" dirty="0" smtClean="0"/>
              <a:t>Lifetime of </a:t>
            </a:r>
            <a:r>
              <a:rPr lang="en-US" sz="2000" dirty="0" err="1" smtClean="0"/>
              <a:t>trimers</a:t>
            </a:r>
            <a:r>
              <a:rPr lang="en-US" sz="2000" dirty="0" smtClean="0"/>
              <a:t>: “quantitative chaos”.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pic>
        <p:nvPicPr>
          <p:cNvPr id="4" name="Picture 6" descr="6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48450" y="2743200"/>
            <a:ext cx="1279525" cy="15240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1650" y="1828800"/>
            <a:ext cx="318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</a:rPr>
              <a:t>Eindhoven University of</a:t>
            </a:r>
          </a:p>
          <a:p>
            <a:pPr algn="ctr"/>
            <a:r>
              <a:rPr lang="en-US" dirty="0">
                <a:latin typeface="+mn-lt"/>
              </a:rPr>
              <a:t>Technology, The Netherlands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46800" y="44958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+mn-lt"/>
              </a:rPr>
              <a:t>Servaas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Kokkelmans</a:t>
            </a:r>
            <a:endParaRPr lang="en-US" dirty="0"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Bar-</a:t>
            </a:r>
            <a:r>
              <a:rPr lang="en-US" dirty="0" err="1">
                <a:latin typeface="+mn-lt"/>
              </a:rPr>
              <a:t>Ilan</a:t>
            </a:r>
            <a:r>
              <a:rPr lang="en-US" dirty="0">
                <a:latin typeface="+mn-lt"/>
              </a:rPr>
              <a:t> University, Israel</a:t>
            </a:r>
          </a:p>
        </p:txBody>
      </p:sp>
      <p:pic>
        <p:nvPicPr>
          <p:cNvPr id="183298" name="Picture 2" descr="E:\Presentations\2010 ISF\rsz_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66912"/>
            <a:ext cx="4495800" cy="2992944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3801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David A. Kessler (not in the picture)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/>
          <p:cNvSpPr/>
          <p:nvPr/>
        </p:nvSpPr>
        <p:spPr>
          <a:xfrm rot="10800000">
            <a:off x="4267196" y="2057400"/>
            <a:ext cx="4038603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47800" y="6324600"/>
            <a:ext cx="6400800" cy="36933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dirty="0" smtClean="0"/>
              <a:t>Position of an </a:t>
            </a:r>
            <a:r>
              <a:rPr lang="en-US" dirty="0" err="1" smtClean="0"/>
              <a:t>Efimov</a:t>
            </a:r>
            <a:r>
              <a:rPr lang="en-US" dirty="0" smtClean="0"/>
              <a:t> level is fixed by a 3-body parameter.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Efimov</a:t>
            </a:r>
            <a:r>
              <a:rPr lang="en-US" dirty="0" smtClean="0"/>
              <a:t> scenario – 3-body parameter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687669" y="3075333"/>
            <a:ext cx="2035863" cy="158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4279508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28"/>
          <p:cNvSpPr>
            <a:spLocks/>
          </p:cNvSpPr>
          <p:nvPr/>
        </p:nvSpPr>
        <p:spPr bwMode="auto">
          <a:xfrm>
            <a:off x="3876251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30"/>
          <p:cNvSpPr>
            <a:spLocks/>
          </p:cNvSpPr>
          <p:nvPr/>
        </p:nvSpPr>
        <p:spPr bwMode="auto">
          <a:xfrm>
            <a:off x="3069741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32"/>
          <p:cNvSpPr>
            <a:spLocks/>
          </p:cNvSpPr>
          <p:nvPr/>
        </p:nvSpPr>
        <p:spPr bwMode="auto">
          <a:xfrm>
            <a:off x="1759163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8763" y="1554163"/>
          <a:ext cx="579437" cy="549275"/>
        </p:xfrm>
        <a:graphic>
          <a:graphicData uri="http://schemas.openxmlformats.org/presentationml/2006/ole">
            <p:oleObj spid="_x0000_s289794" name="Equation" r:id="rId4" imgW="241200" imgH="228600" progId="Equation.3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 flipH="1" flipV="1">
            <a:off x="1905000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24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8534400" y="1752600"/>
          <a:ext cx="549275" cy="488950"/>
        </p:xfrm>
        <a:graphic>
          <a:graphicData uri="http://schemas.openxmlformats.org/presentationml/2006/ole">
            <p:oleObj spid="_x0000_s289795" name="Equation" r:id="rId5" imgW="228600" imgH="203040" progId="Equation.3">
              <p:embed/>
            </p:oleObj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6248400" y="1568450"/>
          <a:ext cx="639762" cy="519113"/>
        </p:xfrm>
        <a:graphic>
          <a:graphicData uri="http://schemas.openxmlformats.org/presentationml/2006/ole">
            <p:oleObj spid="_x0000_s289796" name="Equation" r:id="rId6" imgW="266400" imgH="215640" progId="Equation.3">
              <p:embed/>
            </p:oleObj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1538287" y="1538287"/>
          <a:ext cx="671513" cy="519113"/>
        </p:xfrm>
        <a:graphic>
          <a:graphicData uri="http://schemas.openxmlformats.org/presentationml/2006/ole">
            <p:oleObj spid="_x0000_s289797" name="Equation" r:id="rId7" imgW="279360" imgH="215640" progId="Equation.3">
              <p:embed/>
            </p:oleObj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7848600" y="1508125"/>
          <a:ext cx="579437" cy="549275"/>
        </p:xfrm>
        <a:graphic>
          <a:graphicData uri="http://schemas.openxmlformats.org/presentationml/2006/ole">
            <p:oleObj spid="_x0000_s289798" name="Equation" r:id="rId8" imgW="241200" imgH="228600" progId="Equation.3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28600" y="-1905000"/>
            <a:ext cx="7924800" cy="7924800"/>
            <a:chOff x="228600" y="-1905000"/>
            <a:chExt cx="7924800" cy="7924800"/>
          </a:xfrm>
        </p:grpSpPr>
        <p:sp>
          <p:nvSpPr>
            <p:cNvPr id="25" name="Arc 24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87"/>
          <p:cNvSpPr>
            <a:spLocks noChangeArrowheads="1"/>
          </p:cNvSpPr>
          <p:nvPr/>
        </p:nvSpPr>
        <p:spPr bwMode="auto">
          <a:xfrm>
            <a:off x="6781800" y="52578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52600" y="2360612"/>
            <a:ext cx="1295400" cy="15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046288" y="2338388"/>
          <a:ext cx="847725" cy="328612"/>
        </p:xfrm>
        <a:graphic>
          <a:graphicData uri="http://schemas.openxmlformats.org/presentationml/2006/ole">
            <p:oleObj spid="_x0000_s289799" name="Equation" r:id="rId9" imgW="660240" imgH="253800" progId="Equation.3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5400000" flipH="1" flipV="1">
            <a:off x="3848894" y="3694906"/>
            <a:ext cx="990600" cy="15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22"/>
          <p:cNvGraphicFramePr>
            <a:graphicFrameLocks noChangeAspect="1"/>
          </p:cNvGraphicFramePr>
          <p:nvPr/>
        </p:nvGraphicFramePr>
        <p:xfrm>
          <a:off x="4411663" y="3581400"/>
          <a:ext cx="846137" cy="328613"/>
        </p:xfrm>
        <a:graphic>
          <a:graphicData uri="http://schemas.openxmlformats.org/presentationml/2006/ole">
            <p:oleObj spid="_x0000_s289800" name="Equation" r:id="rId10" imgW="660240" imgH="253800" progId="Equation.3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657600" y="1524000"/>
            <a:ext cx="1143000" cy="1066800"/>
            <a:chOff x="228600" y="-1905000"/>
            <a:chExt cx="7924800" cy="7924800"/>
          </a:xfrm>
        </p:grpSpPr>
        <p:sp>
          <p:nvSpPr>
            <p:cNvPr id="33" name="Arc 32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/>
          <p:cNvSpPr/>
          <p:nvPr/>
        </p:nvSpPr>
        <p:spPr>
          <a:xfrm rot="10800000">
            <a:off x="4267197" y="2057400"/>
            <a:ext cx="4038602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observables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687669" y="3075333"/>
            <a:ext cx="2035863" cy="158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4279508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28"/>
          <p:cNvSpPr>
            <a:spLocks/>
          </p:cNvSpPr>
          <p:nvPr/>
        </p:nvSpPr>
        <p:spPr bwMode="auto">
          <a:xfrm>
            <a:off x="3876251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30"/>
          <p:cNvSpPr>
            <a:spLocks/>
          </p:cNvSpPr>
          <p:nvPr/>
        </p:nvSpPr>
        <p:spPr bwMode="auto">
          <a:xfrm>
            <a:off x="3069741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reeform 32"/>
          <p:cNvSpPr>
            <a:spLocks/>
          </p:cNvSpPr>
          <p:nvPr/>
        </p:nvSpPr>
        <p:spPr bwMode="auto">
          <a:xfrm>
            <a:off x="1759163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8763" y="1554163"/>
          <a:ext cx="579437" cy="549275"/>
        </p:xfrm>
        <a:graphic>
          <a:graphicData uri="http://schemas.openxmlformats.org/presentationml/2006/ole">
            <p:oleObj spid="_x0000_s290818" name="Equation" r:id="rId3" imgW="241200" imgH="228600" progId="Equation.3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 flipH="1" flipV="1">
            <a:off x="1905000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24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8534400" y="1752600"/>
          <a:ext cx="549275" cy="488950"/>
        </p:xfrm>
        <a:graphic>
          <a:graphicData uri="http://schemas.openxmlformats.org/presentationml/2006/ole">
            <p:oleObj spid="_x0000_s290819" name="Equation" r:id="rId4" imgW="228600" imgH="203040" progId="Equation.3">
              <p:embed/>
            </p:oleObj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6248400" y="1568450"/>
          <a:ext cx="639762" cy="519113"/>
        </p:xfrm>
        <a:graphic>
          <a:graphicData uri="http://schemas.openxmlformats.org/presentationml/2006/ole">
            <p:oleObj spid="_x0000_s290820" name="Equation" r:id="rId5" imgW="266400" imgH="215640" progId="Equation.3">
              <p:embed/>
            </p:oleObj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1538287" y="1538287"/>
          <a:ext cx="671513" cy="519113"/>
        </p:xfrm>
        <a:graphic>
          <a:graphicData uri="http://schemas.openxmlformats.org/presentationml/2006/ole">
            <p:oleObj spid="_x0000_s290821" name="Equation" r:id="rId6" imgW="279360" imgH="215640" progId="Equation.3">
              <p:embed/>
            </p:oleObj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7848600" y="1508125"/>
          <a:ext cx="579437" cy="549275"/>
        </p:xfrm>
        <a:graphic>
          <a:graphicData uri="http://schemas.openxmlformats.org/presentationml/2006/ole">
            <p:oleObj spid="_x0000_s290822" name="Equation" r:id="rId7" imgW="241200" imgH="228600" progId="Equation.3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52400" y="2057400"/>
            <a:ext cx="8686800" cy="1588"/>
          </a:xfrm>
          <a:prstGeom prst="straightConnector1">
            <a:avLst/>
          </a:prstGeom>
          <a:ln w="50800">
            <a:solidFill>
              <a:srgbClr val="0000CC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62154" y="62600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Experimental observable -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enhanced</a:t>
            </a:r>
            <a:r>
              <a:rPr lang="en-US" dirty="0" smtClean="0">
                <a:latin typeface="+mn-lt"/>
              </a:rPr>
              <a:t> three-body recombination.</a:t>
            </a:r>
            <a:endParaRPr lang="en-US" dirty="0"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66800" y="2133600"/>
            <a:ext cx="2224088" cy="1103313"/>
            <a:chOff x="1066800" y="2209800"/>
            <a:chExt cx="2224088" cy="1103313"/>
          </a:xfrm>
        </p:grpSpPr>
        <p:sp>
          <p:nvSpPr>
            <p:cNvPr id="23" name="TextBox 5"/>
            <p:cNvSpPr txBox="1">
              <a:spLocks noChangeArrowheads="1"/>
            </p:cNvSpPr>
            <p:nvPr/>
          </p:nvSpPr>
          <p:spPr bwMode="auto">
            <a:xfrm>
              <a:off x="1066800" y="2667000"/>
              <a:ext cx="2224088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Three atoms couple</a:t>
              </a:r>
            </a:p>
            <a:p>
              <a:pPr algn="l" rtl="0"/>
              <a:r>
                <a:rPr lang="en-US" dirty="0">
                  <a:latin typeface="+mn-lt"/>
                </a:rPr>
                <a:t>to an </a:t>
              </a:r>
              <a:r>
                <a:rPr lang="en-US" dirty="0" err="1">
                  <a:latin typeface="+mn-lt"/>
                </a:rPr>
                <a:t>Efimov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trimer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1828801" y="2209800"/>
              <a:ext cx="457200" cy="38100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8600" y="-1905000"/>
            <a:ext cx="7924800" cy="7924800"/>
            <a:chOff x="228600" y="-1905000"/>
            <a:chExt cx="7924800" cy="7924800"/>
          </a:xfrm>
        </p:grpSpPr>
        <p:sp>
          <p:nvSpPr>
            <p:cNvPr id="32" name="Arc 31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87"/>
          <p:cNvSpPr>
            <a:spLocks noChangeArrowheads="1"/>
          </p:cNvSpPr>
          <p:nvPr/>
        </p:nvSpPr>
        <p:spPr bwMode="auto">
          <a:xfrm>
            <a:off x="6781800" y="52578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516562" y="2325687"/>
            <a:ext cx="2865438" cy="1789113"/>
            <a:chOff x="5516562" y="2401887"/>
            <a:chExt cx="2865438" cy="1789113"/>
          </a:xfrm>
        </p:grpSpPr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5516562" y="2401887"/>
              <a:ext cx="2865438" cy="646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One atom and a </a:t>
              </a:r>
              <a:r>
                <a:rPr lang="en-US" dirty="0" err="1">
                  <a:latin typeface="+mn-lt"/>
                </a:rPr>
                <a:t>dimer</a:t>
              </a:r>
              <a:r>
                <a:rPr lang="en-US" dirty="0">
                  <a:latin typeface="+mn-lt"/>
                </a:rPr>
                <a:t> </a:t>
              </a:r>
            </a:p>
            <a:p>
              <a:pPr algn="l" rtl="0"/>
              <a:r>
                <a:rPr lang="en-US" dirty="0">
                  <a:latin typeface="+mn-lt"/>
                </a:rPr>
                <a:t>couple to an </a:t>
              </a:r>
              <a:r>
                <a:rPr lang="en-US" dirty="0" err="1">
                  <a:latin typeface="+mn-lt"/>
                </a:rPr>
                <a:t>Efimov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err="1">
                  <a:latin typeface="+mn-lt"/>
                </a:rPr>
                <a:t>trimer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6286500" y="3543300"/>
              <a:ext cx="1066800" cy="22860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657600" y="1524000"/>
            <a:ext cx="1143000" cy="1066800"/>
            <a:chOff x="228600" y="-1905000"/>
            <a:chExt cx="7924800" cy="7924800"/>
          </a:xfrm>
        </p:grpSpPr>
        <p:sp>
          <p:nvSpPr>
            <p:cNvPr id="36" name="Arc 35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Triangle 25"/>
          <p:cNvSpPr/>
          <p:nvPr/>
        </p:nvSpPr>
        <p:spPr>
          <a:xfrm rot="10800000">
            <a:off x="4267197" y="2057400"/>
            <a:ext cx="4038602" cy="342900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" y="1447800"/>
            <a:ext cx="8229600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observables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5687669" y="3075333"/>
            <a:ext cx="2035863" cy="158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279508" y="2087880"/>
            <a:ext cx="4026292" cy="33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28"/>
          <p:cNvSpPr>
            <a:spLocks/>
          </p:cNvSpPr>
          <p:nvPr/>
        </p:nvSpPr>
        <p:spPr bwMode="auto">
          <a:xfrm>
            <a:off x="3876251" y="2087880"/>
            <a:ext cx="1158066" cy="64008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>
            <a:off x="3069741" y="2087880"/>
            <a:ext cx="3629296" cy="20269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32"/>
          <p:cNvSpPr>
            <a:spLocks/>
          </p:cNvSpPr>
          <p:nvPr/>
        </p:nvSpPr>
        <p:spPr bwMode="auto">
          <a:xfrm>
            <a:off x="1759163" y="2087880"/>
            <a:ext cx="5746386" cy="362712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6" y="432"/>
              </a:cxn>
              <a:cxn ang="0">
                <a:pos x="344" y="624"/>
              </a:cxn>
              <a:cxn ang="0">
                <a:pos x="1016" y="720"/>
              </a:cxn>
              <a:cxn ang="0">
                <a:pos x="1592" y="864"/>
              </a:cxn>
              <a:cxn ang="0">
                <a:pos x="2408" y="1248"/>
              </a:cxn>
            </a:cxnLst>
            <a:rect l="0" t="0" r="r" b="b"/>
            <a:pathLst>
              <a:path w="2408" h="1248">
                <a:moveTo>
                  <a:pt x="8" y="0"/>
                </a:moveTo>
                <a:cubicBezTo>
                  <a:pt x="4" y="164"/>
                  <a:pt x="0" y="328"/>
                  <a:pt x="56" y="432"/>
                </a:cubicBezTo>
                <a:cubicBezTo>
                  <a:pt x="112" y="536"/>
                  <a:pt x="184" y="576"/>
                  <a:pt x="344" y="624"/>
                </a:cubicBezTo>
                <a:cubicBezTo>
                  <a:pt x="504" y="672"/>
                  <a:pt x="808" y="680"/>
                  <a:pt x="1016" y="720"/>
                </a:cubicBezTo>
                <a:cubicBezTo>
                  <a:pt x="1224" y="760"/>
                  <a:pt x="1360" y="776"/>
                  <a:pt x="1592" y="864"/>
                </a:cubicBezTo>
                <a:cubicBezTo>
                  <a:pt x="1824" y="952"/>
                  <a:pt x="2272" y="1184"/>
                  <a:pt x="2408" y="1248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58763" y="1554163"/>
          <a:ext cx="579437" cy="549275"/>
        </p:xfrm>
        <a:graphic>
          <a:graphicData uri="http://schemas.openxmlformats.org/presentationml/2006/ole">
            <p:oleObj spid="_x0000_s319490" name="Equation" r:id="rId3" imgW="241200" imgH="22860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1905000" y="3733800"/>
            <a:ext cx="4648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3400" y="99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52400" y="2057400"/>
            <a:ext cx="8305800" cy="101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8534400" y="1752600"/>
          <a:ext cx="549275" cy="488950"/>
        </p:xfrm>
        <a:graphic>
          <a:graphicData uri="http://schemas.openxmlformats.org/presentationml/2006/ole">
            <p:oleObj spid="_x0000_s319491" name="Equation" r:id="rId4" imgW="228600" imgH="203040" progId="Equation.3">
              <p:embed/>
            </p:oleObj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6446838" y="1568450"/>
          <a:ext cx="639762" cy="519113"/>
        </p:xfrm>
        <a:graphic>
          <a:graphicData uri="http://schemas.openxmlformats.org/presentationml/2006/ole">
            <p:oleObj spid="_x0000_s319492" name="Equation" r:id="rId5" imgW="266400" imgH="215640" progId="Equation.3">
              <p:embed/>
            </p:oleObj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1538287" y="1538287"/>
          <a:ext cx="671513" cy="519113"/>
        </p:xfrm>
        <a:graphic>
          <a:graphicData uri="http://schemas.openxmlformats.org/presentationml/2006/ole">
            <p:oleObj spid="_x0000_s319493" name="Equation" r:id="rId6" imgW="279360" imgH="215640" progId="Equation.3">
              <p:embed/>
            </p:oleObj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7848600" y="1508125"/>
          <a:ext cx="579437" cy="549275"/>
        </p:xfrm>
        <a:graphic>
          <a:graphicData uri="http://schemas.openxmlformats.org/presentationml/2006/ole">
            <p:oleObj spid="_x0000_s319494" name="Equation" r:id="rId7" imgW="241200" imgH="228600" progId="Equation.3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152400" y="2057400"/>
            <a:ext cx="8686800" cy="1588"/>
          </a:xfrm>
          <a:prstGeom prst="straightConnector1">
            <a:avLst/>
          </a:prstGeom>
          <a:ln w="50800">
            <a:solidFill>
              <a:srgbClr val="0000CC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6019800" y="2133600"/>
            <a:ext cx="457200" cy="3810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5257800" y="2819400"/>
            <a:ext cx="1371599" cy="1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5410200" y="1447800"/>
          <a:ext cx="669925" cy="641350"/>
        </p:xfrm>
        <a:graphic>
          <a:graphicData uri="http://schemas.openxmlformats.org/presentationml/2006/ole">
            <p:oleObj spid="_x0000_s319495" name="Equation" r:id="rId8" imgW="279360" imgH="266400" progId="Equation.3">
              <p:embed/>
            </p:oleObj>
          </a:graphicData>
        </a:graphic>
      </p:graphicFrame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1676400" y="6260068"/>
            <a:ext cx="5583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latin typeface="+mn-lt"/>
              </a:rPr>
              <a:t>Experimental observable – </a:t>
            </a:r>
            <a:r>
              <a:rPr lang="en-US" dirty="0">
                <a:latin typeface="+mn-lt"/>
              </a:rPr>
              <a:t>recombination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minimum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8600" y="-1905000"/>
            <a:ext cx="7924800" cy="7924800"/>
            <a:chOff x="228600" y="-1905000"/>
            <a:chExt cx="7924800" cy="7924800"/>
          </a:xfrm>
        </p:grpSpPr>
        <p:sp>
          <p:nvSpPr>
            <p:cNvPr id="31" name="Arc 30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6553200" y="2362200"/>
            <a:ext cx="2286000" cy="1477328"/>
          </a:xfrm>
          <a:prstGeom prst="rect">
            <a:avLst/>
          </a:prstGeom>
          <a:solidFill>
            <a:schemeClr val="l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Two </a:t>
            </a:r>
            <a:r>
              <a:rPr lang="en-US" dirty="0">
                <a:latin typeface="+mn-lt"/>
              </a:rPr>
              <a:t>paths for the 3- body recombination</a:t>
            </a:r>
          </a:p>
          <a:p>
            <a:pPr algn="ctr" rtl="0"/>
            <a:r>
              <a:rPr lang="en-US" dirty="0">
                <a:latin typeface="+mn-lt"/>
              </a:rPr>
              <a:t>towards </a:t>
            </a:r>
            <a:r>
              <a:rPr lang="en-US" dirty="0" smtClean="0">
                <a:latin typeface="+mn-lt"/>
              </a:rPr>
              <a:t>weakly </a:t>
            </a:r>
            <a:r>
              <a:rPr lang="en-US" dirty="0">
                <a:latin typeface="+mn-lt"/>
              </a:rPr>
              <a:t>bound state </a:t>
            </a:r>
            <a:r>
              <a:rPr lang="en-US" dirty="0" smtClean="0">
                <a:latin typeface="+mn-lt"/>
              </a:rPr>
              <a:t>interfere destructively.</a:t>
            </a:r>
            <a:endParaRPr lang="en-US" dirty="0">
              <a:latin typeface="+mn-lt"/>
            </a:endParaRPr>
          </a:p>
        </p:txBody>
      </p:sp>
      <p:sp>
        <p:nvSpPr>
          <p:cNvPr id="35" name="Rectangle 87"/>
          <p:cNvSpPr>
            <a:spLocks noChangeArrowheads="1"/>
          </p:cNvSpPr>
          <p:nvPr/>
        </p:nvSpPr>
        <p:spPr bwMode="auto">
          <a:xfrm>
            <a:off x="6781800" y="52578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657600" y="1524000"/>
            <a:ext cx="1143000" cy="1066800"/>
            <a:chOff x="228600" y="-1905000"/>
            <a:chExt cx="7924800" cy="7924800"/>
          </a:xfrm>
        </p:grpSpPr>
        <p:sp>
          <p:nvSpPr>
            <p:cNvPr id="36" name="Arc 35"/>
            <p:cNvSpPr/>
            <p:nvPr/>
          </p:nvSpPr>
          <p:spPr>
            <a:xfrm rot="10800000">
              <a:off x="304800" y="-1828800"/>
              <a:ext cx="7848600" cy="7848600"/>
            </a:xfrm>
            <a:prstGeom prst="arc">
              <a:avLst/>
            </a:prstGeom>
            <a:ln w="19050">
              <a:solidFill>
                <a:schemeClr val="tx1"/>
              </a:solidFill>
              <a:round/>
            </a:ln>
            <a:effectLst>
              <a:outerShdw blurRad="139700" dist="76200" dir="8100000" algn="t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5400000">
              <a:off x="228600" y="-1905000"/>
              <a:ext cx="7924800" cy="7924800"/>
            </a:xfrm>
            <a:prstGeom prst="arc">
              <a:avLst/>
            </a:prstGeom>
            <a:noFill/>
            <a:ln w="19050">
              <a:solidFill>
                <a:schemeClr val="tx1"/>
              </a:solidFill>
              <a:round/>
            </a:ln>
            <a:effectLst>
              <a:outerShdw blurRad="139700" dist="76200" dir="2700000" algn="t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Three-body recombination</a:t>
            </a:r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838200" y="1962758"/>
          <a:ext cx="3429000" cy="1987974"/>
        </p:xfrm>
        <a:graphic>
          <a:graphicData uri="http://schemas.openxmlformats.org/presentationml/2006/ole">
            <p:oleObj spid="_x0000_s598018" name="Graph" r:id="rId4" imgW="3160800" imgH="2649600" progId="Origin50.Graph">
              <p:embed/>
            </p:oleObj>
          </a:graphicData>
        </a:graphic>
      </p:graphicFrame>
      <p:sp>
        <p:nvSpPr>
          <p:cNvPr id="5" name="Oval 67"/>
          <p:cNvSpPr>
            <a:spLocks noChangeArrowheads="1"/>
          </p:cNvSpPr>
          <p:nvPr/>
        </p:nvSpPr>
        <p:spPr bwMode="auto">
          <a:xfrm>
            <a:off x="2209800" y="26553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7"/>
          <p:cNvSpPr>
            <a:spLocks noChangeArrowheads="1"/>
          </p:cNvSpPr>
          <p:nvPr/>
        </p:nvSpPr>
        <p:spPr bwMode="auto">
          <a:xfrm>
            <a:off x="2819400" y="28839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7"/>
          <p:cNvSpPr>
            <a:spLocks noChangeArrowheads="1"/>
          </p:cNvSpPr>
          <p:nvPr/>
        </p:nvSpPr>
        <p:spPr bwMode="auto">
          <a:xfrm>
            <a:off x="2286000" y="31125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362200" y="2807732"/>
            <a:ext cx="152400" cy="1524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590800" y="2960132"/>
            <a:ext cx="228600" cy="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7"/>
          </p:cNvCxnSpPr>
          <p:nvPr/>
        </p:nvCxnSpPr>
        <p:spPr>
          <a:xfrm rot="5400000" flipH="1" flipV="1">
            <a:off x="2454182" y="2998232"/>
            <a:ext cx="98518" cy="1747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4648200" y="1969532"/>
          <a:ext cx="3429000" cy="1981200"/>
        </p:xfrm>
        <a:graphic>
          <a:graphicData uri="http://schemas.openxmlformats.org/presentationml/2006/ole">
            <p:oleObj spid="_x0000_s598019" name="Graph" r:id="rId5" imgW="3160800" imgH="2649600" progId="Origin50.Graph">
              <p:embed/>
            </p:oleObj>
          </a:graphicData>
        </a:graphic>
      </p:graphicFrame>
      <p:sp>
        <p:nvSpPr>
          <p:cNvPr id="12" name="Oval 67"/>
          <p:cNvSpPr>
            <a:spLocks noChangeArrowheads="1"/>
          </p:cNvSpPr>
          <p:nvPr/>
        </p:nvSpPr>
        <p:spPr bwMode="auto">
          <a:xfrm>
            <a:off x="5943600" y="25791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67"/>
          <p:cNvSpPr>
            <a:spLocks noChangeArrowheads="1"/>
          </p:cNvSpPr>
          <p:nvPr/>
        </p:nvSpPr>
        <p:spPr bwMode="auto">
          <a:xfrm>
            <a:off x="6019800" y="25029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67"/>
          <p:cNvSpPr>
            <a:spLocks noChangeArrowheads="1"/>
          </p:cNvSpPr>
          <p:nvPr/>
        </p:nvSpPr>
        <p:spPr bwMode="auto">
          <a:xfrm>
            <a:off x="6781800" y="2426732"/>
            <a:ext cx="152400" cy="152400"/>
          </a:xfrm>
          <a:prstGeom prst="ellipse">
            <a:avLst/>
          </a:prstGeom>
          <a:gradFill rotWithShape="1">
            <a:gsLst>
              <a:gs pos="0">
                <a:srgbClr val="F13D4A"/>
              </a:gs>
              <a:gs pos="100000">
                <a:srgbClr val="F13D4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562601" y="2350532"/>
            <a:ext cx="457201" cy="228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58000" y="2198132"/>
            <a:ext cx="381000" cy="30480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91200" y="204573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w Cen MT" pitchFamily="34" charset="0"/>
              </a:rPr>
              <a:t>E</a:t>
            </a:r>
            <a:r>
              <a:rPr lang="en-US" baseline="-25000" dirty="0" err="1" smtClean="0">
                <a:latin typeface="Tw Cen MT" pitchFamily="34" charset="0"/>
              </a:rPr>
              <a:t>b</a:t>
            </a:r>
            <a:r>
              <a:rPr lang="en-US" dirty="0" smtClean="0">
                <a:latin typeface="Tw Cen MT" pitchFamily="34" charset="0"/>
              </a:rPr>
              <a:t>/3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1740932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2E</a:t>
            </a:r>
            <a:r>
              <a:rPr lang="en-US" baseline="-25000" dirty="0" smtClean="0">
                <a:latin typeface="Tw Cen MT" pitchFamily="34" charset="0"/>
              </a:rPr>
              <a:t>b</a:t>
            </a:r>
            <a:r>
              <a:rPr lang="en-US" dirty="0" smtClean="0">
                <a:latin typeface="Tw Cen MT" pitchFamily="34" charset="0"/>
              </a:rPr>
              <a:t>/3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4183" y="4038600"/>
            <a:ext cx="674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Release of the binding energy causes loss which probes 3-body physics.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5465" y="1219200"/>
            <a:ext cx="718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w Cen MT" pitchFamily="34" charset="0"/>
              </a:rPr>
              <a:t>Three body inelastic collisions result in a weakly (or deeply) bound molecule.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319213" y="5475288"/>
          <a:ext cx="1706562" cy="457200"/>
        </p:xfrm>
        <a:graphic>
          <a:graphicData uri="http://schemas.openxmlformats.org/presentationml/2006/ole">
            <p:oleObj spid="_x0000_s598020" name="Equation" r:id="rId6" imgW="1041120" imgH="279360" progId="Equation.3">
              <p:embed/>
            </p:oleObj>
          </a:graphicData>
        </a:graphic>
      </p:graphicFrame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3505200" y="5486400"/>
            <a:ext cx="4428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latin typeface="+mn-lt"/>
              </a:rPr>
              <a:t>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– 3-body loss </a:t>
            </a:r>
            <a:r>
              <a:rPr lang="en-US" dirty="0" smtClean="0">
                <a:latin typeface="+mn-lt"/>
              </a:rPr>
              <a:t>rate coefficient </a:t>
            </a:r>
            <a:r>
              <a:rPr lang="en-US" dirty="0">
                <a:latin typeface="+mn-lt"/>
              </a:rPr>
              <a:t>[cm</a:t>
            </a:r>
            <a:r>
              <a:rPr lang="en-US" baseline="30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/sec]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9200" y="5029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+mn-lt"/>
              </a:rPr>
              <a:t>Loss rate from a trap: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13913</TotalTime>
  <Words>2372</Words>
  <Application>Microsoft PowerPoint</Application>
  <PresentationFormat>On-screen Show (4:3)</PresentationFormat>
  <Paragraphs>293</Paragraphs>
  <Slides>55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Edge</vt:lpstr>
      <vt:lpstr>Equation</vt:lpstr>
      <vt:lpstr>Graph</vt:lpstr>
      <vt:lpstr>Microsoft Equation 3.0</vt:lpstr>
      <vt:lpstr>Graphique CorelDRAW 10.0</vt:lpstr>
      <vt:lpstr>Adobe Acrobat Document</vt:lpstr>
      <vt:lpstr>Slide 1</vt:lpstr>
      <vt:lpstr>Study of universal few-body states in 7Li - open answers to open questions,  or everything I have learned on physics of ultracold lithium atoms.  (A technical discussion.)</vt:lpstr>
      <vt:lpstr>Outline</vt:lpstr>
      <vt:lpstr>Slide 4</vt:lpstr>
      <vt:lpstr>Efimov scenario – universality window</vt:lpstr>
      <vt:lpstr>Efimov scenario – 3-body parameter</vt:lpstr>
      <vt:lpstr>Experimental observables </vt:lpstr>
      <vt:lpstr>Experimental observables</vt:lpstr>
      <vt:lpstr>Three-body recombination</vt:lpstr>
      <vt:lpstr>LO (universal) effective field theory for 3-body recombination</vt:lpstr>
      <vt:lpstr>Slide 11</vt:lpstr>
      <vt:lpstr>Experimental playground - 7Li</vt:lpstr>
      <vt:lpstr>Experimental playground - 7Li</vt:lpstr>
      <vt:lpstr>Experimental playground – dipole trap </vt:lpstr>
      <vt:lpstr>Feshbach resonances on F=1 state</vt:lpstr>
      <vt:lpstr>Search for Feshbach resonances</vt:lpstr>
      <vt:lpstr>Spontaneous spin purification</vt:lpstr>
      <vt:lpstr>Slide 18</vt:lpstr>
      <vt:lpstr>Three-body recombination</vt:lpstr>
      <vt:lpstr>Technical issues</vt:lpstr>
      <vt:lpstr>Three-body recombination</vt:lpstr>
      <vt:lpstr>Summary of the results</vt:lpstr>
      <vt:lpstr>Slide 23</vt:lpstr>
      <vt:lpstr>Universality of the 3-body parameter</vt:lpstr>
      <vt:lpstr>Slide 25</vt:lpstr>
      <vt:lpstr>Rf association of universal dimers</vt:lpstr>
      <vt:lpstr>Rf association of universal dimers</vt:lpstr>
      <vt:lpstr>Rf association of universal dimers</vt:lpstr>
      <vt:lpstr>Mapping between the scattering length and the applied magnetic field</vt:lpstr>
      <vt:lpstr>Mapping between the scattering length and the applied magnetic field</vt:lpstr>
      <vt:lpstr>Slide 31</vt:lpstr>
      <vt:lpstr>Rf association of Efimov trimers</vt:lpstr>
      <vt:lpstr>Rf association of Efimov trimers</vt:lpstr>
      <vt:lpstr>Energy levels</vt:lpstr>
      <vt:lpstr>Rf scans</vt:lpstr>
      <vt:lpstr>Trimer-dimer energy difference</vt:lpstr>
      <vt:lpstr>Beyond universality: NLO effective field theory</vt:lpstr>
      <vt:lpstr>3-body recombination data</vt:lpstr>
      <vt:lpstr>Slide 39</vt:lpstr>
      <vt:lpstr>Efimov resonances</vt:lpstr>
      <vt:lpstr>Gallery of the early experimental results</vt:lpstr>
      <vt:lpstr>Gallery of the experimental results - 6Li</vt:lpstr>
      <vt:lpstr>Three-body recombination data - 7Li</vt:lpstr>
      <vt:lpstr>Efimov resonances at the atom-dimer threshold -“quantitative disorder” </vt:lpstr>
      <vt:lpstr>Slide 45</vt:lpstr>
      <vt:lpstr>3-body recombination again</vt:lpstr>
      <vt:lpstr>Atom-dimer cross-sections</vt:lpstr>
      <vt:lpstr>Mean number of atom-dimer collisions</vt:lpstr>
      <vt:lpstr>Two 7Li experiments: </vt:lpstr>
      <vt:lpstr>Two 7Li experiments:</vt:lpstr>
      <vt:lpstr>Two 7Li experiments:</vt:lpstr>
      <vt:lpstr>Efimov resonances at the atom-dimer threshold -“quantitative disorder”?</vt:lpstr>
      <vt:lpstr>Open answer to open question</vt:lpstr>
      <vt:lpstr>Conclusions and outlook</vt:lpstr>
      <vt:lpstr>People</vt:lpstr>
    </vt:vector>
  </TitlesOfParts>
  <Company>BIU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710</cp:revision>
  <dcterms:created xsi:type="dcterms:W3CDTF">2010-12-02T08:28:56Z</dcterms:created>
  <dcterms:modified xsi:type="dcterms:W3CDTF">2012-12-07T09:44:37Z</dcterms:modified>
</cp:coreProperties>
</file>