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92"/>
    <p:restoredTop sz="95909"/>
  </p:normalViewPr>
  <p:slideViewPr>
    <p:cSldViewPr snapToGrid="0" snapToObjects="1">
      <p:cViewPr varScale="1">
        <p:scale>
          <a:sx n="50" d="100"/>
          <a:sy n="50" d="100"/>
        </p:scale>
        <p:origin x="304"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z="3000" spc="-29">
                <a:latin typeface="Graphik-Medium"/>
                <a:ea typeface="Graphik-Medium"/>
                <a:cs typeface="Graphik-Medium"/>
                <a:sym typeface="Graphik Medium"/>
              </a:defRPr>
            </a:lvl1pPr>
          </a:lstStyle>
          <a:p>
            <a:r>
              <a:t>Author and Date</a:t>
            </a:r>
          </a:p>
        </p:txBody>
      </p:sp>
      <p:sp>
        <p:nvSpPr>
          <p:cNvPr id="1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Presentation Title</a:t>
            </a:r>
          </a:p>
        </p:txBody>
      </p:sp>
      <p:sp>
        <p:nvSpPr>
          <p:cNvPr id="13" name="Body Level One…"/>
          <p:cNvSpPr txBox="1">
            <a:spLocks noGrp="1"/>
          </p:cNvSpPr>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z="6000" spc="-59">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z="6000" spc="-59">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z="6000" spc="-59">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z="6000" spc="-59">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z="6000" spc="-59">
                <a:latin typeface="Graphik-SemiboldItalic"/>
                <a:ea typeface="Graphik-SemiboldItalic"/>
                <a:cs typeface="Graphik-SemiboldItalic"/>
                <a:sym typeface="Graphik Semibol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Fact information</a:t>
            </a:r>
          </a:p>
        </p:txBody>
      </p:sp>
      <p:sp>
        <p:nvSpPr>
          <p:cNvPr id="107" name="Body Level One…"/>
          <p:cNvSpPr txBox="1">
            <a:spLocks noGrp="1"/>
          </p:cNvSpPr>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Attribution</a:t>
            </a:r>
          </a:p>
        </p:txBody>
      </p:sp>
      <p:sp>
        <p:nvSpPr>
          <p:cNvPr id="116" name="Body Level One…"/>
          <p:cNvSpPr txBox="1">
            <a:spLocks noGrp="1"/>
          </p:cNvSpPr>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941297804_1296x1457.jpg"/>
          <p:cNvSpPr>
            <a:spLocks noGrp="1"/>
          </p:cNvSpPr>
          <p:nvPr>
            <p:ph type="pic" sz="quarter" idx="21"/>
          </p:nvPr>
        </p:nvSpPr>
        <p:spPr>
          <a:xfrm>
            <a:off x="15744825" y="5581752"/>
            <a:ext cx="7365408" cy="8280401"/>
          </a:xfrm>
          <a:prstGeom prst="rect">
            <a:avLst/>
          </a:prstGeom>
        </p:spPr>
        <p:txBody>
          <a:bodyPr lIns="91439" tIns="45719" rIns="91439" bIns="45719">
            <a:noAutofit/>
          </a:bodyPr>
          <a:lstStyle/>
          <a:p>
            <a:endParaRPr/>
          </a:p>
        </p:txBody>
      </p:sp>
      <p:sp>
        <p:nvSpPr>
          <p:cNvPr id="125" name="915009552_2264x1509.jpg"/>
          <p:cNvSpPr>
            <a:spLocks noGrp="1"/>
          </p:cNvSpPr>
          <p:nvPr>
            <p:ph type="pic" sz="quarter" idx="22"/>
          </p:nvPr>
        </p:nvSpPr>
        <p:spPr>
          <a:xfrm>
            <a:off x="15363825" y="1270000"/>
            <a:ext cx="8115300" cy="5409006"/>
          </a:xfrm>
          <a:prstGeom prst="rect">
            <a:avLst/>
          </a:prstGeom>
        </p:spPr>
        <p:txBody>
          <a:bodyPr lIns="91439" tIns="45719" rIns="91439" bIns="45719">
            <a:noAutofit/>
          </a:bodyPr>
          <a:lstStyle/>
          <a:p>
            <a:endParaRPr/>
          </a:p>
        </p:txBody>
      </p:sp>
      <p:sp>
        <p:nvSpPr>
          <p:cNvPr id="126" name="740519873_3318x2212.jpg"/>
          <p:cNvSpPr>
            <a:spLocks noGrp="1"/>
          </p:cNvSpPr>
          <p:nvPr>
            <p:ph type="pic" idx="23"/>
          </p:nvPr>
        </p:nvSpPr>
        <p:spPr>
          <a:xfrm>
            <a:off x="-63500" y="1270000"/>
            <a:ext cx="16764000" cy="111760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740519873_3318x2212.jpg"/>
          <p:cNvSpPr>
            <a:spLocks noGrp="1"/>
          </p:cNvSpPr>
          <p:nvPr>
            <p:ph type="pic" idx="21"/>
          </p:nvPr>
        </p:nvSpPr>
        <p:spPr>
          <a:xfrm>
            <a:off x="1270000" y="-423334"/>
            <a:ext cx="21844000" cy="14562668"/>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740519873_3318x2212.jpg"/>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z="3000" spc="-29">
                <a:solidFill>
                  <a:srgbClr val="FFFFFF"/>
                </a:solidFill>
                <a:latin typeface="Graphik-Medium"/>
                <a:ea typeface="Graphik-Medium"/>
                <a:cs typeface="Graphik-Medium"/>
                <a:sym typeface="Graphik Medium"/>
              </a:defRPr>
            </a:lvl1pPr>
          </a:lstStyle>
          <a:p>
            <a:r>
              <a:t>Author and Date</a:t>
            </a: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15495" y="4585102"/>
            <a:ext cx="9757338" cy="2540001"/>
          </a:xfrm>
          <a:prstGeom prst="rect">
            <a:avLst/>
          </a:prstGeom>
        </p:spPr>
        <p:txBody>
          <a:bodyPr anchor="b"/>
          <a:lstStyle/>
          <a:p>
            <a:r>
              <a:t>Slide Title</a:t>
            </a:r>
          </a:p>
        </p:txBody>
      </p:sp>
      <p:sp>
        <p:nvSpPr>
          <p:cNvPr id="33" name="Image"/>
          <p:cNvSpPr>
            <a:spLocks noGrp="1"/>
          </p:cNvSpPr>
          <p:nvPr>
            <p:ph type="pic" idx="21"/>
          </p:nvPr>
        </p:nvSpPr>
        <p:spPr>
          <a:xfrm>
            <a:off x="9283700" y="1270000"/>
            <a:ext cx="16751300" cy="11176000"/>
          </a:xfrm>
          <a:prstGeom prst="rect">
            <a:avLst/>
          </a:prstGeom>
        </p:spPr>
        <p:txBody>
          <a:bodyPr lIns="91439" tIns="45719" rIns="91439" bIns="45719">
            <a:noAutofit/>
          </a:bodyPr>
          <a:lstStyle/>
          <a:p>
            <a:endParaRPr/>
          </a:p>
        </p:txBody>
      </p:sp>
      <p:sp>
        <p:nvSpPr>
          <p:cNvPr id="34" name="Body Level One…"/>
          <p:cNvSpPr txBox="1">
            <a:spLocks noGrp="1"/>
          </p:cNvSpPr>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pc="-44">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pc="-44">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pc="-44">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pc="-44">
                <a:latin typeface="Graphik-SemiboldItalic"/>
                <a:ea typeface="Graphik-SemiboldItalic"/>
                <a:cs typeface="Graphik-SemiboldItalic"/>
                <a:sym typeface="Graphik Semibold"/>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Slide Subtitle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1219200" y="4013200"/>
            <a:ext cx="21945600" cy="8487148"/>
          </a:xfrm>
          <a:prstGeom prst="rect">
            <a:avLst/>
          </a:prstGeom>
        </p:spPr>
        <p:txBody>
          <a:bodyPr numCol="2" spcCol="2558384"/>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19200" y="774700"/>
            <a:ext cx="9753600" cy="1600200"/>
          </a:xfrm>
          <a:prstGeom prst="rect">
            <a:avLst/>
          </a:prstGeom>
        </p:spPr>
        <p:txBody>
          <a:bodyPr/>
          <a:lstStyle/>
          <a:p>
            <a:r>
              <a:t>Slide Title</a:t>
            </a:r>
          </a:p>
        </p:txBody>
      </p:sp>
      <p:sp>
        <p:nvSpPr>
          <p:cNvPr id="61" name="Image"/>
          <p:cNvSpPr>
            <a:spLocks noGrp="1"/>
          </p:cNvSpPr>
          <p:nvPr>
            <p:ph type="pic" idx="21"/>
          </p:nvPr>
        </p:nvSpPr>
        <p:spPr>
          <a:xfrm>
            <a:off x="12192644" y="718588"/>
            <a:ext cx="10972801" cy="12329624"/>
          </a:xfrm>
          <a:prstGeom prst="rect">
            <a:avLst/>
          </a:prstGeom>
        </p:spPr>
        <p:txBody>
          <a:bodyPr lIns="91439" tIns="45719" rIns="91439" bIns="45719">
            <a:noAutofit/>
          </a:bodyPr>
          <a:lstStyle/>
          <a:p>
            <a:endParaRPr/>
          </a:p>
        </p:txBody>
      </p:sp>
      <p:sp>
        <p:nvSpPr>
          <p:cNvPr id="62" name="Slide Subtitle"/>
          <p:cNvSpPr txBox="1">
            <a:spLocks noGrp="1"/>
          </p:cNvSpPr>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Slide Subtitle</a:t>
            </a:r>
          </a:p>
        </p:txBody>
      </p:sp>
      <p:sp>
        <p:nvSpPr>
          <p:cNvPr id="63" name="Body Level One…"/>
          <p:cNvSpPr txBox="1">
            <a:spLocks noGrp="1"/>
          </p:cNvSpPr>
          <p:nvPr>
            <p:ph type="body" sz="half" idx="1" hasCustomPrompt="1"/>
          </p:nvPr>
        </p:nvSpPr>
        <p:spPr>
          <a:xfrm>
            <a:off x="1219200" y="4023221"/>
            <a:ext cx="9757569" cy="8384679"/>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19200" y="3242270"/>
            <a:ext cx="21945600" cy="6604001"/>
          </a:xfrm>
          <a:prstGeom prst="rect">
            <a:avLst/>
          </a:prstGeom>
        </p:spPr>
        <p:txBody>
          <a:bodyPr anchor="ctr"/>
          <a:lstStyle>
            <a:lvl1pPr>
              <a:defRPr sz="12800" spc="0"/>
            </a:lvl1pPr>
          </a:lstStyle>
          <a:p>
            <a:r>
              <a:t>Section Title</a:t>
            </a:r>
          </a:p>
        </p:txBody>
      </p:sp>
      <p:sp>
        <p:nvSpPr>
          <p:cNvPr id="7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Slide Subtitle</a:t>
            </a:r>
          </a:p>
        </p:txBody>
      </p:sp>
      <p:sp>
        <p:nvSpPr>
          <p:cNvPr id="8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prstGeom prst="rect">
            <a:avLst/>
          </a:prstGeom>
        </p:spPr>
        <p:txBody>
          <a:bodyPr/>
          <a:lstStyle/>
          <a:p>
            <a:r>
              <a:t>Agenda Title</a:t>
            </a:r>
          </a:p>
        </p:txBody>
      </p:sp>
      <p:sp>
        <p:nvSpPr>
          <p:cNvPr id="89" name="Body Level One…"/>
          <p:cNvSpPr txBox="1">
            <a:spLocks noGrp="1"/>
          </p:cNvSpPr>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z="6800" spc="-136">
                <a:latin typeface="Canela Deck Regular"/>
                <a:ea typeface="Canela Deck Regular"/>
                <a:cs typeface="Canela Deck Regular"/>
                <a:sym typeface="Canela Deck Regular"/>
              </a:defRPr>
            </a:lvl1pPr>
            <a:lvl2pPr marL="0" indent="457200" defTabSz="825500">
              <a:lnSpc>
                <a:spcPct val="100000"/>
              </a:lnSpc>
              <a:buSzTx/>
              <a:buNone/>
              <a:defRPr sz="6800" spc="-136">
                <a:latin typeface="Canela Deck Regular"/>
                <a:ea typeface="Canela Deck Regular"/>
                <a:cs typeface="Canela Deck Regular"/>
                <a:sym typeface="Canela Deck Regular"/>
              </a:defRPr>
            </a:lvl2pPr>
            <a:lvl3pPr marL="0" indent="914400" defTabSz="825500">
              <a:lnSpc>
                <a:spcPct val="100000"/>
              </a:lnSpc>
              <a:buSzTx/>
              <a:buNone/>
              <a:defRPr sz="6800" spc="-136">
                <a:latin typeface="Canela Deck Regular"/>
                <a:ea typeface="Canela Deck Regular"/>
                <a:cs typeface="Canela Deck Regular"/>
                <a:sym typeface="Canela Deck Regular"/>
              </a:defRPr>
            </a:lvl3pPr>
            <a:lvl4pPr marL="0" indent="1371600" defTabSz="825500">
              <a:lnSpc>
                <a:spcPct val="100000"/>
              </a:lnSpc>
              <a:buSzTx/>
              <a:buNone/>
              <a:defRPr sz="6800" spc="-136">
                <a:latin typeface="Canela Deck Regular"/>
                <a:ea typeface="Canela Deck Regular"/>
                <a:cs typeface="Canela Deck Regular"/>
                <a:sym typeface="Canela Deck Regular"/>
              </a:defRPr>
            </a:lvl4pPr>
            <a:lvl5pPr marL="0" indent="1828800" defTabSz="825500">
              <a:lnSpc>
                <a:spcPct val="100000"/>
              </a:lnSpc>
              <a:buSzTx/>
              <a:buNone/>
              <a:defRPr sz="6800" spc="-136">
                <a:latin typeface="Canela Deck Regular"/>
                <a:ea typeface="Canela Deck Regular"/>
                <a:cs typeface="Canela Deck Regular"/>
                <a:sym typeface="Canela Deck Regular"/>
              </a:defRPr>
            </a:lvl5pPr>
          </a:lstStyle>
          <a:p>
            <a:r>
              <a:t>Agenda Topics</a:t>
            </a:r>
          </a:p>
          <a:p>
            <a:pPr lvl="1"/>
            <a:endParaRPr/>
          </a:p>
          <a:p>
            <a:pPr lvl="2"/>
            <a:endParaRPr/>
          </a:p>
          <a:p>
            <a:pPr lvl="3"/>
            <a:endParaRPr/>
          </a:p>
          <a:p>
            <a:pPr lvl="4"/>
            <a:endParaRPr/>
          </a:p>
        </p:txBody>
      </p:sp>
      <p:sp>
        <p:nvSpPr>
          <p:cNvPr id="90" name="Agenda Subtitle"/>
          <p:cNvSpPr txBox="1">
            <a:spLocks noGrp="1"/>
          </p:cNvSpPr>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Agenda Subtitle</a:t>
            </a:r>
          </a:p>
        </p:txBody>
      </p:sp>
      <p:sp>
        <p:nvSpPr>
          <p:cNvPr id="9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19200" y="4013200"/>
            <a:ext cx="21948577" cy="848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defTabSz="584200">
              <a:lnSpc>
                <a:spcPct val="100000"/>
              </a:lnSpc>
              <a:defRPr sz="2000">
                <a:solidFill>
                  <a:srgbClr val="5E5E5E"/>
                </a:solidFill>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4.xml"/><Relationship Id="rId1" Type="http://schemas.openxmlformats.org/officeDocument/2006/relationships/video" Target="https://www.youtube.com/embed/x4-a2PJIrpY?feature=oembed" TargetMode="External"/><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4.xml"/><Relationship Id="rId1" Type="http://schemas.openxmlformats.org/officeDocument/2006/relationships/video" Target="https://www.youtube.com/embed/yyLcuTn4lBY?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800px-Le_panier_de_pommes,_par_Paul_Cézanne.jpg" descr="800px-Le_panier_de_pommes,_par_Paul_Cézanne.jpg"/>
          <p:cNvPicPr>
            <a:picLocks noChangeAspect="1"/>
          </p:cNvPicPr>
          <p:nvPr/>
        </p:nvPicPr>
        <p:blipFill>
          <a:blip r:embed="rId2">
            <a:alphaModFix amt="67623"/>
          </a:blip>
          <a:stretch>
            <a:fillRect/>
          </a:stretch>
        </p:blipFill>
        <p:spPr>
          <a:xfrm>
            <a:off x="-29600" y="-38502"/>
            <a:ext cx="24443200" cy="19310129"/>
          </a:xfrm>
          <a:prstGeom prst="rect">
            <a:avLst/>
          </a:prstGeom>
          <a:ln w="12700">
            <a:miter lim="400000"/>
          </a:ln>
        </p:spPr>
      </p:pic>
      <p:sp>
        <p:nvSpPr>
          <p:cNvPr id="152" name="PARIS 24/09/2021"/>
          <p:cNvSpPr txBox="1">
            <a:spLocks noGrp="1"/>
          </p:cNvSpPr>
          <p:nvPr>
            <p:ph type="body" idx="21"/>
          </p:nvPr>
        </p:nvSpPr>
        <p:spPr>
          <a:xfrm>
            <a:off x="20467141" y="12988070"/>
            <a:ext cx="4004320" cy="773941"/>
          </a:xfrm>
          <a:prstGeom prst="rect">
            <a:avLst/>
          </a:prstGeom>
          <a:solidFill>
            <a:schemeClr val="accent5"/>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1130300">
              <a:defRPr sz="3200" spc="0">
                <a:solidFill>
                  <a:srgbClr val="FFFFFF"/>
                </a:solidFill>
                <a:latin typeface="Comic Sans MS"/>
                <a:ea typeface="Comic Sans MS"/>
                <a:cs typeface="Comic Sans MS"/>
                <a:sym typeface="Comic Sans MS"/>
              </a:defRPr>
            </a:lvl1pPr>
          </a:lstStyle>
          <a:p>
            <a:r>
              <a:t>PARIS 24/09/2021</a:t>
            </a:r>
          </a:p>
        </p:txBody>
      </p:sp>
      <p:sp>
        <p:nvSpPr>
          <p:cNvPr id="153" name="Generalized Hydrodynamics of Creation and Decay"/>
          <p:cNvSpPr txBox="1">
            <a:spLocks noGrp="1"/>
          </p:cNvSpPr>
          <p:nvPr>
            <p:ph type="ctrTitle"/>
          </p:nvPr>
        </p:nvSpPr>
        <p:spPr>
          <a:xfrm>
            <a:off x="1517974" y="4451678"/>
            <a:ext cx="21945601" cy="4267201"/>
          </a:xfrm>
          <a:prstGeom prst="rect">
            <a:avLst/>
          </a:prstGeom>
        </p:spPr>
        <p:txBody>
          <a:bodyPr/>
          <a:lstStyle>
            <a:lvl1pPr>
              <a:defRPr b="1">
                <a:latin typeface="Comic Sans MS"/>
                <a:ea typeface="Comic Sans MS"/>
                <a:cs typeface="Comic Sans MS"/>
                <a:sym typeface="Comic Sans MS"/>
              </a:defRPr>
            </a:lvl1pPr>
          </a:lstStyle>
          <a:p>
            <a:r>
              <a:t>Generalized Hydrodynamics of Creation and Decay</a:t>
            </a:r>
          </a:p>
        </p:txBody>
      </p:sp>
      <p:sp>
        <p:nvSpPr>
          <p:cNvPr id="154" name="Olalla Castro-Alvaredo…"/>
          <p:cNvSpPr txBox="1">
            <a:spLocks noGrp="1"/>
          </p:cNvSpPr>
          <p:nvPr>
            <p:ph type="subTitle" sz="quarter" idx="1"/>
          </p:nvPr>
        </p:nvSpPr>
        <p:spPr>
          <a:xfrm>
            <a:off x="-2407979" y="9662155"/>
            <a:ext cx="21945601" cy="2523180"/>
          </a:xfrm>
          <a:prstGeom prst="rect">
            <a:avLst/>
          </a:prstGeom>
        </p:spPr>
        <p:txBody>
          <a:bodyPr/>
          <a:lstStyle/>
          <a:p>
            <a:pPr defTabSz="602615">
              <a:defRPr sz="4526" b="1" spc="-45">
                <a:latin typeface="Comic Sans MS"/>
                <a:ea typeface="Comic Sans MS"/>
                <a:cs typeface="Comic Sans MS"/>
                <a:sym typeface="Comic Sans MS"/>
              </a:defRPr>
            </a:pPr>
            <a:r>
              <a:t>Olalla Castro-Alvaredo</a:t>
            </a:r>
          </a:p>
          <a:p>
            <a:pPr defTabSz="602615">
              <a:defRPr sz="4526" b="1" spc="-45">
                <a:latin typeface="Comic Sans MS"/>
                <a:ea typeface="Comic Sans MS"/>
                <a:cs typeface="Comic Sans MS"/>
                <a:sym typeface="Comic Sans MS"/>
              </a:defRPr>
            </a:pPr>
            <a:r>
              <a:t>Department of Mathematics</a:t>
            </a:r>
          </a:p>
          <a:p>
            <a:pPr defTabSz="602615">
              <a:defRPr sz="4526" b="1" spc="-45">
                <a:latin typeface="Comic Sans MS"/>
                <a:ea typeface="Comic Sans MS"/>
                <a:cs typeface="Comic Sans MS"/>
                <a:sym typeface="Comic Sans MS"/>
              </a:defRPr>
            </a:pPr>
            <a:r>
              <a:t>City, University of London</a:t>
            </a:r>
          </a:p>
        </p:txBody>
      </p:sp>
      <p:pic>
        <p:nvPicPr>
          <p:cNvPr id="155" name="CityLogo.jpg" descr="CityLogo.jpg"/>
          <p:cNvPicPr>
            <a:picLocks noChangeAspect="1"/>
          </p:cNvPicPr>
          <p:nvPr/>
        </p:nvPicPr>
        <p:blipFill>
          <a:blip r:embed="rId3"/>
          <a:stretch>
            <a:fillRect/>
          </a:stretch>
        </p:blipFill>
        <p:spPr>
          <a:xfrm>
            <a:off x="-24846" y="-3446"/>
            <a:ext cx="2121725" cy="271230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9. Dynamics in the Absence of a Bath"/>
          <p:cNvSpPr txBox="1">
            <a:spLocks noGrp="1"/>
          </p:cNvSpPr>
          <p:nvPr>
            <p:ph type="title"/>
          </p:nvPr>
        </p:nvSpPr>
        <p:spPr>
          <a:prstGeom prst="rect">
            <a:avLst/>
          </a:prstGeom>
        </p:spPr>
        <p:txBody>
          <a:bodyPr/>
          <a:lstStyle>
            <a:lvl1pPr algn="l">
              <a:defRPr b="1">
                <a:latin typeface="Comic Sans MS"/>
                <a:ea typeface="Comic Sans MS"/>
                <a:cs typeface="Comic Sans MS"/>
                <a:sym typeface="Comic Sans MS"/>
              </a:defRPr>
            </a:lvl1pPr>
          </a:lstStyle>
          <a:p>
            <a:r>
              <a:t>9. Dynamics in the Absence of a Bath</a:t>
            </a:r>
          </a:p>
        </p:txBody>
      </p:sp>
      <p:pic>
        <p:nvPicPr>
          <p:cNvPr id="272" name="tiles4.png" descr="tiles4.png"/>
          <p:cNvPicPr>
            <a:picLocks noChangeAspect="1"/>
          </p:cNvPicPr>
          <p:nvPr/>
        </p:nvPicPr>
        <p:blipFill>
          <a:blip r:embed="rId2"/>
          <a:stretch>
            <a:fillRect/>
          </a:stretch>
        </p:blipFill>
        <p:spPr>
          <a:xfrm>
            <a:off x="95920" y="2848241"/>
            <a:ext cx="18987700" cy="8437478"/>
          </a:xfrm>
          <a:prstGeom prst="rect">
            <a:avLst/>
          </a:prstGeom>
          <a:ln w="12700">
            <a:miter lim="400000"/>
          </a:ln>
        </p:spPr>
      </p:pic>
      <mc:AlternateContent xmlns:mc="http://schemas.openxmlformats.org/markup-compatibility/2006">
        <mc:Choice xmlns:a14="http://schemas.microsoft.com/office/drawing/2010/main" Requires="a14">
          <p:sp>
            <p:nvSpPr>
              <p:cNvPr id="273" name="Here,   and we are looking at the spectral density, particle density and effective velocity of particle +. Those of particle - are related, for instance"/>
              <p:cNvSpPr/>
              <p:nvPr/>
            </p:nvSpPr>
            <p:spPr>
              <a:xfrm>
                <a:off x="292512" y="11632060"/>
                <a:ext cx="23798976" cy="1727201"/>
              </a:xfrm>
              <a:prstGeom prst="roundRect">
                <a:avLst>
                  <a:gd name="adj" fmla="val 11285"/>
                </a:avLst>
              </a:prstGeom>
              <a:solidFill>
                <a:schemeClr val="accent4"/>
              </a:solidFill>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lstStyle/>
              <a:p>
                <a:pPr algn="l" defTabSz="825500">
                  <a:lnSpc>
                    <a:spcPct val="100000"/>
                  </a:lnSpc>
                  <a:defRPr sz="4500">
                    <a:latin typeface="Times Roman"/>
                    <a:ea typeface="Times Roman"/>
                    <a:cs typeface="Times Roman"/>
                    <a:sym typeface="Times Roman"/>
                  </a:defRPr>
                </a:pPr>
                <a:r>
                  <a:t>Here, </a:t>
                </a:r>
                <a14:m>
                  <m:oMath xmlns:m="http://schemas.openxmlformats.org/officeDocument/2006/math">
                    <m:r>
                      <a:rPr sz="4800" i="1">
                        <a:solidFill>
                          <a:srgbClr val="000000"/>
                        </a:solidFill>
                        <a:latin typeface="Cambria Math" panose="02040503050406030204" pitchFamily="18" charset="0"/>
                      </a:rPr>
                      <m:t>𝜎</m:t>
                    </m:r>
                    <m:r>
                      <a:rPr sz="4800" i="1">
                        <a:solidFill>
                          <a:srgbClr val="000000"/>
                        </a:solidFill>
                        <a:latin typeface="Cambria Math" panose="02040503050406030204" pitchFamily="18" charset="0"/>
                      </a:rPr>
                      <m:t>=10,</m:t>
                    </m:r>
                    <m:r>
                      <m:rPr>
                        <m:sty m:val="p"/>
                      </m:rPr>
                      <a:rPr sz="4800" i="1">
                        <a:solidFill>
                          <a:srgbClr val="000000"/>
                        </a:solidFill>
                        <a:latin typeface="Cambria Math" panose="02040503050406030204" pitchFamily="18" charset="0"/>
                      </a:rPr>
                      <m:t>log</m:t>
                    </m:r>
                    <m:r>
                      <a:rPr sz="4800" i="1">
                        <a:solidFill>
                          <a:srgbClr val="000000"/>
                        </a:solidFill>
                        <a:latin typeface="Cambria Math" panose="02040503050406030204" pitchFamily="18" charset="0"/>
                      </a:rPr>
                      <m:t>(2</m:t>
                    </m:r>
                    <m:sSub>
                      <m:sSubPr>
                        <m:ctrlPr>
                          <a:rPr sz="4800" i="1">
                            <a:solidFill>
                              <a:srgbClr val="000000"/>
                            </a:solidFill>
                            <a:latin typeface="Cambria Math" panose="02040503050406030204" pitchFamily="18" charset="0"/>
                          </a:rPr>
                        </m:ctrlPr>
                      </m:sSubPr>
                      <m:e>
                        <m:r>
                          <a:rPr sz="4800" i="1">
                            <a:solidFill>
                              <a:srgbClr val="000000"/>
                            </a:solidFill>
                            <a:latin typeface="Cambria Math" panose="02040503050406030204" pitchFamily="18" charset="0"/>
                          </a:rPr>
                          <m:t>𝑇</m:t>
                        </m:r>
                      </m:e>
                      <m:sub>
                        <m:r>
                          <a:rPr sz="4800" i="1">
                            <a:solidFill>
                              <a:srgbClr val="000000"/>
                            </a:solidFill>
                            <a:latin typeface="Cambria Math" panose="02040503050406030204" pitchFamily="18" charset="0"/>
                          </a:rPr>
                          <m:t>𝑚</m:t>
                        </m:r>
                      </m:sub>
                    </m:sSub>
                    <m:r>
                      <a:rPr sz="4800" i="1">
                        <a:solidFill>
                          <a:srgbClr val="000000"/>
                        </a:solidFill>
                        <a:latin typeface="Cambria Math" panose="02040503050406030204" pitchFamily="18" charset="0"/>
                      </a:rPr>
                      <m:t>)=7</m:t>
                    </m:r>
                  </m:oMath>
                </a14:m>
                <a:r>
                  <a:t> and we are looking at the spectral density, particle density and effective velocity of particle +. Those of particle - are related, for instance </a:t>
                </a:r>
                <a14:m>
                  <m:oMath xmlns:m="http://schemas.openxmlformats.org/officeDocument/2006/math">
                    <m:sSup>
                      <m:sSupPr>
                        <m:ctrlPr>
                          <a:rPr sz="4750">
                            <a:solidFill>
                              <a:srgbClr val="000000"/>
                            </a:solidFill>
                            <a:latin typeface="Cambria Math" panose="02040503050406030204" pitchFamily="18" charset="0"/>
                          </a:rPr>
                        </m:ctrlPr>
                      </m:sSupPr>
                      <m:e>
                        <m:r>
                          <a:rPr sz="4750" i="1">
                            <a:solidFill>
                              <a:srgbClr val="000000"/>
                            </a:solidFill>
                            <a:latin typeface="Cambria Math" panose="02040503050406030204" pitchFamily="18" charset="0"/>
                          </a:rPr>
                          <m:t>𝑣</m:t>
                        </m:r>
                      </m:e>
                      <m:sup>
                        <m:r>
                          <m:rPr>
                            <m:sty m:val="p"/>
                          </m:rPr>
                          <a:rPr sz="4750" i="1">
                            <a:solidFill>
                              <a:srgbClr val="000000"/>
                            </a:solidFill>
                            <a:latin typeface="Cambria Math" panose="02040503050406030204" pitchFamily="18" charset="0"/>
                          </a:rPr>
                          <m:t>eff</m:t>
                        </m:r>
                        <m:r>
                          <a:rPr sz="4750" i="1">
                            <a:solidFill>
                              <a:srgbClr val="000000"/>
                            </a:solidFill>
                            <a:latin typeface="Cambria Math" panose="02040503050406030204" pitchFamily="18" charset="0"/>
                          </a:rPr>
                          <m:t>,+</m:t>
                        </m:r>
                      </m:sup>
                    </m:sSup>
                    <m:r>
                      <a:rPr sz="4750" i="1">
                        <a:solidFill>
                          <a:srgbClr val="000000"/>
                        </a:solidFill>
                        <a:latin typeface="Cambria Math" panose="02040503050406030204" pitchFamily="18" charset="0"/>
                      </a:rPr>
                      <m:t>(</m:t>
                    </m:r>
                    <m:r>
                      <a:rPr sz="4750" i="1">
                        <a:solidFill>
                          <a:srgbClr val="000000"/>
                        </a:solidFill>
                        <a:latin typeface="Cambria Math" panose="02040503050406030204" pitchFamily="18" charset="0"/>
                      </a:rPr>
                      <m:t>𝑥</m:t>
                    </m:r>
                    <m:r>
                      <a:rPr sz="4750" i="1">
                        <a:solidFill>
                          <a:srgbClr val="000000"/>
                        </a:solidFill>
                        <a:latin typeface="Cambria Math" panose="02040503050406030204" pitchFamily="18" charset="0"/>
                      </a:rPr>
                      <m:t>,</m:t>
                    </m:r>
                    <m:r>
                      <a:rPr sz="4750" i="1">
                        <a:solidFill>
                          <a:srgbClr val="000000"/>
                        </a:solidFill>
                        <a:latin typeface="Cambria Math" panose="02040503050406030204" pitchFamily="18" charset="0"/>
                      </a:rPr>
                      <m:t>𝑡</m:t>
                    </m:r>
                    <m:r>
                      <a:rPr sz="4750" i="1">
                        <a:solidFill>
                          <a:srgbClr val="000000"/>
                        </a:solidFill>
                        <a:latin typeface="Cambria Math" panose="02040503050406030204" pitchFamily="18" charset="0"/>
                      </a:rPr>
                      <m:t>,</m:t>
                    </m:r>
                    <m:r>
                      <a:rPr sz="4750" i="1">
                        <a:solidFill>
                          <a:srgbClr val="000000"/>
                        </a:solidFill>
                        <a:latin typeface="Cambria Math" panose="02040503050406030204" pitchFamily="18" charset="0"/>
                      </a:rPr>
                      <m:t>𝜃</m:t>
                    </m:r>
                    <m:r>
                      <a:rPr sz="4750" i="1">
                        <a:solidFill>
                          <a:srgbClr val="000000"/>
                        </a:solidFill>
                        <a:latin typeface="Cambria Math" panose="02040503050406030204" pitchFamily="18" charset="0"/>
                      </a:rPr>
                      <m:t>)=−</m:t>
                    </m:r>
                    <m:sSup>
                      <m:sSupPr>
                        <m:ctrlPr>
                          <a:rPr sz="4750" i="1">
                            <a:solidFill>
                              <a:srgbClr val="000000"/>
                            </a:solidFill>
                            <a:latin typeface="Cambria Math" panose="02040503050406030204" pitchFamily="18" charset="0"/>
                          </a:rPr>
                        </m:ctrlPr>
                      </m:sSupPr>
                      <m:e>
                        <m:r>
                          <a:rPr sz="4750" i="1">
                            <a:solidFill>
                              <a:srgbClr val="000000"/>
                            </a:solidFill>
                            <a:latin typeface="Cambria Math" panose="02040503050406030204" pitchFamily="18" charset="0"/>
                          </a:rPr>
                          <m:t>𝑣</m:t>
                        </m:r>
                      </m:e>
                      <m:sup>
                        <m:r>
                          <m:rPr>
                            <m:sty m:val="p"/>
                          </m:rPr>
                          <a:rPr sz="4750" i="1">
                            <a:solidFill>
                              <a:srgbClr val="000000"/>
                            </a:solidFill>
                            <a:latin typeface="Cambria Math" panose="02040503050406030204" pitchFamily="18" charset="0"/>
                          </a:rPr>
                          <m:t>eff</m:t>
                        </m:r>
                        <m:r>
                          <a:rPr sz="4750" i="1">
                            <a:solidFill>
                              <a:srgbClr val="000000"/>
                            </a:solidFill>
                            <a:latin typeface="Cambria Math" panose="02040503050406030204" pitchFamily="18" charset="0"/>
                          </a:rPr>
                          <m:t>,−</m:t>
                        </m:r>
                      </m:sup>
                    </m:sSup>
                    <m:r>
                      <a:rPr sz="4750" i="1">
                        <a:solidFill>
                          <a:srgbClr val="000000"/>
                        </a:solidFill>
                        <a:latin typeface="Cambria Math" panose="02040503050406030204" pitchFamily="18" charset="0"/>
                      </a:rPr>
                      <m:t>(−</m:t>
                    </m:r>
                    <m:r>
                      <a:rPr sz="4750" i="1">
                        <a:solidFill>
                          <a:srgbClr val="000000"/>
                        </a:solidFill>
                        <a:latin typeface="Cambria Math" panose="02040503050406030204" pitchFamily="18" charset="0"/>
                      </a:rPr>
                      <m:t>𝑥</m:t>
                    </m:r>
                    <m:r>
                      <a:rPr sz="4750" i="1">
                        <a:solidFill>
                          <a:srgbClr val="000000"/>
                        </a:solidFill>
                        <a:latin typeface="Cambria Math" panose="02040503050406030204" pitchFamily="18" charset="0"/>
                      </a:rPr>
                      <m:t>,</m:t>
                    </m:r>
                    <m:r>
                      <a:rPr sz="4750" i="1">
                        <a:solidFill>
                          <a:srgbClr val="000000"/>
                        </a:solidFill>
                        <a:latin typeface="Cambria Math" panose="02040503050406030204" pitchFamily="18" charset="0"/>
                      </a:rPr>
                      <m:t>𝑡</m:t>
                    </m:r>
                    <m:r>
                      <a:rPr sz="4750" i="1">
                        <a:solidFill>
                          <a:srgbClr val="000000"/>
                        </a:solidFill>
                        <a:latin typeface="Cambria Math" panose="02040503050406030204" pitchFamily="18" charset="0"/>
                      </a:rPr>
                      <m:t>,−</m:t>
                    </m:r>
                    <m:r>
                      <a:rPr sz="4750" i="1">
                        <a:solidFill>
                          <a:srgbClr val="000000"/>
                        </a:solidFill>
                        <a:latin typeface="Cambria Math" panose="02040503050406030204" pitchFamily="18" charset="0"/>
                      </a:rPr>
                      <m:t>𝜃</m:t>
                    </m:r>
                    <m:r>
                      <a:rPr sz="4750" i="1">
                        <a:solidFill>
                          <a:srgbClr val="000000"/>
                        </a:solidFill>
                        <a:latin typeface="Cambria Math" panose="02040503050406030204" pitchFamily="18" charset="0"/>
                      </a:rPr>
                      <m:t>)</m:t>
                    </m:r>
                  </m:oMath>
                </a14:m>
                <a:endParaRPr/>
              </a:p>
            </p:txBody>
          </p:sp>
        </mc:Choice>
        <mc:Fallback>
          <p:sp>
            <p:nvSpPr>
              <p:cNvPr id="273" name="Here,   and we are looking at the spectral density, particle density and effective velocity of particle +. Those of particle - are related, for instance"/>
              <p:cNvSpPr>
                <a:spLocks noRot="1" noChangeAspect="1" noMove="1" noResize="1" noEditPoints="1" noAdjustHandles="1" noChangeArrowheads="1" noChangeShapeType="1" noTextEdit="1"/>
              </p:cNvSpPr>
              <p:nvPr/>
            </p:nvSpPr>
            <p:spPr>
              <a:xfrm>
                <a:off x="292512" y="11632060"/>
                <a:ext cx="23798976" cy="1727201"/>
              </a:xfrm>
              <a:prstGeom prst="roundRect">
                <a:avLst>
                  <a:gd name="adj" fmla="val 11285"/>
                </a:avLst>
              </a:prstGeom>
              <a:blipFill>
                <a:blip r:embed="rId3"/>
                <a:stretch>
                  <a:fillRect l="-1014" t="-730" r="-1227" b="-1240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274" name="We see the decay of the S peak of the spectral density and the formation of a tail. We can associate this tail with the decay of unstable particles."/>
          <p:cNvSpPr txBox="1"/>
          <p:nvPr/>
        </p:nvSpPr>
        <p:spPr>
          <a:xfrm>
            <a:off x="18783096" y="6097210"/>
            <a:ext cx="5292302" cy="5188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496951" indent="-496951" algn="just" defTabSz="2218888">
              <a:spcBef>
                <a:spcPts val="2100"/>
              </a:spcBef>
              <a:buSzPct val="150000"/>
              <a:buChar char="•"/>
              <a:defRPr sz="4550">
                <a:latin typeface="Times Roman"/>
                <a:ea typeface="Times Roman"/>
                <a:cs typeface="Times Roman"/>
                <a:sym typeface="Times Roman"/>
              </a:defRPr>
            </a:pPr>
            <a:r>
              <a:t>We see the decay of the </a:t>
            </a:r>
            <a:r>
              <a:rPr>
                <a:solidFill>
                  <a:srgbClr val="FF2600"/>
                </a:solidFill>
              </a:rPr>
              <a:t>S</a:t>
            </a:r>
            <a:r>
              <a:t> peak of the spectral density and the formation of a </a:t>
            </a:r>
            <a:r>
              <a:rPr>
                <a:solidFill>
                  <a:srgbClr val="FF2600"/>
                </a:solidFill>
              </a:rPr>
              <a:t>tail</a:t>
            </a:r>
            <a:r>
              <a:t>. We can associate this tail with the </a:t>
            </a:r>
            <a:r>
              <a:rPr>
                <a:solidFill>
                  <a:srgbClr val="FF2600"/>
                </a:solidFill>
              </a:rPr>
              <a:t>decay</a:t>
            </a:r>
            <a:r>
              <a:t> of unstable particles. </a:t>
            </a:r>
          </a:p>
        </p:txBody>
      </p:sp>
      <mc:AlternateContent xmlns:mc="http://schemas.openxmlformats.org/markup-compatibility/2006">
        <mc:Choice xmlns:a14="http://schemas.microsoft.com/office/drawing/2010/main" Requires="a14">
          <p:sp>
            <p:nvSpPr>
              <p:cNvPr id="275" name="Here   is such that unstable particles are present in the initial state."/>
              <p:cNvSpPr txBox="1"/>
              <p:nvPr/>
            </p:nvSpPr>
            <p:spPr>
              <a:xfrm>
                <a:off x="18902590" y="2563097"/>
                <a:ext cx="4391834" cy="359694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fontScale="92500"/>
              </a:bodyPr>
              <a:lstStyle/>
              <a:p>
                <a:pPr marL="513334" indent="-513334" algn="just" defTabSz="2292038">
                  <a:spcBef>
                    <a:spcPts val="2200"/>
                  </a:spcBef>
                  <a:buSzPct val="150000"/>
                  <a:buChar char="•"/>
                  <a:defRPr sz="4700">
                    <a:latin typeface="Times Roman"/>
                    <a:ea typeface="Times Roman"/>
                    <a:cs typeface="Times Roman"/>
                    <a:sym typeface="Times Roman"/>
                  </a:defRPr>
                </a:pPr>
                <a:r>
                  <a:t>Here </a:t>
                </a:r>
                <a14:m>
                  <m:oMath xmlns:m="http://schemas.openxmlformats.org/officeDocument/2006/math">
                    <m:sSub>
                      <m:sSubPr>
                        <m:ctrlPr>
                          <a:rPr sz="5300">
                            <a:solidFill>
                              <a:srgbClr val="000000"/>
                            </a:solidFill>
                            <a:latin typeface="Cambria Math" panose="02040503050406030204" pitchFamily="18" charset="0"/>
                          </a:rPr>
                        </m:ctrlPr>
                      </m:sSubPr>
                      <m:e>
                        <m:r>
                          <a:rPr sz="5300" i="1">
                            <a:solidFill>
                              <a:srgbClr val="000000"/>
                            </a:solidFill>
                            <a:latin typeface="Cambria Math" panose="02040503050406030204" pitchFamily="18" charset="0"/>
                          </a:rPr>
                          <m:t>𝑇</m:t>
                        </m:r>
                      </m:e>
                      <m:sub>
                        <m:r>
                          <a:rPr sz="5300" i="1">
                            <a:solidFill>
                              <a:srgbClr val="000000"/>
                            </a:solidFill>
                            <a:latin typeface="Cambria Math" panose="02040503050406030204" pitchFamily="18" charset="0"/>
                          </a:rPr>
                          <m:t>𝑚</m:t>
                        </m:r>
                      </m:sub>
                    </m:sSub>
                  </m:oMath>
                </a14:m>
                <a:r>
                  <a:t> is such that unstable particles are present in the initial state.</a:t>
                </a:r>
                <a:endParaRPr sz="5000"/>
              </a:p>
            </p:txBody>
          </p:sp>
        </mc:Choice>
        <mc:Fallback>
          <p:sp>
            <p:nvSpPr>
              <p:cNvPr id="275" name="Here   is such that unstable particles are present in the initial state."/>
              <p:cNvSpPr txBox="1">
                <a:spLocks noRot="1" noChangeAspect="1" noMove="1" noResize="1" noEditPoints="1" noAdjustHandles="1" noChangeArrowheads="1" noChangeShapeType="1" noTextEdit="1"/>
              </p:cNvSpPr>
              <p:nvPr/>
            </p:nvSpPr>
            <p:spPr>
              <a:xfrm>
                <a:off x="18902590" y="2563097"/>
                <a:ext cx="4391834" cy="3596940"/>
              </a:xfrm>
              <a:prstGeom prst="rect">
                <a:avLst/>
              </a:prstGeom>
              <a:blipFill>
                <a:blip r:embed="rId4"/>
                <a:stretch>
                  <a:fillRect l="-8357" t="-7368" r="-634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1" animBg="1" advAuto="0"/>
      <p:bldP spid="273" grpId="2" animBg="1" advAuto="0"/>
      <p:bldP spid="274" grpId="4" animBg="1" advAuto="0"/>
      <p:bldP spid="275" grpId="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10. Dynamics in the Presence of a Cold Bath"/>
          <p:cNvSpPr txBox="1">
            <a:spLocks noGrp="1"/>
          </p:cNvSpPr>
          <p:nvPr>
            <p:ph type="title"/>
          </p:nvPr>
        </p:nvSpPr>
        <p:spPr>
          <a:xfrm>
            <a:off x="1219200" y="774700"/>
            <a:ext cx="22453027" cy="2031334"/>
          </a:xfrm>
          <a:prstGeom prst="rect">
            <a:avLst/>
          </a:prstGeom>
        </p:spPr>
        <p:txBody>
          <a:bodyPr/>
          <a:lstStyle>
            <a:lvl1pPr algn="l" defTabSz="2365248">
              <a:defRPr sz="8148" b="1" spc="-81">
                <a:latin typeface="Comic Sans MS"/>
                <a:ea typeface="Comic Sans MS"/>
                <a:cs typeface="Comic Sans MS"/>
                <a:sym typeface="Comic Sans MS"/>
              </a:defRPr>
            </a:lvl1pPr>
          </a:lstStyle>
          <a:p>
            <a:r>
              <a:t>10. Dynamics in the Presence of a Cold Bath</a:t>
            </a:r>
          </a:p>
        </p:txBody>
      </p:sp>
      <p:pic>
        <p:nvPicPr>
          <p:cNvPr id="278" name="rho_persistingpeak_v1.pdf" descr="rho_persistingpeak_v1.pdf"/>
          <p:cNvPicPr>
            <a:picLocks noChangeAspect="1"/>
          </p:cNvPicPr>
          <p:nvPr/>
        </p:nvPicPr>
        <p:blipFill>
          <a:blip r:embed="rId2"/>
          <a:stretch>
            <a:fillRect/>
          </a:stretch>
        </p:blipFill>
        <p:spPr>
          <a:xfrm>
            <a:off x="-91495" y="2535477"/>
            <a:ext cx="19601339" cy="5452678"/>
          </a:xfrm>
          <a:prstGeom prst="rect">
            <a:avLst/>
          </a:prstGeom>
          <a:ln w="12700">
            <a:miter lim="400000"/>
          </a:ln>
        </p:spPr>
      </p:pic>
      <mc:AlternateContent xmlns:mc="http://schemas.openxmlformats.org/markup-compatibility/2006">
        <mc:Choice xmlns:a14="http://schemas.microsoft.com/office/drawing/2010/main" Requires="a14">
          <p:sp>
            <p:nvSpPr>
              <p:cNvPr id="279" name="Here,  ,  ,   and and we are looking at the spectral densities of particles + and - for"/>
              <p:cNvSpPr/>
              <p:nvPr/>
            </p:nvSpPr>
            <p:spPr>
              <a:xfrm>
                <a:off x="18948400" y="2035822"/>
                <a:ext cx="5331439" cy="5452678"/>
              </a:xfrm>
              <a:prstGeom prst="roundRect">
                <a:avLst>
                  <a:gd name="adj" fmla="val 4155"/>
                </a:avLst>
              </a:prstGeom>
              <a:solidFill>
                <a:schemeClr val="accent4"/>
              </a:solidFill>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lstStyle/>
              <a:p>
                <a:pPr algn="l" defTabSz="825500">
                  <a:lnSpc>
                    <a:spcPct val="100000"/>
                  </a:lnSpc>
                  <a:defRPr sz="4500">
                    <a:latin typeface="Times Roman"/>
                    <a:ea typeface="Times Roman"/>
                    <a:cs typeface="Times Roman"/>
                    <a:sym typeface="Times Roman"/>
                  </a:defRPr>
                </a:pPr>
                <a:r>
                  <a:rPr dirty="0"/>
                  <a:t>Here, </a:t>
                </a:r>
                <a14:m>
                  <m:oMath xmlns:m="http://schemas.openxmlformats.org/officeDocument/2006/math">
                    <m:r>
                      <a:rPr sz="4850" i="1">
                        <a:solidFill>
                          <a:srgbClr val="000000"/>
                        </a:solidFill>
                        <a:latin typeface="Cambria Math" panose="02040503050406030204" pitchFamily="18" charset="0"/>
                      </a:rPr>
                      <m:t>𝜎</m:t>
                    </m:r>
                    <m:r>
                      <a:rPr sz="4850" i="1">
                        <a:solidFill>
                          <a:srgbClr val="000000"/>
                        </a:solidFill>
                        <a:latin typeface="Cambria Math" panose="02040503050406030204" pitchFamily="18" charset="0"/>
                      </a:rPr>
                      <m:t>=10</m:t>
                    </m:r>
                  </m:oMath>
                </a14:m>
                <a:r>
                  <a:rPr dirty="0"/>
                  <a:t>, </a:t>
                </a:r>
                <a14:m>
                  <m:oMath xmlns:m="http://schemas.openxmlformats.org/officeDocument/2006/math">
                    <m:r>
                      <m:rPr>
                        <m:sty m:val="p"/>
                      </m:rPr>
                      <a:rPr sz="4800" i="1">
                        <a:solidFill>
                          <a:srgbClr val="000000"/>
                        </a:solidFill>
                        <a:latin typeface="Cambria Math" panose="02040503050406030204" pitchFamily="18" charset="0"/>
                      </a:rPr>
                      <m:t>log</m:t>
                    </m:r>
                    <m:r>
                      <a:rPr sz="4800" i="1">
                        <a:solidFill>
                          <a:srgbClr val="000000"/>
                        </a:solidFill>
                        <a:latin typeface="Cambria Math" panose="02040503050406030204" pitchFamily="18" charset="0"/>
                      </a:rPr>
                      <m:t>(2</m:t>
                    </m:r>
                    <m:sSub>
                      <m:sSubPr>
                        <m:ctrlPr>
                          <a:rPr sz="4800" i="1">
                            <a:solidFill>
                              <a:srgbClr val="000000"/>
                            </a:solidFill>
                            <a:latin typeface="Cambria Math" panose="02040503050406030204" pitchFamily="18" charset="0"/>
                          </a:rPr>
                        </m:ctrlPr>
                      </m:sSubPr>
                      <m:e>
                        <m:r>
                          <a:rPr sz="4800" i="1">
                            <a:solidFill>
                              <a:srgbClr val="000000"/>
                            </a:solidFill>
                            <a:latin typeface="Cambria Math" panose="02040503050406030204" pitchFamily="18" charset="0"/>
                          </a:rPr>
                          <m:t>𝑇</m:t>
                        </m:r>
                      </m:e>
                      <m:sub>
                        <m:r>
                          <a:rPr sz="4800" i="1">
                            <a:solidFill>
                              <a:srgbClr val="000000"/>
                            </a:solidFill>
                            <a:latin typeface="Cambria Math" panose="02040503050406030204" pitchFamily="18" charset="0"/>
                          </a:rPr>
                          <m:t>𝑚</m:t>
                        </m:r>
                      </m:sub>
                    </m:sSub>
                    <m:r>
                      <a:rPr sz="4800" i="1">
                        <a:solidFill>
                          <a:srgbClr val="000000"/>
                        </a:solidFill>
                        <a:latin typeface="Cambria Math" panose="02040503050406030204" pitchFamily="18" charset="0"/>
                      </a:rPr>
                      <m:t>)=7</m:t>
                    </m:r>
                  </m:oMath>
                </a14:m>
                <a:r>
                  <a:rPr dirty="0"/>
                  <a:t>, </a:t>
                </a:r>
                <a14:m>
                  <m:oMath xmlns:m="http://schemas.openxmlformats.org/officeDocument/2006/math">
                    <m:r>
                      <m:rPr>
                        <m:sty m:val="p"/>
                      </m:rPr>
                      <a:rPr sz="4850" i="1">
                        <a:solidFill>
                          <a:srgbClr val="000000"/>
                        </a:solidFill>
                        <a:latin typeface="Cambria Math" panose="02040503050406030204" pitchFamily="18" charset="0"/>
                      </a:rPr>
                      <m:t>log</m:t>
                    </m:r>
                    <m:r>
                      <a:rPr sz="4850" i="1">
                        <a:solidFill>
                          <a:srgbClr val="000000"/>
                        </a:solidFill>
                        <a:latin typeface="Cambria Math" panose="02040503050406030204" pitchFamily="18" charset="0"/>
                      </a:rPr>
                      <m:t>(2</m:t>
                    </m:r>
                    <m:sSub>
                      <m:sSubPr>
                        <m:ctrlPr>
                          <a:rPr sz="4850" i="1">
                            <a:solidFill>
                              <a:srgbClr val="000000"/>
                            </a:solidFill>
                            <a:latin typeface="Cambria Math" panose="02040503050406030204" pitchFamily="18" charset="0"/>
                          </a:rPr>
                        </m:ctrlPr>
                      </m:sSubPr>
                      <m:e>
                        <m:r>
                          <a:rPr sz="4850" i="1">
                            <a:solidFill>
                              <a:srgbClr val="000000"/>
                            </a:solidFill>
                            <a:latin typeface="Cambria Math" panose="02040503050406030204" pitchFamily="18" charset="0"/>
                          </a:rPr>
                          <m:t>𝑇</m:t>
                        </m:r>
                      </m:e>
                      <m:sub>
                        <m:r>
                          <a:rPr sz="4850" i="1">
                            <a:solidFill>
                              <a:srgbClr val="000000"/>
                            </a:solidFill>
                            <a:latin typeface="Cambria Math" panose="02040503050406030204" pitchFamily="18" charset="0"/>
                          </a:rPr>
                          <m:t>𝑎</m:t>
                        </m:r>
                      </m:sub>
                    </m:sSub>
                    <m:r>
                      <a:rPr sz="4850" i="1">
                        <a:solidFill>
                          <a:srgbClr val="000000"/>
                        </a:solidFill>
                        <a:latin typeface="Cambria Math" panose="02040503050406030204" pitchFamily="18" charset="0"/>
                      </a:rPr>
                      <m:t>)=3</m:t>
                    </m:r>
                  </m:oMath>
                </a14:m>
                <a:r>
                  <a:rPr dirty="0"/>
                  <a:t> and and we are looking at the spectral densities of particles + and - for </a:t>
                </a:r>
                <a14:m>
                  <m:oMath xmlns:m="http://schemas.openxmlformats.org/officeDocument/2006/math">
                    <m:r>
                      <a:rPr sz="4850" i="1">
                        <a:solidFill>
                          <a:srgbClr val="000000"/>
                        </a:solidFill>
                        <a:latin typeface="Cambria Math" panose="02040503050406030204" pitchFamily="18" charset="0"/>
                      </a:rPr>
                      <m:t>𝜃</m:t>
                    </m:r>
                    <m:r>
                      <a:rPr sz="4850" i="1">
                        <a:solidFill>
                          <a:srgbClr val="000000"/>
                        </a:solidFill>
                        <a:latin typeface="Cambria Math" panose="02040503050406030204" pitchFamily="18" charset="0"/>
                      </a:rPr>
                      <m:t>&gt;0</m:t>
                    </m:r>
                  </m:oMath>
                </a14:m>
                <a:endParaRPr dirty="0"/>
              </a:p>
            </p:txBody>
          </p:sp>
        </mc:Choice>
        <mc:Fallback>
          <p:sp>
            <p:nvSpPr>
              <p:cNvPr id="279" name="Here,  ,  ,   and and we are looking at the spectral densities of particles + and - for"/>
              <p:cNvSpPr>
                <a:spLocks noRot="1" noChangeAspect="1" noMove="1" noResize="1" noEditPoints="1" noAdjustHandles="1" noChangeArrowheads="1" noChangeShapeType="1" noTextEdit="1"/>
              </p:cNvSpPr>
              <p:nvPr/>
            </p:nvSpPr>
            <p:spPr>
              <a:xfrm>
                <a:off x="18948400" y="2035822"/>
                <a:ext cx="5331439" cy="5452678"/>
              </a:xfrm>
              <a:prstGeom prst="roundRect">
                <a:avLst>
                  <a:gd name="adj" fmla="val 4155"/>
                </a:avLst>
              </a:prstGeom>
              <a:blipFill>
                <a:blip r:embed="rId3"/>
                <a:stretch>
                  <a:fillRect l="-4038" r="-3800" b="-162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0" name="is such that unstable particles are present in the initial state and   is a temperature which, at equilibrium, would correspond to the free fermion regime."/>
              <p:cNvSpPr txBox="1"/>
              <p:nvPr/>
            </p:nvSpPr>
            <p:spPr>
              <a:xfrm>
                <a:off x="512097" y="8171575"/>
                <a:ext cx="22986546" cy="154347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lnSpcReduction="10000"/>
              </a:bodyPr>
              <a:lstStyle/>
              <a:p>
                <a:pPr marL="540639" indent="-540639" algn="just" defTabSz="2413955">
                  <a:spcBef>
                    <a:spcPts val="2300"/>
                  </a:spcBef>
                  <a:buSzPct val="150000"/>
                  <a:buChar char="•"/>
                  <a:defRPr sz="4950">
                    <a:latin typeface="Times Roman"/>
                    <a:ea typeface="Times Roman"/>
                    <a:cs typeface="Times Roman"/>
                    <a:sym typeface="Times Roman"/>
                  </a:defRPr>
                </a:pPr>
                <a14:m>
                  <m:oMath xmlns:m="http://schemas.openxmlformats.org/officeDocument/2006/math">
                    <m:sSub>
                      <m:sSubPr>
                        <m:ctrlPr>
                          <a:rPr sz="5600">
                            <a:solidFill>
                              <a:srgbClr val="000000"/>
                            </a:solidFill>
                            <a:latin typeface="Cambria Math" panose="02040503050406030204" pitchFamily="18" charset="0"/>
                          </a:rPr>
                        </m:ctrlPr>
                      </m:sSubPr>
                      <m:e>
                        <m:r>
                          <a:rPr sz="5600" i="1">
                            <a:solidFill>
                              <a:srgbClr val="000000"/>
                            </a:solidFill>
                            <a:latin typeface="Cambria Math" panose="02040503050406030204" pitchFamily="18" charset="0"/>
                          </a:rPr>
                          <m:t>𝑇</m:t>
                        </m:r>
                      </m:e>
                      <m:sub>
                        <m:r>
                          <a:rPr sz="5600" i="1">
                            <a:solidFill>
                              <a:srgbClr val="000000"/>
                            </a:solidFill>
                            <a:latin typeface="Cambria Math" panose="02040503050406030204" pitchFamily="18" charset="0"/>
                          </a:rPr>
                          <m:t>𝑚</m:t>
                        </m:r>
                      </m:sub>
                    </m:sSub>
                  </m:oMath>
                </a14:m>
                <a:r>
                  <a:t> is such that unstable particles are present in the initial state and </a:t>
                </a:r>
                <a14:m>
                  <m:oMath xmlns:m="http://schemas.openxmlformats.org/officeDocument/2006/math">
                    <m:sSub>
                      <m:sSubPr>
                        <m:ctrlPr>
                          <a:rPr sz="5700">
                            <a:solidFill>
                              <a:srgbClr val="000000"/>
                            </a:solidFill>
                            <a:latin typeface="Cambria Math" panose="02040503050406030204" pitchFamily="18" charset="0"/>
                          </a:rPr>
                        </m:ctrlPr>
                      </m:sSubPr>
                      <m:e>
                        <m:r>
                          <a:rPr sz="5700" i="1">
                            <a:solidFill>
                              <a:srgbClr val="000000"/>
                            </a:solidFill>
                            <a:latin typeface="Cambria Math" panose="02040503050406030204" pitchFamily="18" charset="0"/>
                          </a:rPr>
                          <m:t>𝑇</m:t>
                        </m:r>
                      </m:e>
                      <m:sub>
                        <m:r>
                          <a:rPr sz="5700" i="1">
                            <a:solidFill>
                              <a:srgbClr val="000000"/>
                            </a:solidFill>
                            <a:latin typeface="Cambria Math" panose="02040503050406030204" pitchFamily="18" charset="0"/>
                          </a:rPr>
                          <m:t>𝑎</m:t>
                        </m:r>
                      </m:sub>
                    </m:sSub>
                  </m:oMath>
                </a14:m>
                <a:r>
                  <a:t> is a temperature which, at equilibrium, would correspond to the </a:t>
                </a:r>
                <a:r>
                  <a:rPr>
                    <a:solidFill>
                      <a:srgbClr val="FF2600"/>
                    </a:solidFill>
                  </a:rPr>
                  <a:t>free fermion regime</a:t>
                </a:r>
                <a:r>
                  <a:t>.</a:t>
                </a:r>
                <a:endParaRPr sz="5000"/>
              </a:p>
            </p:txBody>
          </p:sp>
        </mc:Choice>
        <mc:Fallback>
          <p:sp>
            <p:nvSpPr>
              <p:cNvPr id="280" name="is such that unstable particles are present in the initial state and   is a temperature which, at equilibrium, would correspond to the free fermion regime."/>
              <p:cNvSpPr txBox="1">
                <a:spLocks noRot="1" noChangeAspect="1" noMove="1" noResize="1" noEditPoints="1" noAdjustHandles="1" noChangeArrowheads="1" noChangeShapeType="1" noTextEdit="1"/>
              </p:cNvSpPr>
              <p:nvPr/>
            </p:nvSpPr>
            <p:spPr>
              <a:xfrm>
                <a:off x="512097" y="8171575"/>
                <a:ext cx="22986546" cy="1543474"/>
              </a:xfrm>
              <a:prstGeom prst="rect">
                <a:avLst/>
              </a:prstGeom>
              <a:blipFill>
                <a:blip r:embed="rId4"/>
                <a:stretch>
                  <a:fillRect l="-2154" t="-34959" r="-1380" b="-1219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1" name="We still see a bit of a tail in   but the main feature is that there is now a persisting peak of the spectral density   that is “riding” on top of the bath ridges and apparently moving at speed +1. Why?"/>
              <p:cNvSpPr txBox="1"/>
              <p:nvPr/>
            </p:nvSpPr>
            <p:spPr>
              <a:xfrm>
                <a:off x="512097" y="9898468"/>
                <a:ext cx="22577595" cy="2430503"/>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p>
                <a:pPr marL="540639" indent="-540639" algn="just" defTabSz="2413955">
                  <a:spcBef>
                    <a:spcPts val="2300"/>
                  </a:spcBef>
                  <a:buSzPct val="150000"/>
                  <a:buChar char="•"/>
                  <a:defRPr sz="4950">
                    <a:latin typeface="Times Roman"/>
                    <a:ea typeface="Times Roman"/>
                    <a:cs typeface="Times Roman"/>
                    <a:sym typeface="Times Roman"/>
                  </a:defRPr>
                </a:pPr>
                <a:r>
                  <a:t>We still see a bit of a tail in </a:t>
                </a:r>
                <a14:m>
                  <m:oMath xmlns:m="http://schemas.openxmlformats.org/officeDocument/2006/math">
                    <m:sSubSup>
                      <m:sSubSupPr>
                        <m:ctrlPr>
                          <a:rPr sz="5250">
                            <a:solidFill>
                              <a:srgbClr val="000000"/>
                            </a:solidFill>
                            <a:latin typeface="Cambria Math" panose="02040503050406030204" pitchFamily="18" charset="0"/>
                          </a:rPr>
                        </m:ctrlPr>
                      </m:sSubSupPr>
                      <m:e>
                        <m:r>
                          <a:rPr sz="5250" i="1">
                            <a:solidFill>
                              <a:srgbClr val="000000"/>
                            </a:solidFill>
                            <a:latin typeface="Cambria Math" panose="02040503050406030204" pitchFamily="18" charset="0"/>
                          </a:rPr>
                          <m:t>𝜌</m:t>
                        </m:r>
                      </m:e>
                      <m:sub>
                        <m:r>
                          <a:rPr sz="5250" i="1">
                            <a:solidFill>
                              <a:srgbClr val="000000"/>
                            </a:solidFill>
                            <a:latin typeface="Cambria Math" panose="02040503050406030204" pitchFamily="18" charset="0"/>
                          </a:rPr>
                          <m:t>𝑝</m:t>
                        </m:r>
                      </m:sub>
                      <m:sup>
                        <m:r>
                          <a:rPr sz="5250" i="1">
                            <a:solidFill>
                              <a:srgbClr val="000000"/>
                            </a:solidFill>
                            <a:latin typeface="Cambria Math" panose="02040503050406030204" pitchFamily="18" charset="0"/>
                          </a:rPr>
                          <m:t>−</m:t>
                        </m:r>
                      </m:sup>
                    </m:sSubSup>
                    <m:r>
                      <a:rPr sz="5250" i="1">
                        <a:solidFill>
                          <a:srgbClr val="000000"/>
                        </a:solidFill>
                        <a:latin typeface="Cambria Math" panose="02040503050406030204" pitchFamily="18" charset="0"/>
                      </a:rPr>
                      <m:t>(</m:t>
                    </m:r>
                    <m:r>
                      <a:rPr sz="5250" i="1">
                        <a:solidFill>
                          <a:srgbClr val="000000"/>
                        </a:solidFill>
                        <a:latin typeface="Cambria Math" panose="02040503050406030204" pitchFamily="18" charset="0"/>
                      </a:rPr>
                      <m:t>𝑥</m:t>
                    </m:r>
                    <m:r>
                      <a:rPr sz="5250" i="1">
                        <a:solidFill>
                          <a:srgbClr val="000000"/>
                        </a:solidFill>
                        <a:latin typeface="Cambria Math" panose="02040503050406030204" pitchFamily="18" charset="0"/>
                      </a:rPr>
                      <m:t>,</m:t>
                    </m:r>
                    <m:r>
                      <a:rPr sz="5250" i="1">
                        <a:solidFill>
                          <a:srgbClr val="000000"/>
                        </a:solidFill>
                        <a:latin typeface="Cambria Math" panose="02040503050406030204" pitchFamily="18" charset="0"/>
                      </a:rPr>
                      <m:t>𝑡</m:t>
                    </m:r>
                    <m:r>
                      <a:rPr sz="5250" i="1">
                        <a:solidFill>
                          <a:srgbClr val="000000"/>
                        </a:solidFill>
                        <a:latin typeface="Cambria Math" panose="02040503050406030204" pitchFamily="18" charset="0"/>
                      </a:rPr>
                      <m:t>,</m:t>
                    </m:r>
                    <m:r>
                      <a:rPr sz="5250" i="1">
                        <a:solidFill>
                          <a:srgbClr val="000000"/>
                        </a:solidFill>
                        <a:latin typeface="Cambria Math" panose="02040503050406030204" pitchFamily="18" charset="0"/>
                      </a:rPr>
                      <m:t>𝜃</m:t>
                    </m:r>
                    <m:r>
                      <a:rPr sz="5250" i="1">
                        <a:solidFill>
                          <a:srgbClr val="000000"/>
                        </a:solidFill>
                        <a:latin typeface="Cambria Math" panose="02040503050406030204" pitchFamily="18" charset="0"/>
                      </a:rPr>
                      <m:t>&gt;0)</m:t>
                    </m:r>
                  </m:oMath>
                </a14:m>
                <a:r>
                  <a:t> but the main feature is that there is now a </a:t>
                </a:r>
                <a:r>
                  <a:rPr>
                    <a:solidFill>
                      <a:srgbClr val="FF2600"/>
                    </a:solidFill>
                  </a:rPr>
                  <a:t>persisting peak</a:t>
                </a:r>
                <a:r>
                  <a:t> of the spectral density </a:t>
                </a:r>
                <a14:m>
                  <m:oMath xmlns:m="http://schemas.openxmlformats.org/officeDocument/2006/math">
                    <m:sSubSup>
                      <m:sSubSupPr>
                        <m:ctrlPr>
                          <a:rPr sz="5200">
                            <a:solidFill>
                              <a:srgbClr val="000000"/>
                            </a:solidFill>
                            <a:latin typeface="Cambria Math" panose="02040503050406030204" pitchFamily="18" charset="0"/>
                          </a:rPr>
                        </m:ctrlPr>
                      </m:sSubSupPr>
                      <m:e>
                        <m:r>
                          <a:rPr sz="5200" i="1">
                            <a:solidFill>
                              <a:srgbClr val="000000"/>
                            </a:solidFill>
                            <a:latin typeface="Cambria Math" panose="02040503050406030204" pitchFamily="18" charset="0"/>
                          </a:rPr>
                          <m:t>𝜌</m:t>
                        </m:r>
                      </m:e>
                      <m:sub>
                        <m:r>
                          <a:rPr sz="5200" i="1">
                            <a:solidFill>
                              <a:srgbClr val="000000"/>
                            </a:solidFill>
                            <a:latin typeface="Cambria Math" panose="02040503050406030204" pitchFamily="18" charset="0"/>
                          </a:rPr>
                          <m:t>𝑝</m:t>
                        </m:r>
                      </m:sub>
                      <m:sup>
                        <m:r>
                          <a:rPr sz="5200" i="1">
                            <a:solidFill>
                              <a:srgbClr val="000000"/>
                            </a:solidFill>
                            <a:latin typeface="Cambria Math" panose="02040503050406030204" pitchFamily="18" charset="0"/>
                          </a:rPr>
                          <m:t>+</m:t>
                        </m:r>
                      </m:sup>
                    </m:sSubSup>
                    <m:r>
                      <a:rPr sz="5200" i="1">
                        <a:solidFill>
                          <a:srgbClr val="000000"/>
                        </a:solidFill>
                        <a:latin typeface="Cambria Math" panose="02040503050406030204" pitchFamily="18" charset="0"/>
                      </a:rPr>
                      <m:t>(</m:t>
                    </m:r>
                    <m:r>
                      <a:rPr sz="5200" i="1">
                        <a:solidFill>
                          <a:srgbClr val="000000"/>
                        </a:solidFill>
                        <a:latin typeface="Cambria Math" panose="02040503050406030204" pitchFamily="18" charset="0"/>
                      </a:rPr>
                      <m:t>𝑥</m:t>
                    </m:r>
                    <m:r>
                      <a:rPr sz="5200" i="1">
                        <a:solidFill>
                          <a:srgbClr val="000000"/>
                        </a:solidFill>
                        <a:latin typeface="Cambria Math" panose="02040503050406030204" pitchFamily="18" charset="0"/>
                      </a:rPr>
                      <m:t>,</m:t>
                    </m:r>
                    <m:r>
                      <a:rPr sz="5200" i="1">
                        <a:solidFill>
                          <a:srgbClr val="000000"/>
                        </a:solidFill>
                        <a:latin typeface="Cambria Math" panose="02040503050406030204" pitchFamily="18" charset="0"/>
                      </a:rPr>
                      <m:t>𝑡</m:t>
                    </m:r>
                    <m:r>
                      <a:rPr sz="5200" i="1">
                        <a:solidFill>
                          <a:srgbClr val="000000"/>
                        </a:solidFill>
                        <a:latin typeface="Cambria Math" panose="02040503050406030204" pitchFamily="18" charset="0"/>
                      </a:rPr>
                      <m:t>,</m:t>
                    </m:r>
                    <m:r>
                      <a:rPr sz="5200" i="1">
                        <a:solidFill>
                          <a:srgbClr val="000000"/>
                        </a:solidFill>
                        <a:latin typeface="Cambria Math" panose="02040503050406030204" pitchFamily="18" charset="0"/>
                      </a:rPr>
                      <m:t>𝜃</m:t>
                    </m:r>
                    <m:r>
                      <a:rPr sz="5200" i="1">
                        <a:solidFill>
                          <a:srgbClr val="000000"/>
                        </a:solidFill>
                        <a:latin typeface="Cambria Math" panose="02040503050406030204" pitchFamily="18" charset="0"/>
                      </a:rPr>
                      <m:t>&gt;0)</m:t>
                    </m:r>
                  </m:oMath>
                </a14:m>
                <a:r>
                  <a:t> that is “riding” on top of the bath ridges and apparently moving at speed +1. Why?</a:t>
                </a:r>
                <a:endParaRPr sz="5000"/>
              </a:p>
            </p:txBody>
          </p:sp>
        </mc:Choice>
        <mc:Fallback>
          <p:sp>
            <p:nvSpPr>
              <p:cNvPr id="281" name="We still see a bit of a tail in   but the main feature is that there is now a persisting peak of the spectral density   that is “riding” on top of the bath ridges and apparently moving at speed +1. Why?"/>
              <p:cNvSpPr txBox="1">
                <a:spLocks noRot="1" noChangeAspect="1" noMove="1" noResize="1" noEditPoints="1" noAdjustHandles="1" noChangeArrowheads="1" noChangeShapeType="1" noTextEdit="1"/>
              </p:cNvSpPr>
              <p:nvPr/>
            </p:nvSpPr>
            <p:spPr>
              <a:xfrm>
                <a:off x="512097" y="9898468"/>
                <a:ext cx="22577595" cy="2430503"/>
              </a:xfrm>
              <a:prstGeom prst="rect">
                <a:avLst/>
              </a:prstGeom>
              <a:blipFill>
                <a:blip r:embed="rId5"/>
                <a:stretch>
                  <a:fillRect l="-1855" t="-13542" r="-1405" b="-1041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1" animBg="1" advAuto="0"/>
      <p:bldP spid="280" grpId="2" animBg="1" advAuto="0"/>
      <p:bldP spid="281"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11. Magnetic Fluid Effect"/>
          <p:cNvSpPr txBox="1">
            <a:spLocks noGrp="1"/>
          </p:cNvSpPr>
          <p:nvPr>
            <p:ph type="title"/>
          </p:nvPr>
        </p:nvSpPr>
        <p:spPr>
          <a:prstGeom prst="rect">
            <a:avLst/>
          </a:prstGeom>
        </p:spPr>
        <p:txBody>
          <a:bodyPr/>
          <a:lstStyle>
            <a:lvl1pPr algn="l">
              <a:defRPr b="1">
                <a:latin typeface="Comic Sans MS"/>
                <a:ea typeface="Comic Sans MS"/>
                <a:cs typeface="Comic Sans MS"/>
                <a:sym typeface="Comic Sans MS"/>
              </a:defRPr>
            </a:lvl1pPr>
          </a:lstStyle>
          <a:p>
            <a:r>
              <a:t>11. Magnetic Fluid Effect</a:t>
            </a:r>
          </a:p>
        </p:txBody>
      </p:sp>
      <p:pic>
        <p:nvPicPr>
          <p:cNvPr id="284" name="Screenshot 2021-04-09 at 16.27.37.png" descr="Screenshot 2021-04-09 at 16.27.37.png"/>
          <p:cNvPicPr>
            <a:picLocks noChangeAspect="1"/>
          </p:cNvPicPr>
          <p:nvPr/>
        </p:nvPicPr>
        <p:blipFill>
          <a:blip r:embed="rId3"/>
          <a:stretch>
            <a:fillRect/>
          </a:stretch>
        </p:blipFill>
        <p:spPr>
          <a:xfrm>
            <a:off x="411467" y="2681570"/>
            <a:ext cx="13570867" cy="6350470"/>
          </a:xfrm>
          <a:prstGeom prst="rect">
            <a:avLst/>
          </a:prstGeom>
          <a:ln w="12700">
            <a:miter lim="400000"/>
          </a:ln>
        </p:spPr>
      </p:pic>
      <p:pic>
        <p:nvPicPr>
          <p:cNvPr id="285" name="Magnetic Sand And Magnet Magnetic Powder fun toys" descr="Magnetic Sand And Magnet Magnetic Powder fun toys"/>
          <p:cNvPicPr>
            <a:picLocks/>
          </p:cNvPicPr>
          <p:nvPr>
            <a:videoFile r:link="rId1"/>
          </p:nvPr>
        </p:nvPicPr>
        <p:blipFill>
          <a:blip r:embed="rId4"/>
          <a:stretch>
            <a:fillRect/>
          </a:stretch>
        </p:blipFill>
        <p:spPr>
          <a:xfrm>
            <a:off x="14545786" y="6856930"/>
            <a:ext cx="8884138" cy="4997328"/>
          </a:xfrm>
          <a:prstGeom prst="rect">
            <a:avLst/>
          </a:prstGeom>
        </p:spPr>
      </p:pic>
      <p:sp>
        <p:nvSpPr>
          <p:cNvPr id="286" name="Magnet-like interacting peak moving at speed +1"/>
          <p:cNvSpPr/>
          <p:nvPr/>
        </p:nvSpPr>
        <p:spPr>
          <a:xfrm>
            <a:off x="5777496" y="6564286"/>
            <a:ext cx="7045723" cy="5046664"/>
          </a:xfrm>
          <a:custGeom>
            <a:avLst/>
            <a:gdLst/>
            <a:ahLst/>
            <a:cxnLst>
              <a:cxn ang="0">
                <a:pos x="wd2" y="hd2"/>
              </a:cxn>
              <a:cxn ang="5400000">
                <a:pos x="wd2" y="hd2"/>
              </a:cxn>
              <a:cxn ang="10800000">
                <a:pos x="wd2" y="hd2"/>
              </a:cxn>
              <a:cxn ang="16200000">
                <a:pos x="wd2" y="hd2"/>
              </a:cxn>
            </a:cxnLst>
            <a:rect l="0" t="0" r="r" b="b"/>
            <a:pathLst>
              <a:path w="21600" h="21600" extrusionOk="0">
                <a:moveTo>
                  <a:pt x="19968" y="0"/>
                </a:moveTo>
                <a:lnTo>
                  <a:pt x="19339" y="13107"/>
                </a:lnTo>
                <a:lnTo>
                  <a:pt x="315" y="13107"/>
                </a:lnTo>
                <a:cubicBezTo>
                  <a:pt x="141" y="13107"/>
                  <a:pt x="0" y="13304"/>
                  <a:pt x="0" y="13547"/>
                </a:cubicBezTo>
                <a:lnTo>
                  <a:pt x="0" y="21160"/>
                </a:lnTo>
                <a:cubicBezTo>
                  <a:pt x="0" y="21403"/>
                  <a:pt x="141" y="21600"/>
                  <a:pt x="315" y="21600"/>
                </a:cubicBezTo>
                <a:lnTo>
                  <a:pt x="21286" y="21600"/>
                </a:lnTo>
                <a:cubicBezTo>
                  <a:pt x="21460" y="21600"/>
                  <a:pt x="21600" y="21403"/>
                  <a:pt x="21600" y="21160"/>
                </a:cubicBezTo>
                <a:lnTo>
                  <a:pt x="21600" y="13547"/>
                </a:lnTo>
                <a:cubicBezTo>
                  <a:pt x="21600" y="13304"/>
                  <a:pt x="21460" y="13107"/>
                  <a:pt x="21286" y="13107"/>
                </a:cubicBezTo>
                <a:lnTo>
                  <a:pt x="20597" y="13107"/>
                </a:lnTo>
                <a:lnTo>
                  <a:pt x="19968" y="0"/>
                </a:lnTo>
                <a:close/>
              </a:path>
            </a:pathLst>
          </a:cu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825500">
              <a:lnSpc>
                <a:spcPct val="100000"/>
              </a:lnSpc>
              <a:defRPr sz="5000">
                <a:latin typeface="Times Roman"/>
                <a:ea typeface="Times Roman"/>
                <a:cs typeface="Times Roman"/>
                <a:sym typeface="Times Roman"/>
              </a:defRPr>
            </a:pPr>
            <a:endParaRPr lang="en-GB" dirty="0">
              <a:solidFill>
                <a:srgbClr val="FF2600"/>
              </a:solidFill>
            </a:endParaRPr>
          </a:p>
          <a:p>
            <a:pPr defTabSz="825500">
              <a:lnSpc>
                <a:spcPct val="100000"/>
              </a:lnSpc>
              <a:defRPr sz="5000">
                <a:latin typeface="Times Roman"/>
                <a:ea typeface="Times Roman"/>
                <a:cs typeface="Times Roman"/>
                <a:sym typeface="Times Roman"/>
              </a:defRPr>
            </a:pPr>
            <a:endParaRPr lang="en-GB" dirty="0">
              <a:solidFill>
                <a:srgbClr val="FF2600"/>
              </a:solidFill>
            </a:endParaRPr>
          </a:p>
          <a:p>
            <a:pPr defTabSz="825500">
              <a:lnSpc>
                <a:spcPct val="100000"/>
              </a:lnSpc>
              <a:defRPr sz="5000">
                <a:latin typeface="Times Roman"/>
                <a:ea typeface="Times Roman"/>
                <a:cs typeface="Times Roman"/>
                <a:sym typeface="Times Roman"/>
              </a:defRPr>
            </a:pPr>
            <a:endParaRPr lang="en-GB" dirty="0">
              <a:solidFill>
                <a:srgbClr val="FF2600"/>
              </a:solidFill>
            </a:endParaRPr>
          </a:p>
          <a:p>
            <a:pPr defTabSz="825500">
              <a:lnSpc>
                <a:spcPct val="100000"/>
              </a:lnSpc>
              <a:defRPr sz="5000">
                <a:latin typeface="Times Roman"/>
                <a:ea typeface="Times Roman"/>
                <a:cs typeface="Times Roman"/>
                <a:sym typeface="Times Roman"/>
              </a:defRPr>
            </a:pPr>
            <a:endParaRPr lang="en-GB" dirty="0">
              <a:solidFill>
                <a:srgbClr val="FF2600"/>
              </a:solidFill>
            </a:endParaRPr>
          </a:p>
          <a:p>
            <a:pPr defTabSz="825500">
              <a:lnSpc>
                <a:spcPct val="100000"/>
              </a:lnSpc>
              <a:defRPr sz="5000">
                <a:latin typeface="Times Roman"/>
                <a:ea typeface="Times Roman"/>
                <a:cs typeface="Times Roman"/>
                <a:sym typeface="Times Roman"/>
              </a:defRPr>
            </a:pPr>
            <a:r>
              <a:rPr dirty="0">
                <a:solidFill>
                  <a:srgbClr val="FF2600"/>
                </a:solidFill>
              </a:rPr>
              <a:t>Magnet-like</a:t>
            </a:r>
            <a:r>
              <a:rPr dirty="0"/>
              <a:t> interacting peak moving at speed +1</a:t>
            </a:r>
          </a:p>
        </p:txBody>
      </p:sp>
      <p:sp>
        <p:nvSpPr>
          <p:cNvPr id="287" name="The bath interacts with the “magnet”, is being pulled along by it, allowing for a persistent density of particles to travel with it"/>
          <p:cNvSpPr/>
          <p:nvPr/>
        </p:nvSpPr>
        <p:spPr>
          <a:xfrm>
            <a:off x="13982334" y="1092200"/>
            <a:ext cx="9447590" cy="4997328"/>
          </a:xfrm>
          <a:custGeom>
            <a:avLst/>
            <a:gdLst/>
            <a:ahLst/>
            <a:cxnLst>
              <a:cxn ang="0">
                <a:pos x="wd2" y="hd2"/>
              </a:cxn>
              <a:cxn ang="5400000">
                <a:pos x="wd2" y="hd2"/>
              </a:cxn>
              <a:cxn ang="10800000">
                <a:pos x="wd2" y="hd2"/>
              </a:cxn>
              <a:cxn ang="16200000">
                <a:pos x="wd2" y="hd2"/>
              </a:cxn>
            </a:cxnLst>
            <a:rect l="0" t="0" r="r" b="b"/>
            <a:pathLst>
              <a:path w="21600" h="21600" extrusionOk="0">
                <a:moveTo>
                  <a:pt x="4991" y="0"/>
                </a:moveTo>
                <a:cubicBezTo>
                  <a:pt x="4855" y="0"/>
                  <a:pt x="4744" y="406"/>
                  <a:pt x="4744" y="908"/>
                </a:cubicBezTo>
                <a:lnTo>
                  <a:pt x="4744" y="12276"/>
                </a:lnTo>
                <a:lnTo>
                  <a:pt x="0" y="14094"/>
                </a:lnTo>
                <a:lnTo>
                  <a:pt x="4744" y="15912"/>
                </a:lnTo>
                <a:lnTo>
                  <a:pt x="4744" y="20692"/>
                </a:lnTo>
                <a:cubicBezTo>
                  <a:pt x="4744" y="21194"/>
                  <a:pt x="4855" y="21600"/>
                  <a:pt x="4991" y="21600"/>
                </a:cubicBezTo>
                <a:lnTo>
                  <a:pt x="21353" y="21600"/>
                </a:lnTo>
                <a:cubicBezTo>
                  <a:pt x="21490" y="21600"/>
                  <a:pt x="21600" y="21194"/>
                  <a:pt x="21600" y="20692"/>
                </a:cubicBezTo>
                <a:lnTo>
                  <a:pt x="21600" y="908"/>
                </a:lnTo>
                <a:cubicBezTo>
                  <a:pt x="21600" y="406"/>
                  <a:pt x="21490" y="0"/>
                  <a:pt x="21353" y="0"/>
                </a:cubicBezTo>
                <a:lnTo>
                  <a:pt x="4991" y="0"/>
                </a:lnTo>
                <a:close/>
              </a:path>
            </a:pathLst>
          </a:cu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just" defTabSz="825500">
              <a:lnSpc>
                <a:spcPct val="100000"/>
              </a:lnSpc>
              <a:defRPr sz="5000">
                <a:latin typeface="Times Roman"/>
                <a:ea typeface="Times Roman"/>
                <a:cs typeface="Times Roman"/>
                <a:sym typeface="Times Roman"/>
              </a:defRPr>
            </a:lvl1pPr>
          </a:lstStyle>
          <a:p>
            <a:r>
              <a:rPr lang="en-GB" dirty="0"/>
              <a:t>               The bath interacts with the</a:t>
            </a:r>
          </a:p>
          <a:p>
            <a:r>
              <a:rPr lang="en-GB" dirty="0"/>
              <a:t>              “magnet”, is being pulled</a:t>
            </a:r>
          </a:p>
          <a:p>
            <a:r>
              <a:rPr lang="en-GB" dirty="0"/>
              <a:t>                along by it, allowing for </a:t>
            </a:r>
          </a:p>
          <a:p>
            <a:r>
              <a:rPr lang="en-GB" dirty="0"/>
              <a:t>                a persistent density </a:t>
            </a:r>
          </a:p>
          <a:p>
            <a:r>
              <a:rPr lang="en-GB" dirty="0"/>
              <a:t>               of particles to travel with it</a:t>
            </a:r>
          </a:p>
          <a:p>
            <a:endParaRPr sz="48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28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85"/>
                </p:tgtEl>
              </p:cMediaNode>
            </p:video>
            <p:seq concurrent="1" prevAc="none" nextAc="seek">
              <p:cTn id="20" restart="whenNotActive" fill="hold" evtFilter="cancelBubble" nodeType="interactiveSeq">
                <p:stCondLst>
                  <p:cond evt="onClick" delay="0">
                    <p:tgtEl>
                      <p:spTgt spid="28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85"/>
                                        </p:tgtEl>
                                      </p:cBhvr>
                                    </p:cmd>
                                  </p:childTnLst>
                                </p:cTn>
                              </p:par>
                            </p:childTnLst>
                          </p:cTn>
                        </p:par>
                      </p:childTnLst>
                    </p:cTn>
                  </p:par>
                </p:childTnLst>
              </p:cTn>
              <p:nextCondLst>
                <p:cond evt="onClick" delay="0">
                  <p:tgtEl>
                    <p:spTgt spid="285"/>
                  </p:tgtEl>
                </p:cond>
              </p:nextCondLst>
            </p:seq>
          </p:childTnLst>
        </p:cTn>
      </p:par>
    </p:tnLst>
    <p:bldLst>
      <p:bldP spid="284" grpId="1" animBg="1" advAuto="0"/>
      <p:bldP spid="286" grpId="2" animBg="1" advAuto="0"/>
      <p:bldP spid="287"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12. No Bath vs Bath Dynamics"/>
          <p:cNvSpPr txBox="1">
            <a:spLocks noGrp="1"/>
          </p:cNvSpPr>
          <p:nvPr>
            <p:ph type="title"/>
          </p:nvPr>
        </p:nvSpPr>
        <p:spPr>
          <a:prstGeom prst="rect">
            <a:avLst/>
          </a:prstGeom>
        </p:spPr>
        <p:txBody>
          <a:bodyPr/>
          <a:lstStyle>
            <a:lvl1pPr algn="l">
              <a:defRPr b="1">
                <a:latin typeface="Comic Sans MS"/>
                <a:ea typeface="Comic Sans MS"/>
                <a:cs typeface="Comic Sans MS"/>
                <a:sym typeface="Comic Sans MS"/>
              </a:defRPr>
            </a:lvl1pPr>
          </a:lstStyle>
          <a:p>
            <a:r>
              <a:t>12. No Bath vs Bath Dynamics</a:t>
            </a:r>
          </a:p>
        </p:txBody>
      </p:sp>
      <p:pic>
        <p:nvPicPr>
          <p:cNvPr id="2" name="Online Media 1" descr="Spectral Density of the SU(3)_2 Homogenous Sine-Gordon Model">
            <a:hlinkClick r:id="" action="ppaction://media"/>
            <a:extLst>
              <a:ext uri="{FF2B5EF4-FFF2-40B4-BE49-F238E27FC236}">
                <a16:creationId xmlns:a16="http://schemas.microsoft.com/office/drawing/2014/main" id="{925813E2-FBF6-5545-8CFA-D543CFAD965B}"/>
              </a:ext>
            </a:extLst>
          </p:cNvPr>
          <p:cNvPicPr>
            <a:picLocks noRot="1" noChangeAspect="1"/>
          </p:cNvPicPr>
          <p:nvPr>
            <a:videoFile r:link="rId1"/>
          </p:nvPr>
        </p:nvPicPr>
        <p:blipFill>
          <a:blip r:embed="rId3"/>
          <a:stretch>
            <a:fillRect/>
          </a:stretch>
        </p:blipFill>
        <p:spPr>
          <a:xfrm>
            <a:off x="2070608" y="2501900"/>
            <a:ext cx="20423632" cy="104394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13. Quantifying Decay"/>
          <p:cNvSpPr txBox="1">
            <a:spLocks noGrp="1"/>
          </p:cNvSpPr>
          <p:nvPr>
            <p:ph type="title"/>
          </p:nvPr>
        </p:nvSpPr>
        <p:spPr>
          <a:prstGeom prst="rect">
            <a:avLst/>
          </a:prstGeom>
        </p:spPr>
        <p:txBody>
          <a:bodyPr/>
          <a:lstStyle>
            <a:lvl1pPr algn="l">
              <a:defRPr b="1">
                <a:latin typeface="Comic Sans MS"/>
                <a:ea typeface="Comic Sans MS"/>
                <a:cs typeface="Comic Sans MS"/>
                <a:sym typeface="Comic Sans MS"/>
              </a:defRPr>
            </a:lvl1pPr>
          </a:lstStyle>
          <a:p>
            <a:r>
              <a:t>13. Quantifying Decay</a:t>
            </a:r>
          </a:p>
        </p:txBody>
      </p:sp>
      <p:pic>
        <p:nvPicPr>
          <p:cNvPr id="293" name="k15decay.png" descr="k15decay.png"/>
          <p:cNvPicPr>
            <a:picLocks noChangeAspect="1"/>
          </p:cNvPicPr>
          <p:nvPr/>
        </p:nvPicPr>
        <p:blipFill>
          <a:blip r:embed="rId2"/>
          <a:stretch>
            <a:fillRect/>
          </a:stretch>
        </p:blipFill>
        <p:spPr>
          <a:xfrm>
            <a:off x="11361245" y="2697712"/>
            <a:ext cx="13594207" cy="8921640"/>
          </a:xfrm>
          <a:prstGeom prst="rect">
            <a:avLst/>
          </a:prstGeom>
          <a:ln w="12700">
            <a:miter lim="400000"/>
          </a:ln>
        </p:spPr>
      </p:pic>
      <p:pic>
        <p:nvPicPr>
          <p:cNvPr id="294" name="Screenshot 2021-09-17 at 12.14.32.png" descr="Screenshot 2021-09-17 at 12.14.32.png"/>
          <p:cNvPicPr>
            <a:picLocks noChangeAspect="1"/>
          </p:cNvPicPr>
          <p:nvPr/>
        </p:nvPicPr>
        <p:blipFill>
          <a:blip r:embed="rId3"/>
          <a:stretch>
            <a:fillRect/>
          </a:stretch>
        </p:blipFill>
        <p:spPr>
          <a:xfrm>
            <a:off x="351507" y="3010702"/>
            <a:ext cx="11692504" cy="9996449"/>
          </a:xfrm>
          <a:prstGeom prst="rect">
            <a:avLst/>
          </a:prstGeom>
          <a:ln w="12700">
            <a:miter lim="400000"/>
          </a:ln>
        </p:spPr>
      </p:pic>
      <mc:AlternateContent xmlns:mc="http://schemas.openxmlformats.org/markup-compatibility/2006">
        <mc:Choice xmlns:a14="http://schemas.microsoft.com/office/drawing/2010/main" Requires="a14">
          <p:sp>
            <p:nvSpPr>
              <p:cNvPr id="295" name="Equation"/>
              <p:cNvSpPr txBox="1"/>
              <p:nvPr/>
            </p:nvSpPr>
            <p:spPr>
              <a:xfrm>
                <a:off x="13104564" y="11419245"/>
                <a:ext cx="10851242" cy="1196341"/>
              </a:xfrm>
              <a:prstGeom prst="rect">
                <a:avLst/>
              </a:prstGeom>
              <a:ln w="12700">
                <a:miter lim="400000"/>
              </a:ln>
            </p:spPr>
            <p:txBody>
              <a:bodyPr wrap="none" lIns="0" tIns="0" rIns="0" bIns="0">
                <a:spAutoFit/>
              </a:bodyPr>
              <a:lstStyle/>
              <a:p>
                <a:pPr algn="l" defTabSz="914400" latinLnBrk="1">
                  <a:lnSpc>
                    <a:spcPct val="100000"/>
                  </a:lnSpc>
                  <a:defRPr sz="1800"/>
                </a:pPr>
                <a14:m>
                  <m:oMathPara xmlns:m="http://schemas.openxmlformats.org/officeDocument/2006/math">
                    <m:oMathParaPr>
                      <m:jc m:val="centerGroup"/>
                    </m:oMathParaPr>
                    <m:oMath xmlns:m="http://schemas.openxmlformats.org/officeDocument/2006/math">
                      <m:sSubSup>
                        <m:sSubSupPr>
                          <m:ctrlPr>
                            <a:rPr sz="5000">
                              <a:solidFill>
                                <a:srgbClr val="000000"/>
                              </a:solidFill>
                              <a:latin typeface="Cambria Math" panose="02040503050406030204" pitchFamily="18" charset="0"/>
                            </a:rPr>
                          </m:ctrlPr>
                        </m:sSubSupPr>
                        <m:e>
                          <m:r>
                            <a:rPr sz="5000" i="1">
                              <a:solidFill>
                                <a:srgbClr val="000000"/>
                              </a:solidFill>
                              <a:latin typeface="Cambria Math" panose="02040503050406030204" pitchFamily="18" charset="0"/>
                            </a:rPr>
                            <m:t>𝐻</m:t>
                          </m:r>
                        </m:e>
                        <m:sub>
                          <m:r>
                            <a:rPr sz="5000" i="1">
                              <a:solidFill>
                                <a:srgbClr val="000000"/>
                              </a:solidFill>
                              <a:latin typeface="Cambria Math" panose="02040503050406030204" pitchFamily="18" charset="0"/>
                            </a:rPr>
                            <m:t>0</m:t>
                          </m:r>
                        </m:sub>
                        <m:sup>
                          <m:r>
                            <a:rPr sz="5000" i="1">
                              <a:solidFill>
                                <a:srgbClr val="000000"/>
                              </a:solidFill>
                              <a:latin typeface="Cambria Math" panose="02040503050406030204" pitchFamily="18" charset="0"/>
                            </a:rPr>
                            <m:t>+</m:t>
                          </m:r>
                        </m:sup>
                      </m:sSubSup>
                      <m:r>
                        <a:rPr sz="5000" i="1">
                          <a:solidFill>
                            <a:srgbClr val="000000"/>
                          </a:solidFill>
                          <a:latin typeface="Cambria Math" panose="02040503050406030204" pitchFamily="18" charset="0"/>
                        </a:rPr>
                        <m:t>(</m:t>
                      </m:r>
                      <m:r>
                        <a:rPr sz="5000" i="1">
                          <a:solidFill>
                            <a:srgbClr val="000000"/>
                          </a:solidFill>
                          <a:latin typeface="Cambria Math" panose="02040503050406030204" pitchFamily="18" charset="0"/>
                        </a:rPr>
                        <m:t>𝑡</m:t>
                      </m:r>
                      <m:r>
                        <a:rPr sz="5000" i="1">
                          <a:solidFill>
                            <a:srgbClr val="000000"/>
                          </a:solidFill>
                          <a:latin typeface="Cambria Math" panose="02040503050406030204" pitchFamily="18" charset="0"/>
                        </a:rPr>
                        <m:t>)≈</m:t>
                      </m:r>
                      <m:r>
                        <a:rPr sz="5000" i="1">
                          <a:solidFill>
                            <a:srgbClr val="000000"/>
                          </a:solidFill>
                          <a:latin typeface="Cambria Math" panose="02040503050406030204" pitchFamily="18" charset="0"/>
                        </a:rPr>
                        <m:t>𝐴</m:t>
                      </m:r>
                      <m:sSup>
                        <m:sSupPr>
                          <m:ctrlPr>
                            <a:rPr sz="5000" i="1">
                              <a:solidFill>
                                <a:srgbClr val="000000"/>
                              </a:solidFill>
                              <a:latin typeface="Cambria Math" panose="02040503050406030204" pitchFamily="18" charset="0"/>
                            </a:rPr>
                          </m:ctrlPr>
                        </m:sSupPr>
                        <m:e>
                          <m:r>
                            <a:rPr sz="5000" i="1">
                              <a:solidFill>
                                <a:srgbClr val="000000"/>
                              </a:solidFill>
                              <a:latin typeface="Cambria Math" panose="02040503050406030204" pitchFamily="18" charset="0"/>
                            </a:rPr>
                            <m:t>𝑒</m:t>
                          </m:r>
                        </m:e>
                        <m:sup>
                          <m:r>
                            <a:rPr sz="5000" i="1">
                              <a:solidFill>
                                <a:srgbClr val="000000"/>
                              </a:solidFill>
                              <a:latin typeface="Cambria Math" panose="02040503050406030204" pitchFamily="18" charset="0"/>
                            </a:rPr>
                            <m:t>−</m:t>
                          </m:r>
                          <m:r>
                            <a:rPr sz="5000" i="1">
                              <a:solidFill>
                                <a:srgbClr val="000000"/>
                              </a:solidFill>
                              <a:latin typeface="Cambria Math" panose="02040503050406030204" pitchFamily="18" charset="0"/>
                            </a:rPr>
                            <m:t>𝑡𝑓</m:t>
                          </m:r>
                          <m:r>
                            <a:rPr sz="5000" i="1">
                              <a:solidFill>
                                <a:srgbClr val="000000"/>
                              </a:solidFill>
                              <a:latin typeface="Cambria Math" panose="02040503050406030204" pitchFamily="18" charset="0"/>
                            </a:rPr>
                            <m:t>(</m:t>
                          </m:r>
                          <m:r>
                            <a:rPr sz="5000" i="1">
                              <a:solidFill>
                                <a:srgbClr val="000000"/>
                              </a:solidFill>
                              <a:latin typeface="Cambria Math" panose="02040503050406030204" pitchFamily="18" charset="0"/>
                            </a:rPr>
                            <m:t>𝜅</m:t>
                          </m:r>
                          <m:r>
                            <a:rPr sz="5000" i="1">
                              <a:solidFill>
                                <a:srgbClr val="000000"/>
                              </a:solidFill>
                              <a:latin typeface="Cambria Math" panose="02040503050406030204" pitchFamily="18" charset="0"/>
                            </a:rPr>
                            <m:t>)</m:t>
                          </m:r>
                        </m:sup>
                      </m:sSup>
                      <m:r>
                        <m:rPr>
                          <m:sty m:val="p"/>
                        </m:rPr>
                        <a:rPr sz="5000" i="1">
                          <a:solidFill>
                            <a:srgbClr val="000000"/>
                          </a:solidFill>
                          <a:latin typeface="Cambria Math" panose="02040503050406030204" pitchFamily="18" charset="0"/>
                        </a:rPr>
                        <m:t>with</m:t>
                      </m:r>
                      <m:r>
                        <a:rPr sz="5000" i="1">
                          <a:solidFill>
                            <a:srgbClr val="000000"/>
                          </a:solidFill>
                          <a:latin typeface="Cambria Math" panose="02040503050406030204" pitchFamily="18" charset="0"/>
                        </a:rPr>
                        <m:t>𝜅</m:t>
                      </m:r>
                      <m:r>
                        <a:rPr sz="5000" i="1">
                          <a:solidFill>
                            <a:srgbClr val="000000"/>
                          </a:solidFill>
                          <a:latin typeface="Cambria Math" panose="02040503050406030204" pitchFamily="18" charset="0"/>
                        </a:rPr>
                        <m:t>=</m:t>
                      </m:r>
                      <m:r>
                        <m:rPr>
                          <m:sty m:val="p"/>
                        </m:rPr>
                        <a:rPr sz="5000" i="1">
                          <a:solidFill>
                            <a:srgbClr val="000000"/>
                          </a:solidFill>
                          <a:latin typeface="Cambria Math" panose="02040503050406030204" pitchFamily="18" charset="0"/>
                        </a:rPr>
                        <m:t>log</m:t>
                      </m:r>
                      <m:r>
                        <a:rPr sz="5000" i="1">
                          <a:solidFill>
                            <a:srgbClr val="000000"/>
                          </a:solidFill>
                          <a:latin typeface="Cambria Math" panose="02040503050406030204" pitchFamily="18" charset="0"/>
                        </a:rPr>
                        <m:t>(2</m:t>
                      </m:r>
                      <m:sSub>
                        <m:sSubPr>
                          <m:ctrlPr>
                            <a:rPr sz="5000" i="1">
                              <a:solidFill>
                                <a:srgbClr val="000000"/>
                              </a:solidFill>
                              <a:latin typeface="Cambria Math" panose="02040503050406030204" pitchFamily="18" charset="0"/>
                            </a:rPr>
                          </m:ctrlPr>
                        </m:sSubPr>
                        <m:e>
                          <m:r>
                            <a:rPr sz="5000" i="1">
                              <a:solidFill>
                                <a:srgbClr val="000000"/>
                              </a:solidFill>
                              <a:latin typeface="Cambria Math" panose="02040503050406030204" pitchFamily="18" charset="0"/>
                            </a:rPr>
                            <m:t>𝑇</m:t>
                          </m:r>
                        </m:e>
                        <m:sub>
                          <m:r>
                            <a:rPr sz="5000" i="1">
                              <a:solidFill>
                                <a:srgbClr val="000000"/>
                              </a:solidFill>
                              <a:latin typeface="Cambria Math" panose="02040503050406030204" pitchFamily="18" charset="0"/>
                            </a:rPr>
                            <m:t>𝑚</m:t>
                          </m:r>
                        </m:sub>
                      </m:sSub>
                      <m:r>
                        <a:rPr sz="5000" i="1">
                          <a:solidFill>
                            <a:srgbClr val="000000"/>
                          </a:solidFill>
                          <a:latin typeface="Cambria Math" panose="02040503050406030204" pitchFamily="18" charset="0"/>
                        </a:rPr>
                        <m:t>)−</m:t>
                      </m:r>
                      <m:f>
                        <m:fPr>
                          <m:ctrlPr>
                            <a:rPr sz="5000" i="1">
                              <a:solidFill>
                                <a:srgbClr val="000000"/>
                              </a:solidFill>
                              <a:latin typeface="Cambria Math" panose="02040503050406030204" pitchFamily="18" charset="0"/>
                            </a:rPr>
                          </m:ctrlPr>
                        </m:fPr>
                        <m:num>
                          <m:r>
                            <a:rPr sz="5000" i="1">
                              <a:solidFill>
                                <a:srgbClr val="000000"/>
                              </a:solidFill>
                              <a:latin typeface="Cambria Math" panose="02040503050406030204" pitchFamily="18" charset="0"/>
                            </a:rPr>
                            <m:t>𝜎</m:t>
                          </m:r>
                        </m:num>
                        <m:den>
                          <m:r>
                            <a:rPr sz="5000" i="1">
                              <a:solidFill>
                                <a:srgbClr val="000000"/>
                              </a:solidFill>
                              <a:latin typeface="Cambria Math" panose="02040503050406030204" pitchFamily="18" charset="0"/>
                            </a:rPr>
                            <m:t>2</m:t>
                          </m:r>
                        </m:den>
                      </m:f>
                    </m:oMath>
                  </m:oMathPara>
                </a14:m>
                <a:endParaRPr sz="5000"/>
              </a:p>
            </p:txBody>
          </p:sp>
        </mc:Choice>
        <mc:Fallback>
          <p:sp>
            <p:nvSpPr>
              <p:cNvPr id="295" name="Equation"/>
              <p:cNvSpPr txBox="1">
                <a:spLocks noRot="1" noChangeAspect="1" noMove="1" noResize="1" noEditPoints="1" noAdjustHandles="1" noChangeArrowheads="1" noChangeShapeType="1" noTextEdit="1"/>
              </p:cNvSpPr>
              <p:nvPr/>
            </p:nvSpPr>
            <p:spPr>
              <a:xfrm>
                <a:off x="13104564" y="11419245"/>
                <a:ext cx="10851242" cy="1196341"/>
              </a:xfrm>
              <a:prstGeom prst="rect">
                <a:avLst/>
              </a:prstGeom>
              <a:blipFill>
                <a:blip r:embed="rId4"/>
                <a:stretch>
                  <a:fillRect l="-1637" r="-1404" b="-27368"/>
                </a:stretch>
              </a:blipFill>
              <a:ln w="12700">
                <a:miter lim="400000"/>
              </a:ln>
            </p:spPr>
            <p:txBody>
              <a:bodyPr/>
              <a:lstStyle/>
              <a:p>
                <a:r>
                  <a:rPr lang="en-US">
                    <a:noFill/>
                  </a:rPr>
                  <a:t> </a:t>
                </a:r>
              </a:p>
            </p:txBody>
          </p:sp>
        </mc:Fallback>
      </mc:AlternateContent>
      <p:sp>
        <p:nvSpPr>
          <p:cNvPr id="298" name="Connection Line"/>
          <p:cNvSpPr/>
          <p:nvPr/>
        </p:nvSpPr>
        <p:spPr>
          <a:xfrm>
            <a:off x="21422444" y="2501899"/>
            <a:ext cx="1119315" cy="1180116"/>
          </a:xfrm>
          <a:custGeom>
            <a:avLst/>
            <a:gdLst/>
            <a:ahLst/>
            <a:cxnLst>
              <a:cxn ang="0">
                <a:pos x="wd2" y="hd2"/>
              </a:cxn>
              <a:cxn ang="5400000">
                <a:pos x="wd2" y="hd2"/>
              </a:cxn>
              <a:cxn ang="10800000">
                <a:pos x="wd2" y="hd2"/>
              </a:cxn>
              <a:cxn ang="16200000">
                <a:pos x="wd2" y="hd2"/>
              </a:cxn>
            </a:cxnLst>
            <a:rect l="0" t="0" r="r" b="b"/>
            <a:pathLst>
              <a:path w="16455" h="21600" extrusionOk="0">
                <a:moveTo>
                  <a:pt x="7173" y="21600"/>
                </a:moveTo>
                <a:cubicBezTo>
                  <a:pt x="21600" y="13163"/>
                  <a:pt x="19209" y="5963"/>
                  <a:pt x="0" y="0"/>
                </a:cubicBezTo>
              </a:path>
            </a:pathLst>
          </a:custGeom>
          <a:ln w="76200">
            <a:solidFill>
              <a:srgbClr val="000000"/>
            </a:solidFill>
            <a:miter lim="400000"/>
            <a:headEnd type="triangle"/>
          </a:ln>
        </p:spPr>
        <p:txBody>
          <a:bodyPr/>
          <a:lstStyle/>
          <a:p>
            <a:endParaRPr/>
          </a:p>
        </p:txBody>
      </p:sp>
      <mc:AlternateContent xmlns:mc="http://schemas.openxmlformats.org/markup-compatibility/2006">
        <mc:Choice xmlns:a14="http://schemas.microsoft.com/office/drawing/2010/main" Requires="a14">
          <p:sp>
            <p:nvSpPr>
              <p:cNvPr id="297" name="Equation"/>
              <p:cNvSpPr txBox="1"/>
              <p:nvPr/>
            </p:nvSpPr>
            <p:spPr>
              <a:xfrm>
                <a:off x="19060790" y="1626052"/>
                <a:ext cx="4107065" cy="680540"/>
              </a:xfrm>
              <a:prstGeom prst="rect">
                <a:avLst/>
              </a:prstGeom>
            </p:spPr>
            <p:txBody>
              <a:bodyPr wrap="none" lIns="0" tIns="0" rIns="0" bIns="0">
                <a:spAutoFit/>
              </a:bodyPr>
              <a:lstStyle/>
              <a:p>
                <a:pPr algn="l" defTabSz="914400" latinLnBrk="1">
                  <a:lnSpc>
                    <a:spcPct val="100000"/>
                  </a:lnSpc>
                  <a:defRPr sz="1800"/>
                </a:pPr>
                <a14:m>
                  <m:oMathPara xmlns:m="http://schemas.openxmlformats.org/officeDocument/2006/math">
                    <m:oMathParaPr>
                      <m:jc m:val="centerGroup"/>
                    </m:oMathParaPr>
                    <m:oMath xmlns:m="http://schemas.openxmlformats.org/officeDocument/2006/math">
                      <m:sSub>
                        <m:sSubPr>
                          <m:ctrlPr>
                            <a:rPr sz="5700">
                              <a:solidFill>
                                <a:srgbClr val="000000"/>
                              </a:solidFill>
                              <a:latin typeface="Cambria Math" panose="02040503050406030204" pitchFamily="18" charset="0"/>
                            </a:rPr>
                          </m:ctrlPr>
                        </m:sSubPr>
                        <m:e>
                          <m:r>
                            <a:rPr sz="5700" i="1">
                              <a:solidFill>
                                <a:srgbClr val="000000"/>
                              </a:solidFill>
                              <a:latin typeface="Cambria Math" panose="02040503050406030204" pitchFamily="18" charset="0"/>
                            </a:rPr>
                            <m:t>𝛼</m:t>
                          </m:r>
                        </m:e>
                        <m:sub>
                          <m:r>
                            <a:rPr sz="5700" i="1">
                              <a:solidFill>
                                <a:srgbClr val="000000"/>
                              </a:solidFill>
                              <a:latin typeface="Cambria Math" panose="02040503050406030204" pitchFamily="18" charset="0"/>
                            </a:rPr>
                            <m:t>𝑚</m:t>
                          </m:r>
                        </m:sub>
                      </m:sSub>
                      <m:r>
                        <a:rPr sz="5700" i="1">
                          <a:solidFill>
                            <a:srgbClr val="000000"/>
                          </a:solidFill>
                          <a:latin typeface="Cambria Math" panose="02040503050406030204" pitchFamily="18" charset="0"/>
                        </a:rPr>
                        <m:t>=</m:t>
                      </m:r>
                      <m:r>
                        <m:rPr>
                          <m:sty m:val="p"/>
                        </m:rPr>
                        <a:rPr sz="5700" i="1">
                          <a:solidFill>
                            <a:srgbClr val="000000"/>
                          </a:solidFill>
                          <a:latin typeface="Cambria Math" panose="02040503050406030204" pitchFamily="18" charset="0"/>
                        </a:rPr>
                        <m:t>log</m:t>
                      </m:r>
                      <m:r>
                        <a:rPr sz="5700" i="1">
                          <a:solidFill>
                            <a:srgbClr val="000000"/>
                          </a:solidFill>
                          <a:latin typeface="Cambria Math" panose="02040503050406030204" pitchFamily="18" charset="0"/>
                        </a:rPr>
                        <m:t>(2</m:t>
                      </m:r>
                      <m:sSub>
                        <m:sSubPr>
                          <m:ctrlPr>
                            <a:rPr sz="5700" i="1">
                              <a:solidFill>
                                <a:srgbClr val="000000"/>
                              </a:solidFill>
                              <a:latin typeface="Cambria Math" panose="02040503050406030204" pitchFamily="18" charset="0"/>
                            </a:rPr>
                          </m:ctrlPr>
                        </m:sSubPr>
                        <m:e>
                          <m:r>
                            <a:rPr sz="5700" i="1">
                              <a:solidFill>
                                <a:srgbClr val="000000"/>
                              </a:solidFill>
                              <a:latin typeface="Cambria Math" panose="02040503050406030204" pitchFamily="18" charset="0"/>
                            </a:rPr>
                            <m:t>𝑇</m:t>
                          </m:r>
                        </m:e>
                        <m:sub>
                          <m:r>
                            <a:rPr sz="5700" i="1">
                              <a:solidFill>
                                <a:srgbClr val="000000"/>
                              </a:solidFill>
                              <a:latin typeface="Cambria Math" panose="02040503050406030204" pitchFamily="18" charset="0"/>
                            </a:rPr>
                            <m:t>𝑚</m:t>
                          </m:r>
                        </m:sub>
                      </m:sSub>
                      <m:r>
                        <a:rPr sz="5700" i="1">
                          <a:solidFill>
                            <a:srgbClr val="000000"/>
                          </a:solidFill>
                          <a:latin typeface="Cambria Math" panose="02040503050406030204" pitchFamily="18" charset="0"/>
                        </a:rPr>
                        <m:t>)</m:t>
                      </m:r>
                    </m:oMath>
                  </m:oMathPara>
                </a14:m>
                <a:endParaRPr sz="5700"/>
              </a:p>
            </p:txBody>
          </p:sp>
        </mc:Choice>
        <mc:Fallback>
          <p:sp>
            <p:nvSpPr>
              <p:cNvPr id="297" name="Equation"/>
              <p:cNvSpPr txBox="1">
                <a:spLocks noRot="1" noChangeAspect="1" noMove="1" noResize="1" noEditPoints="1" noAdjustHandles="1" noChangeArrowheads="1" noChangeShapeType="1" noTextEdit="1"/>
              </p:cNvSpPr>
              <p:nvPr/>
            </p:nvSpPr>
            <p:spPr>
              <a:xfrm>
                <a:off x="19060790" y="1626052"/>
                <a:ext cx="4107065" cy="680540"/>
              </a:xfrm>
              <a:prstGeom prst="rect">
                <a:avLst/>
              </a:prstGeom>
              <a:blipFill>
                <a:blip r:embed="rId5"/>
                <a:stretch>
                  <a:fillRect l="-4000" r="-22769" b="-75926"/>
                </a:stretch>
              </a:blipFill>
            </p:spPr>
            <p:txBody>
              <a:bodyPr/>
              <a:lstStyle/>
              <a:p>
                <a:r>
                  <a:rPr lang="en-US">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9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9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2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iterate>
                                    <p:tmAbs val="0"/>
                                  </p:iterate>
                                  <p:childTnLst>
                                    <p:set>
                                      <p:cBhvr>
                                        <p:cTn id="20" fill="hold"/>
                                        <p:tgtEl>
                                          <p:spTgt spid="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2" animBg="1" advAuto="0"/>
      <p:bldP spid="294" grpId="1" animBg="1" advAuto="0"/>
      <p:bldP spid="295" grpId="5" animBg="1" advAuto="0"/>
      <p:bldP spid="298" grpId="4" animBg="1" advAuto="0"/>
      <p:bldP spid="297" grpId="3"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14. Conclusions"/>
          <p:cNvSpPr txBox="1">
            <a:spLocks noGrp="1"/>
          </p:cNvSpPr>
          <p:nvPr>
            <p:ph type="title"/>
          </p:nvPr>
        </p:nvSpPr>
        <p:spPr>
          <a:prstGeom prst="rect">
            <a:avLst/>
          </a:prstGeom>
        </p:spPr>
        <p:txBody>
          <a:bodyPr/>
          <a:lstStyle>
            <a:lvl1pPr algn="l">
              <a:defRPr b="1">
                <a:latin typeface="Comic Sans MS"/>
                <a:ea typeface="Comic Sans MS"/>
                <a:cs typeface="Comic Sans MS"/>
                <a:sym typeface="Comic Sans MS"/>
              </a:defRPr>
            </a:lvl1pPr>
          </a:lstStyle>
          <a:p>
            <a:r>
              <a:t>14. Conclusions</a:t>
            </a:r>
          </a:p>
        </p:txBody>
      </p:sp>
      <p:sp>
        <p:nvSpPr>
          <p:cNvPr id="301" name="GHD can offer new insights into scattering, decay and formation of particles."/>
          <p:cNvSpPr txBox="1">
            <a:spLocks noGrp="1"/>
          </p:cNvSpPr>
          <p:nvPr>
            <p:ph type="body" sz="quarter" idx="1"/>
          </p:nvPr>
        </p:nvSpPr>
        <p:spPr>
          <a:xfrm>
            <a:off x="1217711" y="2651963"/>
            <a:ext cx="22542224" cy="2150551"/>
          </a:xfrm>
          <a:prstGeom prst="rect">
            <a:avLst/>
          </a:prstGeom>
        </p:spPr>
        <p:txBody>
          <a:bodyPr/>
          <a:lstStyle/>
          <a:p>
            <a:pPr marL="546100" indent="-546100" algn="just">
              <a:defRPr sz="5000">
                <a:latin typeface="Times Roman"/>
                <a:ea typeface="Times Roman"/>
                <a:cs typeface="Times Roman"/>
                <a:sym typeface="Times Roman"/>
              </a:defRPr>
            </a:pPr>
            <a:r>
              <a:t>GHD can offer </a:t>
            </a:r>
            <a:r>
              <a:rPr>
                <a:solidFill>
                  <a:srgbClr val="FF2600"/>
                </a:solidFill>
              </a:rPr>
              <a:t>new insights into scattering, decay and formation of particles</a:t>
            </a:r>
            <a:r>
              <a:t>. </a:t>
            </a:r>
          </a:p>
        </p:txBody>
      </p:sp>
      <p:sp>
        <p:nvSpPr>
          <p:cNvPr id="302" name="These new insights are particularly interesting for a model where parity is broken and where unstable particles affect the dynamics."/>
          <p:cNvSpPr txBox="1"/>
          <p:nvPr/>
        </p:nvSpPr>
        <p:spPr>
          <a:xfrm>
            <a:off x="1217711" y="3852299"/>
            <a:ext cx="22542224" cy="2150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546100" indent="-546100" algn="just" defTabSz="2438338">
              <a:spcBef>
                <a:spcPts val="2400"/>
              </a:spcBef>
              <a:buSzPct val="150000"/>
              <a:buChar char="•"/>
              <a:defRPr sz="5000">
                <a:latin typeface="Times Roman"/>
                <a:ea typeface="Times Roman"/>
                <a:cs typeface="Times Roman"/>
                <a:sym typeface="Times Roman"/>
              </a:defRPr>
            </a:lvl1pPr>
          </a:lstStyle>
          <a:p>
            <a:r>
              <a:t>These new insights are particularly interesting for a model where parity is broken and where unstable particles affect the dynamics. </a:t>
            </a:r>
          </a:p>
        </p:txBody>
      </p:sp>
      <p:sp>
        <p:nvSpPr>
          <p:cNvPr id="303" name="In our work we have identified signatures of the formation and decay of such particles (i.e. tails and additional maxima of the spectral density). We think at least some of these signatures are universal markers of the formation and decay of particles."/>
          <p:cNvSpPr txBox="1"/>
          <p:nvPr/>
        </p:nvSpPr>
        <p:spPr>
          <a:xfrm>
            <a:off x="1145360" y="5491277"/>
            <a:ext cx="22686926" cy="2733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546100" indent="-546100" algn="just" defTabSz="2438338">
              <a:spcBef>
                <a:spcPts val="2400"/>
              </a:spcBef>
              <a:buSzPct val="150000"/>
              <a:buChar char="•"/>
              <a:defRPr sz="5000">
                <a:latin typeface="Times Roman"/>
                <a:ea typeface="Times Roman"/>
                <a:cs typeface="Times Roman"/>
                <a:sym typeface="Times Roman"/>
              </a:defRPr>
            </a:pPr>
            <a:r>
              <a:t>In our work we have identified </a:t>
            </a:r>
            <a:r>
              <a:rPr>
                <a:solidFill>
                  <a:srgbClr val="FF2600"/>
                </a:solidFill>
              </a:rPr>
              <a:t>signatures of the formation and decay</a:t>
            </a:r>
            <a:r>
              <a:t> of such particles (i.e. tails and additional maxima of the spectral density). We think at least some of these signatures are universal markers of the formation and decay of particles.</a:t>
            </a:r>
          </a:p>
        </p:txBody>
      </p:sp>
      <mc:AlternateContent xmlns:mc="http://schemas.openxmlformats.org/markup-compatibility/2006">
        <mc:Choice xmlns:a14="http://schemas.microsoft.com/office/drawing/2010/main" Requires="a14">
          <p:sp>
            <p:nvSpPr>
              <p:cNvPr id="304" name="The decay rate of the subsidiary peak is a function of the universal ratio  , that is the ratio of the overall energy scale against the mass of the unstable particle. As expected, decay is slower, the higher the energy scale (the closer to the UV)."/>
              <p:cNvSpPr txBox="1"/>
              <p:nvPr/>
            </p:nvSpPr>
            <p:spPr>
              <a:xfrm>
                <a:off x="1145360" y="7958721"/>
                <a:ext cx="22686926" cy="273344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p>
                <a:pPr marL="546100" indent="-546100" algn="just" defTabSz="2438338">
                  <a:spcBef>
                    <a:spcPts val="2400"/>
                  </a:spcBef>
                  <a:buSzPct val="150000"/>
                  <a:buChar char="•"/>
                  <a:defRPr sz="5000">
                    <a:latin typeface="Times Roman"/>
                    <a:ea typeface="Times Roman"/>
                    <a:cs typeface="Times Roman"/>
                    <a:sym typeface="Times Roman"/>
                  </a:defRPr>
                </a:pPr>
                <a:r>
                  <a:t>The </a:t>
                </a:r>
                <a:r>
                  <a:rPr>
                    <a:solidFill>
                      <a:srgbClr val="FF2600"/>
                    </a:solidFill>
                  </a:rPr>
                  <a:t>decay rate</a:t>
                </a:r>
                <a:r>
                  <a:t> of the subsidiary peak is a function of the universal ratio </a:t>
                </a:r>
                <a14:m>
                  <m:oMath xmlns:m="http://schemas.openxmlformats.org/officeDocument/2006/math">
                    <m:f>
                      <m:fPr>
                        <m:type m:val="lin"/>
                        <m:ctrlPr>
                          <a:rPr sz="5250" i="1">
                            <a:solidFill>
                              <a:srgbClr val="000000"/>
                            </a:solidFill>
                            <a:latin typeface="Cambria Math" panose="02040503050406030204" pitchFamily="18" charset="0"/>
                          </a:rPr>
                        </m:ctrlPr>
                      </m:fPr>
                      <m:num>
                        <m:sSub>
                          <m:sSubPr>
                            <m:ctrlPr>
                              <a:rPr sz="5250" i="1">
                                <a:solidFill>
                                  <a:srgbClr val="000000"/>
                                </a:solidFill>
                                <a:latin typeface="Cambria Math" panose="02040503050406030204" pitchFamily="18" charset="0"/>
                              </a:rPr>
                            </m:ctrlPr>
                          </m:sSubPr>
                          <m:e>
                            <m:r>
                              <a:rPr sz="5250" i="1">
                                <a:solidFill>
                                  <a:srgbClr val="000000"/>
                                </a:solidFill>
                                <a:latin typeface="Cambria Math" panose="02040503050406030204" pitchFamily="18" charset="0"/>
                              </a:rPr>
                              <m:t>𝑇</m:t>
                            </m:r>
                          </m:e>
                          <m:sub>
                            <m:r>
                              <a:rPr sz="5250" i="1">
                                <a:solidFill>
                                  <a:srgbClr val="000000"/>
                                </a:solidFill>
                                <a:latin typeface="Cambria Math" panose="02040503050406030204" pitchFamily="18" charset="0"/>
                              </a:rPr>
                              <m:t>𝑚</m:t>
                            </m:r>
                          </m:sub>
                        </m:sSub>
                      </m:num>
                      <m:den>
                        <m:sSup>
                          <m:sSupPr>
                            <m:ctrlPr>
                              <a:rPr sz="5250" i="1">
                                <a:solidFill>
                                  <a:srgbClr val="000000"/>
                                </a:solidFill>
                                <a:latin typeface="Cambria Math" panose="02040503050406030204" pitchFamily="18" charset="0"/>
                              </a:rPr>
                            </m:ctrlPr>
                          </m:sSupPr>
                          <m:e>
                            <m:r>
                              <a:rPr sz="5250" i="1">
                                <a:solidFill>
                                  <a:srgbClr val="000000"/>
                                </a:solidFill>
                                <a:latin typeface="Cambria Math" panose="02040503050406030204" pitchFamily="18" charset="0"/>
                              </a:rPr>
                              <m:t>𝑒</m:t>
                            </m:r>
                          </m:e>
                          <m:sup>
                            <m:f>
                              <m:fPr>
                                <m:type m:val="lin"/>
                                <m:ctrlPr>
                                  <a:rPr sz="5250" i="1">
                                    <a:solidFill>
                                      <a:srgbClr val="000000"/>
                                    </a:solidFill>
                                    <a:latin typeface="Cambria Math" panose="02040503050406030204" pitchFamily="18" charset="0"/>
                                  </a:rPr>
                                </m:ctrlPr>
                              </m:fPr>
                              <m:num>
                                <m:r>
                                  <a:rPr sz="5250" i="1">
                                    <a:solidFill>
                                      <a:srgbClr val="000000"/>
                                    </a:solidFill>
                                    <a:latin typeface="Cambria Math" panose="02040503050406030204" pitchFamily="18" charset="0"/>
                                  </a:rPr>
                                  <m:t>𝜎</m:t>
                                </m:r>
                              </m:num>
                              <m:den>
                                <m:r>
                                  <a:rPr sz="5250" i="1">
                                    <a:solidFill>
                                      <a:srgbClr val="000000"/>
                                    </a:solidFill>
                                    <a:latin typeface="Cambria Math" panose="02040503050406030204" pitchFamily="18" charset="0"/>
                                  </a:rPr>
                                  <m:t>2</m:t>
                                </m:r>
                              </m:den>
                            </m:f>
                          </m:sup>
                        </m:sSup>
                      </m:den>
                    </m:f>
                  </m:oMath>
                </a14:m>
                <a:r>
                  <a:t>, that is the ratio of the overall energy scale against the mass of the unstable particle. As expected, decay is slower, the higher the energy scale (the closer to the UV).</a:t>
                </a:r>
              </a:p>
            </p:txBody>
          </p:sp>
        </mc:Choice>
        <mc:Fallback>
          <p:sp>
            <p:nvSpPr>
              <p:cNvPr id="304" name="The decay rate of the subsidiary peak is a function of the universal ratio  , that is the ratio of the overall energy scale against the mass of the unstable particle. As expected, decay is slower, the higher the energy scale (the closer to the UV)."/>
              <p:cNvSpPr txBox="1">
                <a:spLocks noRot="1" noChangeAspect="1" noMove="1" noResize="1" noEditPoints="1" noAdjustHandles="1" noChangeArrowheads="1" noChangeShapeType="1" noTextEdit="1"/>
              </p:cNvSpPr>
              <p:nvPr/>
            </p:nvSpPr>
            <p:spPr>
              <a:xfrm>
                <a:off x="1145360" y="7958721"/>
                <a:ext cx="22686926" cy="2733447"/>
              </a:xfrm>
              <a:prstGeom prst="rect">
                <a:avLst/>
              </a:prstGeom>
              <a:blipFill>
                <a:blip r:embed="rId2"/>
                <a:stretch>
                  <a:fillRect l="-1903" t="-50463" r="-1455" b="-555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1" animBg="1" advAuto="0"/>
      <p:bldP spid="302" grpId="2" animBg="1" advAuto="0"/>
      <p:bldP spid="303" grpId="3" animBg="1" advAuto="0"/>
      <p:bldP spid="304" grpId="4"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Hubert_5.jpg" descr="Hubert_5.jpg"/>
          <p:cNvPicPr>
            <a:picLocks noChangeAspect="1"/>
          </p:cNvPicPr>
          <p:nvPr/>
        </p:nvPicPr>
        <p:blipFill>
          <a:blip r:embed="rId2"/>
          <a:stretch>
            <a:fillRect/>
          </a:stretch>
        </p:blipFill>
        <p:spPr>
          <a:xfrm>
            <a:off x="-117868" y="-1869262"/>
            <a:ext cx="24619736" cy="17972408"/>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1. Papers"/>
          <p:cNvSpPr txBox="1">
            <a:spLocks noGrp="1"/>
          </p:cNvSpPr>
          <p:nvPr>
            <p:ph type="title"/>
          </p:nvPr>
        </p:nvSpPr>
        <p:spPr>
          <a:prstGeom prst="rect">
            <a:avLst/>
          </a:prstGeom>
        </p:spPr>
        <p:txBody>
          <a:bodyPr/>
          <a:lstStyle>
            <a:lvl1pPr algn="l">
              <a:defRPr b="1">
                <a:latin typeface="Comic Sans MS"/>
                <a:ea typeface="Comic Sans MS"/>
                <a:cs typeface="Comic Sans MS"/>
                <a:sym typeface="Comic Sans MS"/>
              </a:defRPr>
            </a:lvl1pPr>
          </a:lstStyle>
          <a:p>
            <a:r>
              <a:t>1. Papers</a:t>
            </a:r>
          </a:p>
        </p:txBody>
      </p:sp>
      <p:sp>
        <p:nvSpPr>
          <p:cNvPr id="158" name="OC-A, Cecilia De Fazio, Benjamin Doyon and Francesco Ravanini…"/>
          <p:cNvSpPr txBox="1">
            <a:spLocks noGrp="1"/>
          </p:cNvSpPr>
          <p:nvPr>
            <p:ph type="body" idx="1"/>
          </p:nvPr>
        </p:nvSpPr>
        <p:spPr>
          <a:xfrm>
            <a:off x="1217711" y="3614833"/>
            <a:ext cx="21948578" cy="8483601"/>
          </a:xfrm>
          <a:prstGeom prst="rect">
            <a:avLst/>
          </a:prstGeom>
        </p:spPr>
        <p:txBody>
          <a:bodyPr/>
          <a:lstStyle/>
          <a:p>
            <a:pPr marL="0" indent="0" algn="just" defTabSz="12700">
              <a:lnSpc>
                <a:spcPct val="10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4500">
                <a:solidFill>
                  <a:srgbClr val="0000EE"/>
                </a:solidFill>
                <a:latin typeface="Times Roman"/>
                <a:ea typeface="Times Roman"/>
                <a:cs typeface="Times Roman"/>
                <a:sym typeface="Times Roman"/>
              </a:defRPr>
            </a:pPr>
            <a:r>
              <a:t>OC-A</a:t>
            </a:r>
            <a:r>
              <a:rPr>
                <a:solidFill>
                  <a:srgbClr val="000000"/>
                </a:solidFill>
              </a:rPr>
              <a:t>, </a:t>
            </a:r>
            <a:r>
              <a:t>Cecilia De Fazio</a:t>
            </a:r>
            <a:r>
              <a:rPr>
                <a:solidFill>
                  <a:srgbClr val="000000"/>
                </a:solidFill>
              </a:rPr>
              <a:t>, </a:t>
            </a:r>
            <a:r>
              <a:t>Benjamin Doyon</a:t>
            </a:r>
            <a:r>
              <a:rPr>
                <a:solidFill>
                  <a:srgbClr val="000000"/>
                </a:solidFill>
              </a:rPr>
              <a:t> </a:t>
            </a:r>
            <a:r>
              <a:rPr>
                <a:solidFill>
                  <a:srgbClr val="0433FF"/>
                </a:solidFill>
              </a:rPr>
              <a:t>and</a:t>
            </a:r>
            <a:r>
              <a:rPr>
                <a:solidFill>
                  <a:srgbClr val="000000"/>
                </a:solidFill>
              </a:rPr>
              <a:t> </a:t>
            </a:r>
            <a:r>
              <a:t>Francesco Ravanini</a:t>
            </a:r>
          </a:p>
          <a:p>
            <a:pPr marL="0" indent="0" algn="just" defTabSz="12700">
              <a:lnSpc>
                <a:spcPct val="10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4500">
                <a:latin typeface="Times Roman"/>
                <a:ea typeface="Times Roman"/>
                <a:cs typeface="Times Roman"/>
                <a:sym typeface="Times Roman"/>
              </a:defRPr>
            </a:pPr>
            <a:r>
              <a:t>On the Hydrodynamics of Unstable Excitations </a:t>
            </a:r>
          </a:p>
          <a:p>
            <a:pPr marL="0" indent="0" algn="just" defTabSz="12700">
              <a:lnSpc>
                <a:spcPct val="10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4500">
                <a:latin typeface="Times Roman"/>
                <a:ea typeface="Times Roman"/>
                <a:cs typeface="Times Roman"/>
                <a:sym typeface="Times Roman"/>
              </a:defRPr>
            </a:pPr>
            <a:r>
              <a:rPr i="1"/>
              <a:t>JHEP</a:t>
            </a:r>
            <a:r>
              <a:t> 09 (2020) 045; arXiv:2005.11266</a:t>
            </a:r>
          </a:p>
          <a:p>
            <a:pPr marL="0" indent="0" algn="just" defTabSz="12700">
              <a:lnSpc>
                <a:spcPct val="10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4500">
                <a:solidFill>
                  <a:srgbClr val="0433FF"/>
                </a:solidFill>
                <a:latin typeface="Times Roman"/>
                <a:ea typeface="Times Roman"/>
                <a:cs typeface="Times Roman"/>
                <a:sym typeface="Times Roman"/>
              </a:defRPr>
            </a:pPr>
            <a:r>
              <a:t>OC-A, Cecilia De Fazio, Benjamin Doyon and Aleksandra A. Ziółkowska</a:t>
            </a:r>
          </a:p>
          <a:p>
            <a:pPr marL="0" indent="0" algn="just" defTabSz="12700">
              <a:lnSpc>
                <a:spcPct val="10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4500">
                <a:latin typeface="Times Roman"/>
                <a:ea typeface="Times Roman"/>
                <a:cs typeface="Times Roman"/>
                <a:sym typeface="Times Roman"/>
              </a:defRPr>
            </a:pPr>
            <a:r>
              <a:t>Tails of Instability and Decay: a Hydrodynamic Perspective; arXiv:2103.03735</a:t>
            </a:r>
          </a:p>
          <a:p>
            <a:pPr marL="0" indent="0" algn="just" defTabSz="12700">
              <a:lnSpc>
                <a:spcPct val="10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4500">
                <a:solidFill>
                  <a:srgbClr val="0433FF"/>
                </a:solidFill>
                <a:latin typeface="Times Roman"/>
                <a:ea typeface="Times Roman"/>
                <a:cs typeface="Times Roman"/>
                <a:sym typeface="Times Roman"/>
              </a:defRPr>
            </a:pPr>
            <a:r>
              <a:t>OC-A, Cecilia De Fazio, Benjamin Doyon and Aleksandra A. Ziółkowska</a:t>
            </a:r>
          </a:p>
          <a:p>
            <a:pPr marL="0" indent="0" algn="just" defTabSz="12700">
              <a:lnSpc>
                <a:spcPct val="10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4500">
                <a:latin typeface="Times Roman"/>
                <a:ea typeface="Times Roman"/>
                <a:cs typeface="Times Roman"/>
                <a:sym typeface="Times Roman"/>
              </a:defRPr>
            </a:pPr>
            <a:r>
              <a:t>Generalized Hydrodynamics of Particle Creation and Decay</a:t>
            </a:r>
          </a:p>
          <a:p>
            <a:pPr marL="0" indent="0" algn="just" defTabSz="12700">
              <a:lnSpc>
                <a:spcPct val="100000"/>
              </a:lnSpc>
              <a:spcBef>
                <a:spcPts val="160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4500">
                <a:latin typeface="Times Roman"/>
                <a:ea typeface="Times Roman"/>
                <a:cs typeface="Times Roman"/>
                <a:sym typeface="Times Roman"/>
              </a:defRPr>
            </a:pPr>
            <a:r>
              <a:t>To Appear Soon!</a:t>
            </a:r>
          </a:p>
          <a:p>
            <a:pPr marL="0" indent="0" algn="just" defTabSz="12700">
              <a:lnSpc>
                <a:spcPct val="10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4500">
                <a:solidFill>
                  <a:srgbClr val="0000EE"/>
                </a:solidFill>
                <a:latin typeface="Times Roman"/>
                <a:ea typeface="Times Roman"/>
                <a:cs typeface="Times Roman"/>
                <a:sym typeface="Times Roman"/>
              </a:defRPr>
            </a:pPr>
            <a:endParaRPr/>
          </a:p>
        </p:txBody>
      </p:sp>
      <p:sp>
        <p:nvSpPr>
          <p:cNvPr id="159" name="The work I will present today contains results of two papers:"/>
          <p:cNvSpPr txBox="1">
            <a:spLocks noGrp="1"/>
          </p:cNvSpPr>
          <p:nvPr>
            <p:ph type="body" idx="21"/>
          </p:nvPr>
        </p:nvSpPr>
        <p:spPr>
          <a:xfrm>
            <a:off x="1219199" y="2642060"/>
            <a:ext cx="21945602"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algn="l" defTabSz="800735">
              <a:defRPr sz="4850" b="1" spc="-48">
                <a:latin typeface="Times Roman"/>
                <a:ea typeface="Times Roman"/>
                <a:cs typeface="Times Roman"/>
                <a:sym typeface="Times Roman"/>
              </a:defRPr>
            </a:lvl1pPr>
          </a:lstStyle>
          <a:p>
            <a:r>
              <a:t>The work I will present today contains results of two papers:</a:t>
            </a:r>
          </a:p>
        </p:txBody>
      </p:sp>
      <p:pic>
        <p:nvPicPr>
          <p:cNvPr id="160" name="cecilia.jpg" descr="cecilia.jpg"/>
          <p:cNvPicPr>
            <a:picLocks noChangeAspect="1"/>
          </p:cNvPicPr>
          <p:nvPr/>
        </p:nvPicPr>
        <p:blipFill>
          <a:blip r:embed="rId2"/>
          <a:stretch>
            <a:fillRect/>
          </a:stretch>
        </p:blipFill>
        <p:spPr>
          <a:xfrm>
            <a:off x="7020928" y="8640552"/>
            <a:ext cx="3882369" cy="5072480"/>
          </a:xfrm>
          <a:prstGeom prst="rect">
            <a:avLst/>
          </a:prstGeom>
          <a:ln w="12700">
            <a:miter lim="400000"/>
          </a:ln>
        </p:spPr>
      </p:pic>
      <p:pic>
        <p:nvPicPr>
          <p:cNvPr id="161" name="ben.jpg" descr="ben.jpg"/>
          <p:cNvPicPr>
            <a:picLocks noChangeAspect="1"/>
          </p:cNvPicPr>
          <p:nvPr/>
        </p:nvPicPr>
        <p:blipFill>
          <a:blip r:embed="rId3"/>
          <a:stretch>
            <a:fillRect/>
          </a:stretch>
        </p:blipFill>
        <p:spPr>
          <a:xfrm>
            <a:off x="20047694" y="4410329"/>
            <a:ext cx="4297411" cy="9305671"/>
          </a:xfrm>
          <a:prstGeom prst="rect">
            <a:avLst/>
          </a:prstGeom>
          <a:ln w="12700">
            <a:miter lim="400000"/>
          </a:ln>
        </p:spPr>
      </p:pic>
      <p:pic>
        <p:nvPicPr>
          <p:cNvPr id="162" name="aleksandra.jpg" descr="aleksandra.jpg"/>
          <p:cNvPicPr>
            <a:picLocks noChangeAspect="1"/>
          </p:cNvPicPr>
          <p:nvPr/>
        </p:nvPicPr>
        <p:blipFill>
          <a:blip r:embed="rId4"/>
          <a:stretch>
            <a:fillRect/>
          </a:stretch>
        </p:blipFill>
        <p:spPr>
          <a:xfrm>
            <a:off x="10995482" y="8637703"/>
            <a:ext cx="3824567" cy="5078176"/>
          </a:xfrm>
          <a:prstGeom prst="rect">
            <a:avLst/>
          </a:prstGeom>
          <a:ln w="12700">
            <a:miter lim="400000"/>
          </a:ln>
        </p:spPr>
      </p:pic>
      <p:pic>
        <p:nvPicPr>
          <p:cNvPr id="163" name="francesco.jpg" descr="francesco.jpg"/>
          <p:cNvPicPr>
            <a:picLocks noChangeAspect="1"/>
          </p:cNvPicPr>
          <p:nvPr/>
        </p:nvPicPr>
        <p:blipFill>
          <a:blip r:embed="rId5"/>
          <a:stretch>
            <a:fillRect/>
          </a:stretch>
        </p:blipFill>
        <p:spPr>
          <a:xfrm>
            <a:off x="14915807" y="8691157"/>
            <a:ext cx="5022070" cy="5022070"/>
          </a:xfrm>
          <a:prstGeom prst="rect">
            <a:avLst/>
          </a:prstGeom>
          <a:ln w="12700">
            <a:miter lim="400000"/>
          </a:ln>
        </p:spPr>
      </p:pic>
      <p:sp>
        <p:nvSpPr>
          <p:cNvPr id="164" name="Thanks!"/>
          <p:cNvSpPr txBox="1"/>
          <p:nvPr/>
        </p:nvSpPr>
        <p:spPr>
          <a:xfrm>
            <a:off x="1236821" y="10383041"/>
            <a:ext cx="4178044" cy="158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8400">
                <a:latin typeface="Comic Sans MS"/>
                <a:ea typeface="Comic Sans MS"/>
                <a:cs typeface="Comic Sans MS"/>
                <a:sym typeface="Comic Sans MS"/>
              </a:defRPr>
            </a:lvl1pPr>
          </a:lstStyle>
          <a:p>
            <a:r>
              <a:t>Thanks!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6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4" nodeType="afterEffect">
                                  <p:stCondLst>
                                    <p:cond delay="0"/>
                                  </p:stCondLst>
                                  <p:iterate>
                                    <p:tmAbs val="0"/>
                                  </p:iterate>
                                  <p:childTnLst>
                                    <p:set>
                                      <p:cBhvr>
                                        <p:cTn id="17" fill="hold"/>
                                        <p:tgtEl>
                                          <p:spTgt spid="16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5" nodeType="afterEffect">
                                  <p:stCondLst>
                                    <p:cond delay="0"/>
                                  </p:stCondLst>
                                  <p:iterate>
                                    <p:tmAbs val="0"/>
                                  </p:iterate>
                                  <p:childTnLst>
                                    <p:set>
                                      <p:cBhvr>
                                        <p:cTn id="20" fill="hold"/>
                                        <p:tgtEl>
                                          <p:spTgt spid="16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6" nodeType="afterEffect">
                                  <p:stCondLst>
                                    <p:cond delay="0"/>
                                  </p:stCondLst>
                                  <p:iterate>
                                    <p:tmAbs val="0"/>
                                  </p:iterate>
                                  <p:childTnLst>
                                    <p:set>
                                      <p:cBhvr>
                                        <p:cTn id="23" fill="hold"/>
                                        <p:tgtEl>
                                          <p:spTgt spid="160"/>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7" nodeType="afterEffect">
                                  <p:stCondLst>
                                    <p:cond delay="0"/>
                                  </p:stCondLst>
                                  <p:iterate>
                                    <p:tmAbs val="0"/>
                                  </p:iterate>
                                  <p:childTnLst>
                                    <p:set>
                                      <p:cBhvr>
                                        <p:cTn id="26" fill="hold"/>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2" animBg="1" advAuto="0"/>
      <p:bldP spid="159" grpId="1" animBg="1" advAuto="0"/>
      <p:bldP spid="160" grpId="6" animBg="1" advAuto="0"/>
      <p:bldP spid="161" grpId="4" animBg="1" advAuto="0"/>
      <p:bldP spid="162" grpId="5" animBg="1" advAuto="0"/>
      <p:bldP spid="163" grpId="7" animBg="1" advAuto="0"/>
      <p:bldP spid="164"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2. Structure"/>
          <p:cNvSpPr txBox="1">
            <a:spLocks noGrp="1"/>
          </p:cNvSpPr>
          <p:nvPr>
            <p:ph type="title"/>
          </p:nvPr>
        </p:nvSpPr>
        <p:spPr>
          <a:xfrm>
            <a:off x="1219200" y="770025"/>
            <a:ext cx="12480894" cy="1727201"/>
          </a:xfrm>
          <a:prstGeom prst="rect">
            <a:avLst/>
          </a:prstGeom>
        </p:spPr>
        <p:txBody>
          <a:bodyPr/>
          <a:lstStyle>
            <a:lvl1pPr algn="l">
              <a:defRPr b="1">
                <a:latin typeface="Comic Sans MS"/>
                <a:ea typeface="Comic Sans MS"/>
                <a:cs typeface="Comic Sans MS"/>
                <a:sym typeface="Comic Sans MS"/>
              </a:defRPr>
            </a:lvl1pPr>
          </a:lstStyle>
          <a:p>
            <a:r>
              <a:t>2. Structure</a:t>
            </a:r>
          </a:p>
        </p:txBody>
      </p:sp>
      <mc:AlternateContent xmlns:mc="http://schemas.openxmlformats.org/markup-compatibility/2006">
        <mc:Choice xmlns:a14="http://schemas.microsoft.com/office/drawing/2010/main" Requires="a14">
          <p:sp>
            <p:nvSpPr>
              <p:cNvPr id="167" name="The  -Homogeneous sine-Gordon Model"/>
              <p:cNvSpPr txBox="1">
                <a:spLocks noGrp="1"/>
              </p:cNvSpPr>
              <p:nvPr>
                <p:ph type="body" sz="quarter" idx="1"/>
              </p:nvPr>
            </p:nvSpPr>
            <p:spPr>
              <a:xfrm>
                <a:off x="936897" y="3619507"/>
                <a:ext cx="13045500" cy="2648213"/>
              </a:xfrm>
              <a:prstGeom prst="rect">
                <a:avLst/>
              </a:prstGeom>
            </p:spPr>
            <p:txBody>
              <a:bodyPr/>
              <a:lstStyle/>
              <a:p>
                <a:pPr marL="620568" indent="-620568">
                  <a:defRPr sz="5000">
                    <a:latin typeface="Times Roman"/>
                    <a:ea typeface="Times Roman"/>
                    <a:cs typeface="Times Roman"/>
                    <a:sym typeface="Times Roman"/>
                  </a:defRPr>
                </a:pPr>
                <a:endParaRPr/>
              </a:p>
              <a:p>
                <a:pPr marL="620568" indent="-620568">
                  <a:defRPr sz="5000">
                    <a:latin typeface="Times Roman"/>
                    <a:ea typeface="Times Roman"/>
                    <a:cs typeface="Times Roman"/>
                    <a:sym typeface="Times Roman"/>
                  </a:defRPr>
                </a:pPr>
                <a:r>
                  <a:t>The </a:t>
                </a:r>
                <a14:m>
                  <m:oMath xmlns:m="http://schemas.openxmlformats.org/officeDocument/2006/math">
                    <m:r>
                      <a:rPr sz="5350" i="1">
                        <a:solidFill>
                          <a:srgbClr val="000000"/>
                        </a:solidFill>
                        <a:latin typeface="Cambria Math" panose="02040503050406030204" pitchFamily="18" charset="0"/>
                      </a:rPr>
                      <m:t>𝑆𝑈</m:t>
                    </m:r>
                    <m:r>
                      <a:rPr sz="5350" i="1">
                        <a:solidFill>
                          <a:srgbClr val="000000"/>
                        </a:solidFill>
                        <a:latin typeface="Cambria Math" panose="02040503050406030204" pitchFamily="18" charset="0"/>
                      </a:rPr>
                      <m:t>(3</m:t>
                    </m:r>
                    <m:sSub>
                      <m:sSubPr>
                        <m:ctrlPr>
                          <a:rPr sz="5350" i="1">
                            <a:solidFill>
                              <a:srgbClr val="000000"/>
                            </a:solidFill>
                            <a:latin typeface="Cambria Math" panose="02040503050406030204" pitchFamily="18" charset="0"/>
                          </a:rPr>
                        </m:ctrlPr>
                      </m:sSubPr>
                      <m:e>
                        <m:r>
                          <a:rPr sz="5350" i="1">
                            <a:solidFill>
                              <a:srgbClr val="000000"/>
                            </a:solidFill>
                            <a:latin typeface="Cambria Math" panose="02040503050406030204" pitchFamily="18" charset="0"/>
                          </a:rPr>
                          <m:t>)</m:t>
                        </m:r>
                      </m:e>
                      <m:sub>
                        <m:r>
                          <a:rPr sz="5350" i="1">
                            <a:solidFill>
                              <a:srgbClr val="000000"/>
                            </a:solidFill>
                            <a:latin typeface="Cambria Math" panose="02040503050406030204" pitchFamily="18" charset="0"/>
                          </a:rPr>
                          <m:t>2</m:t>
                        </m:r>
                      </m:sub>
                    </m:sSub>
                  </m:oMath>
                </a14:m>
                <a:r>
                  <a:t>-Homogeneous sine-Gordon Model</a:t>
                </a:r>
              </a:p>
            </p:txBody>
          </p:sp>
        </mc:Choice>
        <mc:Fallback>
          <p:sp>
            <p:nvSpPr>
              <p:cNvPr id="167" name="The  -Homogeneous sine-Gordon Model"/>
              <p:cNvSpPr txBox="1">
                <a:spLocks noGrp="1" noRot="1" noChangeAspect="1" noMove="1" noResize="1" noEditPoints="1" noAdjustHandles="1" noChangeArrowheads="1" noChangeShapeType="1" noTextEdit="1"/>
              </p:cNvSpPr>
              <p:nvPr>
                <p:ph type="body" sz="quarter" idx="1"/>
              </p:nvPr>
            </p:nvSpPr>
            <p:spPr>
              <a:xfrm>
                <a:off x="936897" y="3619507"/>
                <a:ext cx="13045500" cy="2648213"/>
              </a:xfrm>
              <a:prstGeom prst="rect">
                <a:avLst/>
              </a:prstGeom>
              <a:blipFill>
                <a:blip r:embed="rId2"/>
                <a:stretch>
                  <a:fillRect l="-3304" r="-2138"/>
                </a:stretch>
              </a:blipFill>
            </p:spPr>
            <p:txBody>
              <a:bodyPr/>
              <a:lstStyle/>
              <a:p>
                <a:r>
                  <a:rPr lang="en-US">
                    <a:noFill/>
                  </a:rPr>
                  <a:t> </a:t>
                </a:r>
              </a:p>
            </p:txBody>
          </p:sp>
        </mc:Fallback>
      </mc:AlternateContent>
      <p:sp>
        <p:nvSpPr>
          <p:cNvPr id="168" name="This talk is organized as follows:"/>
          <p:cNvSpPr txBox="1">
            <a:spLocks noGrp="1"/>
          </p:cNvSpPr>
          <p:nvPr>
            <p:ph type="body" idx="21"/>
          </p:nvPr>
        </p:nvSpPr>
        <p:spPr>
          <a:xfrm>
            <a:off x="1219199" y="2642060"/>
            <a:ext cx="11098067"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algn="l" defTabSz="800735">
              <a:defRPr sz="4850" b="1" spc="-48">
                <a:latin typeface="Times Roman"/>
                <a:ea typeface="Times Roman"/>
                <a:cs typeface="Times Roman"/>
                <a:sym typeface="Times Roman"/>
              </a:defRPr>
            </a:lvl1pPr>
          </a:lstStyle>
          <a:p>
            <a:r>
              <a:t>This talk is organized as follows: </a:t>
            </a:r>
          </a:p>
        </p:txBody>
      </p:sp>
      <p:sp>
        <p:nvSpPr>
          <p:cNvPr id="169" name="Generalized Hydrodynamics"/>
          <p:cNvSpPr txBox="1"/>
          <p:nvPr/>
        </p:nvSpPr>
        <p:spPr>
          <a:xfrm>
            <a:off x="936897" y="6110023"/>
            <a:ext cx="9206256" cy="2648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620568" indent="-620568" algn="l" defTabSz="2438338">
              <a:spcBef>
                <a:spcPts val="2400"/>
              </a:spcBef>
              <a:buSzPct val="150000"/>
              <a:buChar char="•"/>
              <a:defRPr sz="5000">
                <a:latin typeface="Times Roman"/>
                <a:ea typeface="Times Roman"/>
                <a:cs typeface="Times Roman"/>
                <a:sym typeface="Times Roman"/>
              </a:defRPr>
            </a:pPr>
            <a:endParaRPr/>
          </a:p>
          <a:p>
            <a:pPr marL="620568" indent="-620568" algn="l" defTabSz="2438338">
              <a:spcBef>
                <a:spcPts val="2400"/>
              </a:spcBef>
              <a:buSzPct val="150000"/>
              <a:buChar char="•"/>
              <a:defRPr sz="5000">
                <a:latin typeface="Times Roman"/>
                <a:ea typeface="Times Roman"/>
                <a:cs typeface="Times Roman"/>
                <a:sym typeface="Times Roman"/>
              </a:defRPr>
            </a:pPr>
            <a:r>
              <a:t>Generalized Hydrodynamics</a:t>
            </a:r>
          </a:p>
        </p:txBody>
      </p:sp>
      <p:sp>
        <p:nvSpPr>
          <p:cNvPr id="170" name="Results"/>
          <p:cNvSpPr txBox="1"/>
          <p:nvPr/>
        </p:nvSpPr>
        <p:spPr>
          <a:xfrm>
            <a:off x="1217711" y="9035167"/>
            <a:ext cx="2751725" cy="2648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620568" indent="-620568" algn="l" defTabSz="2438338">
              <a:spcBef>
                <a:spcPts val="2400"/>
              </a:spcBef>
              <a:buSzPct val="150000"/>
              <a:buChar char="•"/>
              <a:defRPr sz="5000">
                <a:latin typeface="Times Roman"/>
                <a:ea typeface="Times Roman"/>
                <a:cs typeface="Times Roman"/>
                <a:sym typeface="Times Roman"/>
              </a:defRPr>
            </a:pPr>
            <a:endParaRPr/>
          </a:p>
          <a:p>
            <a:pPr marL="620568" indent="-620568" algn="l" defTabSz="2438338">
              <a:spcBef>
                <a:spcPts val="2400"/>
              </a:spcBef>
              <a:buSzPct val="150000"/>
              <a:buChar char="•"/>
              <a:defRPr sz="5000">
                <a:latin typeface="Times Roman"/>
                <a:ea typeface="Times Roman"/>
                <a:cs typeface="Times Roman"/>
                <a:sym typeface="Times Roman"/>
              </a:defRPr>
            </a:pPr>
            <a:r>
              <a:t>Results</a:t>
            </a:r>
          </a:p>
        </p:txBody>
      </p:sp>
      <p:sp>
        <p:nvSpPr>
          <p:cNvPr id="171" name="[OC-A, Fring, Korff &amp; Miramontes’01]"/>
          <p:cNvSpPr txBox="1"/>
          <p:nvPr/>
        </p:nvSpPr>
        <p:spPr>
          <a:xfrm>
            <a:off x="14426818" y="5183755"/>
            <a:ext cx="8038224" cy="795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solidFill>
                  <a:srgbClr val="0433FF"/>
                </a:solidFill>
              </a:defRPr>
            </a:lvl1pPr>
          </a:lstStyle>
          <a:p>
            <a:r>
              <a:t>[OC-A, Fring, Korff &amp; Miramontes’01]</a:t>
            </a:r>
          </a:p>
        </p:txBody>
      </p:sp>
      <p:grpSp>
        <p:nvGrpSpPr>
          <p:cNvPr id="184" name="Group"/>
          <p:cNvGrpSpPr/>
          <p:nvPr/>
        </p:nvGrpSpPr>
        <p:grpSpPr>
          <a:xfrm>
            <a:off x="13653090" y="41560"/>
            <a:ext cx="8700192" cy="5274506"/>
            <a:chOff x="0" y="0"/>
            <a:chExt cx="8700191" cy="5274505"/>
          </a:xfrm>
        </p:grpSpPr>
        <p:pic>
          <p:nvPicPr>
            <p:cNvPr id="172" name="Line Shape" descr="Line Shape"/>
            <p:cNvPicPr>
              <a:picLocks/>
            </p:cNvPicPr>
            <p:nvPr/>
          </p:nvPicPr>
          <p:blipFill>
            <a:blip r:embed="rId3"/>
            <a:stretch>
              <a:fillRect/>
            </a:stretch>
          </p:blipFill>
          <p:spPr>
            <a:xfrm>
              <a:off x="1058752" y="1394391"/>
              <a:ext cx="7641440" cy="2986255"/>
            </a:xfrm>
            <a:prstGeom prst="rect">
              <a:avLst/>
            </a:prstGeom>
            <a:effectLst/>
          </p:spPr>
        </p:pic>
        <p:sp>
          <p:nvSpPr>
            <p:cNvPr id="174" name="Line"/>
            <p:cNvSpPr/>
            <p:nvPr/>
          </p:nvSpPr>
          <p:spPr>
            <a:xfrm flipV="1">
              <a:off x="1083663" y="0"/>
              <a:ext cx="1" cy="4685530"/>
            </a:xfrm>
            <a:prstGeom prst="line">
              <a:avLst/>
            </a:prstGeom>
            <a:noFill/>
            <a:ln w="762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sp>
          <p:nvSpPr>
            <p:cNvPr id="175" name="Line"/>
            <p:cNvSpPr/>
            <p:nvPr/>
          </p:nvSpPr>
          <p:spPr>
            <a:xfrm>
              <a:off x="562181" y="4323931"/>
              <a:ext cx="8048601" cy="1"/>
            </a:xfrm>
            <a:prstGeom prst="line">
              <a:avLst/>
            </a:prstGeom>
            <a:noFill/>
            <a:ln w="762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sp>
          <p:nvSpPr>
            <p:cNvPr id="176" name="Line"/>
            <p:cNvSpPr/>
            <p:nvPr/>
          </p:nvSpPr>
          <p:spPr>
            <a:xfrm flipV="1">
              <a:off x="4586481" y="849300"/>
              <a:ext cx="1" cy="3796387"/>
            </a:xfrm>
            <a:prstGeom prst="line">
              <a:avLst/>
            </a:prstGeom>
            <a:noFill/>
            <a:ln w="76200" cap="flat">
              <a:solidFill>
                <a:srgbClr val="0433FF"/>
              </a:solidFill>
              <a:custDash>
                <a:ds d="200000" sp="200000"/>
              </a:custDash>
              <a:miter lim="400000"/>
            </a:ln>
            <a:effectLst/>
          </p:spPr>
          <p:txBody>
            <a:bodyPr wrap="square" lIns="50800" tIns="50800" rIns="50800" bIns="50800" numCol="1" anchor="ctr">
              <a:noAutofit/>
            </a:bodyPr>
            <a:lstStyle/>
            <a:p>
              <a:endParaRPr/>
            </a:p>
          </p:txBody>
        </p:sp>
        <mc:AlternateContent xmlns:mc="http://schemas.openxmlformats.org/markup-compatibility/2006">
          <mc:Choice xmlns:a14="http://schemas.microsoft.com/office/drawing/2010/main" Requires="a14">
            <p:sp>
              <p:nvSpPr>
                <p:cNvPr id="177" name="Rectangle"/>
                <p:cNvSpPr txBox="1"/>
                <p:nvPr/>
              </p:nvSpPr>
              <p:spPr>
                <a:xfrm>
                  <a:off x="3802342" y="4388597"/>
                  <a:ext cx="1237547" cy="885909"/>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lvl1pPr>
                    <a:defRPr sz="4800"/>
                  </a:lvl1pPr>
                </a:lstStyle>
                <a:p>
                  <a:pPr/>
                  <a14:m>
                    <m:oMathPara xmlns:m="http://schemas.openxmlformats.org/officeDocument/2006/math">
                      <m:oMathParaPr>
                        <m:jc m:val="center"/>
                      </m:oMathParaPr>
                      <m:oMath xmlns:m="http://schemas.openxmlformats.org/officeDocument/2006/math">
                        <m:r>
                          <a:rPr sz="4300" i="1">
                            <a:solidFill>
                              <a:srgbClr val="000000"/>
                            </a:solidFill>
                            <a:latin typeface="Cambria Math" panose="02040503050406030204" pitchFamily="18" charset="0"/>
                          </a:rPr>
                          <m:t>−</m:t>
                        </m:r>
                        <m:r>
                          <a:rPr sz="4300" i="1">
                            <a:solidFill>
                              <a:srgbClr val="000000"/>
                            </a:solidFill>
                            <a:latin typeface="Cambria Math" panose="02040503050406030204" pitchFamily="18" charset="0"/>
                          </a:rPr>
                          <m:t>𝜎</m:t>
                        </m:r>
                        <m:r>
                          <a:rPr sz="4300" i="1">
                            <a:solidFill>
                              <a:srgbClr val="000000"/>
                            </a:solidFill>
                            <a:latin typeface="Cambria Math" panose="02040503050406030204" pitchFamily="18" charset="0"/>
                          </a:rPr>
                          <m:t>/2</m:t>
                        </m:r>
                      </m:oMath>
                    </m:oMathPara>
                  </a14:m>
                  <a:endParaRPr/>
                </a:p>
              </p:txBody>
            </p:sp>
          </mc:Choice>
          <mc:Fallback>
            <p:sp>
              <p:nvSpPr>
                <p:cNvPr id="177" name="Rectangle"/>
                <p:cNvSpPr txBox="1">
                  <a:spLocks noRot="1" noChangeAspect="1" noMove="1" noResize="1" noEditPoints="1" noAdjustHandles="1" noChangeArrowheads="1" noChangeShapeType="1" noTextEdit="1"/>
                </p:cNvSpPr>
                <p:nvPr/>
              </p:nvSpPr>
              <p:spPr>
                <a:xfrm>
                  <a:off x="3802342" y="4388597"/>
                  <a:ext cx="1237547" cy="885909"/>
                </a:xfrm>
                <a:prstGeom prst="rect">
                  <a:avLst/>
                </a:prstGeom>
                <a:blipFill>
                  <a:blip r:embed="rId4"/>
                  <a:stretch>
                    <a:fillRect b="-42254"/>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8" name="Rectangle"/>
                <p:cNvSpPr txBox="1"/>
                <p:nvPr/>
              </p:nvSpPr>
              <p:spPr>
                <a:xfrm>
                  <a:off x="6619471" y="4388597"/>
                  <a:ext cx="1623191" cy="885909"/>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lvl1pPr>
                    <a:defRPr sz="4800"/>
                  </a:lvl1pPr>
                </a:lstStyle>
                <a:p>
                  <a:pPr/>
                  <a14:m>
                    <m:oMathPara xmlns:m="http://schemas.openxmlformats.org/officeDocument/2006/math">
                      <m:oMathParaPr>
                        <m:jc m:val="center"/>
                      </m:oMathParaPr>
                      <m:oMath xmlns:m="http://schemas.openxmlformats.org/officeDocument/2006/math">
                        <m:r>
                          <m:rPr>
                            <m:sty m:val="p"/>
                          </m:rPr>
                          <a:rPr sz="4150" i="1">
                            <a:solidFill>
                              <a:srgbClr val="000000"/>
                            </a:solidFill>
                            <a:latin typeface="Cambria Math" panose="02040503050406030204" pitchFamily="18" charset="0"/>
                          </a:rPr>
                          <m:t>log</m:t>
                        </m:r>
                        <m:r>
                          <a:rPr sz="4150" i="1">
                            <a:solidFill>
                              <a:srgbClr val="000000"/>
                            </a:solidFill>
                            <a:latin typeface="Cambria Math" panose="02040503050406030204" pitchFamily="18" charset="0"/>
                          </a:rPr>
                          <m:t>𝛽</m:t>
                        </m:r>
                        <m:r>
                          <a:rPr sz="4150" i="1">
                            <a:solidFill>
                              <a:srgbClr val="000000"/>
                            </a:solidFill>
                            <a:latin typeface="Cambria Math" panose="02040503050406030204" pitchFamily="18" charset="0"/>
                          </a:rPr>
                          <m:t>/2</m:t>
                        </m:r>
                      </m:oMath>
                    </m:oMathPara>
                  </a14:m>
                  <a:endParaRPr/>
                </a:p>
              </p:txBody>
            </p:sp>
          </mc:Choice>
          <mc:Fallback>
            <p:sp>
              <p:nvSpPr>
                <p:cNvPr id="178" name="Rectangle"/>
                <p:cNvSpPr txBox="1">
                  <a:spLocks noRot="1" noChangeAspect="1" noMove="1" noResize="1" noEditPoints="1" noAdjustHandles="1" noChangeArrowheads="1" noChangeShapeType="1" noTextEdit="1"/>
                </p:cNvSpPr>
                <p:nvPr/>
              </p:nvSpPr>
              <p:spPr>
                <a:xfrm>
                  <a:off x="6619471" y="4388597"/>
                  <a:ext cx="1623191" cy="885909"/>
                </a:xfrm>
                <a:prstGeom prst="rect">
                  <a:avLst/>
                </a:prstGeom>
                <a:blipFill>
                  <a:blip r:embed="rId5"/>
                  <a:stretch>
                    <a:fillRect t="-18310" b="-39437"/>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9" name="Rectangle"/>
                <p:cNvSpPr txBox="1"/>
                <p:nvPr/>
              </p:nvSpPr>
              <p:spPr>
                <a:xfrm>
                  <a:off x="0" y="236826"/>
                  <a:ext cx="971442" cy="885909"/>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lvl1pPr>
                    <a:defRPr sz="4800"/>
                  </a:lvl1pPr>
                </a:lstStyle>
                <a:p>
                  <a:pPr/>
                  <a14:m>
                    <m:oMathPara xmlns:m="http://schemas.openxmlformats.org/officeDocument/2006/math">
                      <m:oMathParaPr>
                        <m:jc m:val="center"/>
                      </m:oMathParaPr>
                      <m:oMath xmlns:m="http://schemas.openxmlformats.org/officeDocument/2006/math">
                        <m:r>
                          <a:rPr sz="4300" i="1">
                            <a:solidFill>
                              <a:srgbClr val="000000"/>
                            </a:solidFill>
                            <a:latin typeface="Cambria Math" panose="02040503050406030204" pitchFamily="18" charset="0"/>
                          </a:rPr>
                          <m:t>𝑐</m:t>
                        </m:r>
                        <m:r>
                          <a:rPr sz="4300" i="1">
                            <a:solidFill>
                              <a:srgbClr val="000000"/>
                            </a:solidFill>
                            <a:latin typeface="Cambria Math" panose="02040503050406030204" pitchFamily="18" charset="0"/>
                          </a:rPr>
                          <m:t>(</m:t>
                        </m:r>
                        <m:r>
                          <a:rPr sz="4300" i="1">
                            <a:solidFill>
                              <a:srgbClr val="000000"/>
                            </a:solidFill>
                            <a:latin typeface="Cambria Math" panose="02040503050406030204" pitchFamily="18" charset="0"/>
                          </a:rPr>
                          <m:t>𝛽</m:t>
                        </m:r>
                        <m:r>
                          <a:rPr sz="4300" i="1">
                            <a:solidFill>
                              <a:srgbClr val="000000"/>
                            </a:solidFill>
                            <a:latin typeface="Cambria Math" panose="02040503050406030204" pitchFamily="18" charset="0"/>
                          </a:rPr>
                          <m:t>)</m:t>
                        </m:r>
                      </m:oMath>
                    </m:oMathPara>
                  </a14:m>
                  <a:endParaRPr/>
                </a:p>
              </p:txBody>
            </p:sp>
          </mc:Choice>
          <mc:Fallback>
            <p:sp>
              <p:nvSpPr>
                <p:cNvPr id="179" name="Rectangle"/>
                <p:cNvSpPr txBox="1">
                  <a:spLocks noRot="1" noChangeAspect="1" noMove="1" noResize="1" noEditPoints="1" noAdjustHandles="1" noChangeArrowheads="1" noChangeShapeType="1" noTextEdit="1"/>
                </p:cNvSpPr>
                <p:nvPr/>
              </p:nvSpPr>
              <p:spPr>
                <a:xfrm>
                  <a:off x="0" y="236826"/>
                  <a:ext cx="971442" cy="885909"/>
                </a:xfrm>
                <a:prstGeom prst="rect">
                  <a:avLst/>
                </a:prstGeom>
                <a:blipFill>
                  <a:blip r:embed="rId6"/>
                  <a:stretch>
                    <a:fillRect l="-24675" r="-23377" b="-11429"/>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180" name="Line"/>
            <p:cNvSpPr/>
            <p:nvPr/>
          </p:nvSpPr>
          <p:spPr>
            <a:xfrm>
              <a:off x="859405" y="3203157"/>
              <a:ext cx="5794379" cy="1"/>
            </a:xfrm>
            <a:prstGeom prst="line">
              <a:avLst/>
            </a:prstGeom>
            <a:noFill/>
            <a:ln w="76200" cap="flat">
              <a:solidFill>
                <a:srgbClr val="00F900"/>
              </a:solidFill>
              <a:custDash>
                <a:ds d="200000" sp="200000"/>
              </a:custDash>
              <a:miter lim="400000"/>
            </a:ln>
            <a:effectLst/>
          </p:spPr>
          <p:txBody>
            <a:bodyPr wrap="square" lIns="50800" tIns="50800" rIns="50800" bIns="50800" numCol="1" anchor="ctr">
              <a:noAutofit/>
            </a:bodyPr>
            <a:lstStyle/>
            <a:p>
              <a:endParaRPr/>
            </a:p>
          </p:txBody>
        </p:sp>
        <p:sp>
          <p:nvSpPr>
            <p:cNvPr id="181" name="Line"/>
            <p:cNvSpPr/>
            <p:nvPr/>
          </p:nvSpPr>
          <p:spPr>
            <a:xfrm flipH="1" flipV="1">
              <a:off x="935558" y="1483992"/>
              <a:ext cx="3813085" cy="1"/>
            </a:xfrm>
            <a:prstGeom prst="line">
              <a:avLst/>
            </a:prstGeom>
            <a:noFill/>
            <a:ln w="76200" cap="flat">
              <a:solidFill>
                <a:srgbClr val="00F900"/>
              </a:solidFill>
              <a:custDash>
                <a:ds d="200000" sp="200000"/>
              </a:custDash>
              <a:miter lim="400000"/>
            </a:ln>
            <a:effectLst/>
          </p:spPr>
          <p:txBody>
            <a:bodyPr wrap="square" lIns="50800" tIns="50800" rIns="50800" bIns="50800" numCol="1" anchor="ctr">
              <a:noAutofit/>
            </a:bodyPr>
            <a:lstStyle/>
            <a:p>
              <a:endParaRPr/>
            </a:p>
          </p:txBody>
        </p:sp>
        <mc:AlternateContent xmlns:mc="http://schemas.openxmlformats.org/markup-compatibility/2006">
          <mc:Choice xmlns:a14="http://schemas.microsoft.com/office/drawing/2010/main" Requires="a14">
            <p:sp>
              <p:nvSpPr>
                <p:cNvPr id="182" name="Rectangle"/>
                <p:cNvSpPr txBox="1"/>
                <p:nvPr/>
              </p:nvSpPr>
              <p:spPr>
                <a:xfrm>
                  <a:off x="2207931" y="2444519"/>
                  <a:ext cx="1268340" cy="885908"/>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lvl1pPr>
                    <a:defRPr sz="4800"/>
                  </a:lvl1pPr>
                </a:lstStyle>
                <a:p>
                  <a:pPr/>
                  <a14:m>
                    <m:oMathPara xmlns:m="http://schemas.openxmlformats.org/officeDocument/2006/math">
                      <m:oMathParaPr>
                        <m:jc m:val="center"/>
                      </m:oMathParaPr>
                      <m:oMath xmlns:m="http://schemas.openxmlformats.org/officeDocument/2006/math">
                        <m:r>
                          <a:rPr sz="4400" i="1">
                            <a:solidFill>
                              <a:srgbClr val="000000"/>
                            </a:solidFill>
                            <a:latin typeface="Cambria Math" panose="02040503050406030204" pitchFamily="18" charset="0"/>
                          </a:rPr>
                          <m:t>𝑐</m:t>
                        </m:r>
                        <m:r>
                          <a:rPr sz="4400" i="1">
                            <a:solidFill>
                              <a:srgbClr val="000000"/>
                            </a:solidFill>
                            <a:latin typeface="Cambria Math" panose="02040503050406030204" pitchFamily="18" charset="0"/>
                          </a:rPr>
                          <m:t>=1</m:t>
                        </m:r>
                      </m:oMath>
                    </m:oMathPara>
                  </a14:m>
                  <a:endParaRPr/>
                </a:p>
              </p:txBody>
            </p:sp>
          </mc:Choice>
          <mc:Fallback>
            <p:sp>
              <p:nvSpPr>
                <p:cNvPr id="182" name="Rectangle"/>
                <p:cNvSpPr txBox="1">
                  <a:spLocks noRot="1" noChangeAspect="1" noMove="1" noResize="1" noEditPoints="1" noAdjustHandles="1" noChangeArrowheads="1" noChangeShapeType="1" noTextEdit="1"/>
                </p:cNvSpPr>
                <p:nvPr/>
              </p:nvSpPr>
              <p:spPr>
                <a:xfrm>
                  <a:off x="2207931" y="2444519"/>
                  <a:ext cx="1268340" cy="885908"/>
                </a:xfrm>
                <a:prstGeom prst="rect">
                  <a:avLst/>
                </a:prstGeom>
                <a:blipFill>
                  <a:blip r:embed="rId7"/>
                  <a:stretch>
                    <a:fillRect t="-1408" b="-23944"/>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3" name="Rectangle"/>
                <p:cNvSpPr txBox="1"/>
                <p:nvPr/>
              </p:nvSpPr>
              <p:spPr>
                <a:xfrm>
                  <a:off x="1967294" y="679268"/>
                  <a:ext cx="1749614" cy="885909"/>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lvl1pPr>
                    <a:defRPr sz="4800"/>
                  </a:lvl1pPr>
                </a:lstStyle>
                <a:p>
                  <a:pPr/>
                  <a14:m>
                    <m:oMathPara xmlns:m="http://schemas.openxmlformats.org/officeDocument/2006/math">
                      <m:oMathParaPr>
                        <m:jc m:val="center"/>
                      </m:oMathParaPr>
                      <m:oMath xmlns:m="http://schemas.openxmlformats.org/officeDocument/2006/math">
                        <m:r>
                          <a:rPr sz="4250" i="1">
                            <a:solidFill>
                              <a:srgbClr val="000000"/>
                            </a:solidFill>
                            <a:latin typeface="Cambria Math" panose="02040503050406030204" pitchFamily="18" charset="0"/>
                          </a:rPr>
                          <m:t>𝑐</m:t>
                        </m:r>
                        <m:r>
                          <a:rPr sz="4250" i="1">
                            <a:solidFill>
                              <a:srgbClr val="000000"/>
                            </a:solidFill>
                            <a:latin typeface="Cambria Math" panose="02040503050406030204" pitchFamily="18" charset="0"/>
                          </a:rPr>
                          <m:t>=6/5</m:t>
                        </m:r>
                      </m:oMath>
                    </m:oMathPara>
                  </a14:m>
                  <a:endParaRPr/>
                </a:p>
              </p:txBody>
            </p:sp>
          </mc:Choice>
          <mc:Fallback>
            <p:sp>
              <p:nvSpPr>
                <p:cNvPr id="183" name="Rectangle"/>
                <p:cNvSpPr txBox="1">
                  <a:spLocks noRot="1" noChangeAspect="1" noMove="1" noResize="1" noEditPoints="1" noAdjustHandles="1" noChangeArrowheads="1" noChangeShapeType="1" noTextEdit="1"/>
                </p:cNvSpPr>
                <p:nvPr/>
              </p:nvSpPr>
              <p:spPr>
                <a:xfrm>
                  <a:off x="1967294" y="679268"/>
                  <a:ext cx="1749614" cy="885909"/>
                </a:xfrm>
                <a:prstGeom prst="rect">
                  <a:avLst/>
                </a:prstGeom>
                <a:blipFill>
                  <a:blip r:embed="rId8"/>
                  <a:stretch>
                    <a:fillRect l="-719" b="-40845"/>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grpSp>
      <p:grpSp>
        <p:nvGrpSpPr>
          <p:cNvPr id="190" name="Group"/>
          <p:cNvGrpSpPr/>
          <p:nvPr/>
        </p:nvGrpSpPr>
        <p:grpSpPr>
          <a:xfrm>
            <a:off x="6979139" y="7704461"/>
            <a:ext cx="5803696" cy="3677913"/>
            <a:chOff x="0" y="0"/>
            <a:chExt cx="5803695" cy="3677911"/>
          </a:xfrm>
        </p:grpSpPr>
        <p:sp>
          <p:nvSpPr>
            <p:cNvPr id="185" name="Line"/>
            <p:cNvSpPr/>
            <p:nvPr/>
          </p:nvSpPr>
          <p:spPr>
            <a:xfrm flipV="1">
              <a:off x="2805721" y="161898"/>
              <a:ext cx="1" cy="3380133"/>
            </a:xfrm>
            <a:prstGeom prst="line">
              <a:avLst/>
            </a:prstGeom>
            <a:noFill/>
            <a:ln w="762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pic>
          <p:nvPicPr>
            <p:cNvPr id="186" name="Image" descr="Image"/>
            <p:cNvPicPr>
              <a:picLocks noChangeAspect="1"/>
            </p:cNvPicPr>
            <p:nvPr/>
          </p:nvPicPr>
          <p:blipFill>
            <a:blip r:embed="rId9"/>
            <a:stretch>
              <a:fillRect/>
            </a:stretch>
          </p:blipFill>
          <p:spPr>
            <a:xfrm>
              <a:off x="2303" y="0"/>
              <a:ext cx="5384760" cy="3316566"/>
            </a:xfrm>
            <a:prstGeom prst="rect">
              <a:avLst/>
            </a:prstGeom>
            <a:ln w="12700" cap="flat">
              <a:noFill/>
              <a:miter lim="400000"/>
            </a:ln>
            <a:effectLst/>
          </p:spPr>
        </p:pic>
        <p:sp>
          <p:nvSpPr>
            <p:cNvPr id="187" name="Line"/>
            <p:cNvSpPr/>
            <p:nvPr/>
          </p:nvSpPr>
          <p:spPr>
            <a:xfrm>
              <a:off x="0" y="3162149"/>
              <a:ext cx="5803696" cy="1"/>
            </a:xfrm>
            <a:prstGeom prst="line">
              <a:avLst/>
            </a:prstGeom>
            <a:noFill/>
            <a:ln w="1016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mc:AlternateContent xmlns:mc="http://schemas.openxmlformats.org/markup-compatibility/2006">
          <mc:Choice xmlns:a14="http://schemas.microsoft.com/office/drawing/2010/main" Requires="a14">
            <p:sp>
              <p:nvSpPr>
                <p:cNvPr id="188" name="Rectangle"/>
                <p:cNvSpPr txBox="1"/>
                <p:nvPr/>
              </p:nvSpPr>
              <p:spPr>
                <a:xfrm>
                  <a:off x="2187947" y="3063034"/>
                  <a:ext cx="445913" cy="614878"/>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lvl1pPr>
                    <a:defRPr sz="4600"/>
                  </a:lvl1pPr>
                </a:lstStyle>
                <a:p>
                  <a:pPr/>
                  <a14:m>
                    <m:oMathPara xmlns:m="http://schemas.openxmlformats.org/officeDocument/2006/math">
                      <m:oMathParaPr>
                        <m:jc m:val="center"/>
                      </m:oMathParaPr>
                      <m:oMath xmlns:m="http://schemas.openxmlformats.org/officeDocument/2006/math">
                        <m:sSup>
                          <m:sSupPr>
                            <m:ctrlPr>
                              <a:rPr sz="2750">
                                <a:solidFill>
                                  <a:srgbClr val="000000"/>
                                </a:solidFill>
                                <a:latin typeface="Cambria Math" panose="02040503050406030204" pitchFamily="18" charset="0"/>
                              </a:rPr>
                            </m:ctrlPr>
                          </m:sSupPr>
                          <m:e>
                            <m:r>
                              <a:rPr sz="2750" i="1">
                                <a:solidFill>
                                  <a:srgbClr val="000000"/>
                                </a:solidFill>
                                <a:latin typeface="Cambria Math" panose="02040503050406030204" pitchFamily="18" charset="0"/>
                              </a:rPr>
                              <m:t>𝜃</m:t>
                            </m:r>
                          </m:e>
                          <m:sup>
                            <m:r>
                              <a:rPr sz="2750" i="1">
                                <a:solidFill>
                                  <a:srgbClr val="000000"/>
                                </a:solidFill>
                                <a:latin typeface="Cambria Math" panose="02040503050406030204" pitchFamily="18" charset="0"/>
                              </a:rPr>
                              <m:t>⋆</m:t>
                            </m:r>
                          </m:sup>
                        </m:sSup>
                      </m:oMath>
                    </m:oMathPara>
                  </a14:m>
                  <a:endParaRPr/>
                </a:p>
              </p:txBody>
            </p:sp>
          </mc:Choice>
          <mc:Fallback>
            <p:sp>
              <p:nvSpPr>
                <p:cNvPr id="188" name="Rectangle"/>
                <p:cNvSpPr txBox="1">
                  <a:spLocks noRot="1" noChangeAspect="1" noMove="1" noResize="1" noEditPoints="1" noAdjustHandles="1" noChangeArrowheads="1" noChangeShapeType="1" noTextEdit="1"/>
                </p:cNvSpPr>
                <p:nvPr/>
              </p:nvSpPr>
              <p:spPr>
                <a:xfrm>
                  <a:off x="2187947" y="3063034"/>
                  <a:ext cx="445913" cy="614878"/>
                </a:xfrm>
                <a:prstGeom prst="rect">
                  <a:avLst/>
                </a:prstGeom>
                <a:blipFill>
                  <a:blip r:embed="rId10"/>
                  <a:stretch>
                    <a:fillRect l="-25000"/>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9" name="Rectangle"/>
                <p:cNvSpPr txBox="1"/>
                <p:nvPr/>
              </p:nvSpPr>
              <p:spPr>
                <a:xfrm>
                  <a:off x="2185455" y="291018"/>
                  <a:ext cx="450897" cy="652679"/>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lvl1pPr>
                    <a:defRPr sz="4600"/>
                  </a:lvl1pPr>
                </a:lstStyle>
                <a:p>
                  <a:pPr/>
                  <a14:m>
                    <m:oMathPara xmlns:m="http://schemas.openxmlformats.org/officeDocument/2006/math">
                      <m:oMathParaPr>
                        <m:jc m:val="center"/>
                      </m:oMathParaPr>
                      <m:oMath xmlns:m="http://schemas.openxmlformats.org/officeDocument/2006/math">
                        <m:sSubSup>
                          <m:sSubSupPr>
                            <m:ctrlPr>
                              <a:rPr sz="2600">
                                <a:solidFill>
                                  <a:srgbClr val="000000"/>
                                </a:solidFill>
                                <a:latin typeface="Cambria Math" panose="02040503050406030204" pitchFamily="18" charset="0"/>
                              </a:rPr>
                            </m:ctrlPr>
                          </m:sSubSupPr>
                          <m:e>
                            <m:r>
                              <a:rPr sz="2600" i="1">
                                <a:solidFill>
                                  <a:srgbClr val="000000"/>
                                </a:solidFill>
                                <a:latin typeface="Cambria Math" panose="02040503050406030204" pitchFamily="18" charset="0"/>
                              </a:rPr>
                              <m:t>𝜌</m:t>
                            </m:r>
                          </m:e>
                          <m:sub>
                            <m:r>
                              <a:rPr sz="2600" i="1">
                                <a:solidFill>
                                  <a:srgbClr val="000000"/>
                                </a:solidFill>
                                <a:latin typeface="Cambria Math" panose="02040503050406030204" pitchFamily="18" charset="0"/>
                              </a:rPr>
                              <m:t>𝑝</m:t>
                            </m:r>
                          </m:sub>
                          <m:sup>
                            <m:r>
                              <a:rPr sz="2600" i="1">
                                <a:solidFill>
                                  <a:srgbClr val="000000"/>
                                </a:solidFill>
                                <a:latin typeface="Cambria Math" panose="02040503050406030204" pitchFamily="18" charset="0"/>
                              </a:rPr>
                              <m:t>+</m:t>
                            </m:r>
                          </m:sup>
                        </m:sSubSup>
                      </m:oMath>
                    </m:oMathPara>
                  </a14:m>
                  <a:endParaRPr/>
                </a:p>
              </p:txBody>
            </p:sp>
          </mc:Choice>
          <mc:Fallback>
            <p:sp>
              <p:nvSpPr>
                <p:cNvPr id="189" name="Rectangle"/>
                <p:cNvSpPr txBox="1">
                  <a:spLocks noRot="1" noChangeAspect="1" noMove="1" noResize="1" noEditPoints="1" noAdjustHandles="1" noChangeArrowheads="1" noChangeShapeType="1" noTextEdit="1"/>
                </p:cNvSpPr>
                <p:nvPr/>
              </p:nvSpPr>
              <p:spPr>
                <a:xfrm>
                  <a:off x="2185455" y="291018"/>
                  <a:ext cx="450897" cy="652679"/>
                </a:xfrm>
                <a:prstGeom prst="rect">
                  <a:avLst/>
                </a:prstGeom>
                <a:blipFill>
                  <a:blip r:embed="rId11"/>
                  <a:stretch>
                    <a:fillRect l="-25000"/>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grpSp>
      <p:grpSp>
        <p:nvGrpSpPr>
          <p:cNvPr id="196" name="Group"/>
          <p:cNvGrpSpPr/>
          <p:nvPr/>
        </p:nvGrpSpPr>
        <p:grpSpPr>
          <a:xfrm>
            <a:off x="2417324" y="9750056"/>
            <a:ext cx="5899666" cy="3677913"/>
            <a:chOff x="0" y="0"/>
            <a:chExt cx="5899664" cy="3677911"/>
          </a:xfrm>
        </p:grpSpPr>
        <p:pic>
          <p:nvPicPr>
            <p:cNvPr id="191" name="Image" descr="Image"/>
            <p:cNvPicPr>
              <a:picLocks noChangeAspect="1"/>
            </p:cNvPicPr>
            <p:nvPr/>
          </p:nvPicPr>
          <p:blipFill>
            <a:blip r:embed="rId12"/>
            <a:stretch>
              <a:fillRect/>
            </a:stretch>
          </p:blipFill>
          <p:spPr>
            <a:xfrm>
              <a:off x="277686" y="0"/>
              <a:ext cx="5344292" cy="3291640"/>
            </a:xfrm>
            <a:prstGeom prst="rect">
              <a:avLst/>
            </a:prstGeom>
            <a:ln w="12700" cap="flat">
              <a:noFill/>
              <a:miter lim="400000"/>
            </a:ln>
            <a:effectLst/>
          </p:spPr>
        </p:pic>
        <p:sp>
          <p:nvSpPr>
            <p:cNvPr id="192" name="Line"/>
            <p:cNvSpPr/>
            <p:nvPr/>
          </p:nvSpPr>
          <p:spPr>
            <a:xfrm>
              <a:off x="0" y="3153620"/>
              <a:ext cx="5899665" cy="1"/>
            </a:xfrm>
            <a:prstGeom prst="line">
              <a:avLst/>
            </a:prstGeom>
            <a:noFill/>
            <a:ln w="1016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sp>
          <p:nvSpPr>
            <p:cNvPr id="193" name="Line"/>
            <p:cNvSpPr/>
            <p:nvPr/>
          </p:nvSpPr>
          <p:spPr>
            <a:xfrm flipV="1">
              <a:off x="2607827" y="103757"/>
              <a:ext cx="1" cy="3436027"/>
            </a:xfrm>
            <a:prstGeom prst="line">
              <a:avLst/>
            </a:prstGeom>
            <a:noFill/>
            <a:ln w="762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mc:AlternateContent xmlns:mc="http://schemas.openxmlformats.org/markup-compatibility/2006">
          <mc:Choice xmlns:a14="http://schemas.microsoft.com/office/drawing/2010/main" Requires="a14">
            <p:sp>
              <p:nvSpPr>
                <p:cNvPr id="194" name="Rectangle"/>
                <p:cNvSpPr txBox="1"/>
                <p:nvPr/>
              </p:nvSpPr>
              <p:spPr>
                <a:xfrm>
                  <a:off x="3727555" y="3052866"/>
                  <a:ext cx="1070870" cy="625046"/>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lvl1pPr>
                    <a:defRPr sz="4600"/>
                  </a:lvl1pPr>
                </a:lstStyle>
                <a:p>
                  <a:pPr/>
                  <a14:m>
                    <m:oMathPara xmlns:m="http://schemas.openxmlformats.org/officeDocument/2006/math">
                      <m:oMathParaPr>
                        <m:jc m:val="center"/>
                      </m:oMathParaPr>
                      <m:oMath xmlns:m="http://schemas.openxmlformats.org/officeDocument/2006/math">
                        <m:sSup>
                          <m:sSupPr>
                            <m:ctrlPr>
                              <a:rPr sz="2700">
                                <a:solidFill>
                                  <a:srgbClr val="000000"/>
                                </a:solidFill>
                                <a:latin typeface="Cambria Math" panose="02040503050406030204" pitchFamily="18" charset="0"/>
                              </a:rPr>
                            </m:ctrlPr>
                          </m:sSupPr>
                          <m:e>
                            <m:r>
                              <a:rPr sz="2700" i="1">
                                <a:solidFill>
                                  <a:srgbClr val="000000"/>
                                </a:solidFill>
                                <a:latin typeface="Cambria Math" panose="02040503050406030204" pitchFamily="18" charset="0"/>
                              </a:rPr>
                              <m:t>𝜃</m:t>
                            </m:r>
                          </m:e>
                          <m:sup>
                            <m:r>
                              <a:rPr sz="2700" i="1">
                                <a:solidFill>
                                  <a:srgbClr val="000000"/>
                                </a:solidFill>
                                <a:latin typeface="Cambria Math" panose="02040503050406030204" pitchFamily="18" charset="0"/>
                              </a:rPr>
                              <m:t>⋆</m:t>
                            </m:r>
                          </m:sup>
                        </m:sSup>
                        <m:r>
                          <a:rPr sz="2700" i="1">
                            <a:solidFill>
                              <a:srgbClr val="000000"/>
                            </a:solidFill>
                            <a:latin typeface="Cambria Math" panose="02040503050406030204" pitchFamily="18" charset="0"/>
                          </a:rPr>
                          <m:t>+</m:t>
                        </m:r>
                        <m:r>
                          <a:rPr sz="2700" i="1">
                            <a:solidFill>
                              <a:srgbClr val="000000"/>
                            </a:solidFill>
                            <a:latin typeface="Cambria Math" panose="02040503050406030204" pitchFamily="18" charset="0"/>
                          </a:rPr>
                          <m:t>𝜎</m:t>
                        </m:r>
                      </m:oMath>
                    </m:oMathPara>
                  </a14:m>
                  <a:endParaRPr/>
                </a:p>
              </p:txBody>
            </p:sp>
          </mc:Choice>
          <mc:Fallback>
            <p:sp>
              <p:nvSpPr>
                <p:cNvPr id="194" name="Rectangle"/>
                <p:cNvSpPr txBox="1">
                  <a:spLocks noRot="1" noChangeAspect="1" noMove="1" noResize="1" noEditPoints="1" noAdjustHandles="1" noChangeArrowheads="1" noChangeShapeType="1" noTextEdit="1"/>
                </p:cNvSpPr>
                <p:nvPr/>
              </p:nvSpPr>
              <p:spPr>
                <a:xfrm>
                  <a:off x="3727555" y="3052866"/>
                  <a:ext cx="1070870" cy="625046"/>
                </a:xfrm>
                <a:prstGeom prst="rect">
                  <a:avLst/>
                </a:prstGeom>
                <a:blipFill>
                  <a:blip r:embed="rId13"/>
                  <a:stretch>
                    <a:fillRect t="-10000" b="-14000"/>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5" name="Rectangle"/>
                <p:cNvSpPr txBox="1"/>
                <p:nvPr/>
              </p:nvSpPr>
              <p:spPr>
                <a:xfrm>
                  <a:off x="1992425" y="235012"/>
                  <a:ext cx="458353" cy="663472"/>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lvl1pPr>
                    <a:defRPr sz="4600"/>
                  </a:lvl1pPr>
                </a:lstStyle>
                <a:p>
                  <a:pPr/>
                  <a14:m>
                    <m:oMathPara xmlns:m="http://schemas.openxmlformats.org/officeDocument/2006/math">
                      <m:oMathParaPr>
                        <m:jc m:val="center"/>
                      </m:oMathParaPr>
                      <m:oMath xmlns:m="http://schemas.openxmlformats.org/officeDocument/2006/math">
                        <m:sSubSup>
                          <m:sSubSupPr>
                            <m:ctrlPr>
                              <a:rPr sz="2700">
                                <a:solidFill>
                                  <a:srgbClr val="000000"/>
                                </a:solidFill>
                                <a:latin typeface="Cambria Math" panose="02040503050406030204" pitchFamily="18" charset="0"/>
                              </a:rPr>
                            </m:ctrlPr>
                          </m:sSubSupPr>
                          <m:e>
                            <m:r>
                              <a:rPr sz="2700" i="1">
                                <a:solidFill>
                                  <a:srgbClr val="000000"/>
                                </a:solidFill>
                                <a:latin typeface="Cambria Math" panose="02040503050406030204" pitchFamily="18" charset="0"/>
                              </a:rPr>
                              <m:t>𝜌</m:t>
                            </m:r>
                          </m:e>
                          <m:sub>
                            <m:r>
                              <a:rPr sz="2700" i="1">
                                <a:solidFill>
                                  <a:srgbClr val="000000"/>
                                </a:solidFill>
                                <a:latin typeface="Cambria Math" panose="02040503050406030204" pitchFamily="18" charset="0"/>
                              </a:rPr>
                              <m:t>𝑝</m:t>
                            </m:r>
                          </m:sub>
                          <m:sup>
                            <m:r>
                              <a:rPr sz="2700" i="1">
                                <a:solidFill>
                                  <a:srgbClr val="000000"/>
                                </a:solidFill>
                                <a:latin typeface="Cambria Math" panose="02040503050406030204" pitchFamily="18" charset="0"/>
                              </a:rPr>
                              <m:t>−</m:t>
                            </m:r>
                          </m:sup>
                        </m:sSubSup>
                      </m:oMath>
                    </m:oMathPara>
                  </a14:m>
                  <a:endParaRPr/>
                </a:p>
              </p:txBody>
            </p:sp>
          </mc:Choice>
          <mc:Fallback>
            <p:sp>
              <p:nvSpPr>
                <p:cNvPr id="195" name="Rectangle"/>
                <p:cNvSpPr txBox="1">
                  <a:spLocks noRot="1" noChangeAspect="1" noMove="1" noResize="1" noEditPoints="1" noAdjustHandles="1" noChangeArrowheads="1" noChangeShapeType="1" noTextEdit="1"/>
                </p:cNvSpPr>
                <p:nvPr/>
              </p:nvSpPr>
              <p:spPr>
                <a:xfrm>
                  <a:off x="1992425" y="235012"/>
                  <a:ext cx="458353" cy="663472"/>
                </a:xfrm>
                <a:prstGeom prst="rect">
                  <a:avLst/>
                </a:prstGeom>
                <a:blipFill>
                  <a:blip r:embed="rId14"/>
                  <a:stretch>
                    <a:fillRect l="-29730"/>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grpSp>
      <p:pic>
        <p:nvPicPr>
          <p:cNvPr id="197" name="water.jpg" descr="water.jpg"/>
          <p:cNvPicPr>
            <a:picLocks noChangeAspect="1"/>
          </p:cNvPicPr>
          <p:nvPr/>
        </p:nvPicPr>
        <p:blipFill>
          <a:blip r:embed="rId15"/>
          <a:stretch>
            <a:fillRect/>
          </a:stretch>
        </p:blipFill>
        <p:spPr>
          <a:xfrm>
            <a:off x="13965023" y="6427948"/>
            <a:ext cx="9483294" cy="664942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6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18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1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iterate>
                                    <p:tmAbs val="0"/>
                                  </p:iterate>
                                  <p:childTnLst>
                                    <p:set>
                                      <p:cBhvr>
                                        <p:cTn id="20" fill="hold"/>
                                        <p:tgtEl>
                                          <p:spTgt spid="169"/>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6" nodeType="afterEffect">
                                  <p:stCondLst>
                                    <p:cond delay="0"/>
                                  </p:stCondLst>
                                  <p:iterate>
                                    <p:tmAbs val="0"/>
                                  </p:iterate>
                                  <p:childTnLst>
                                    <p:set>
                                      <p:cBhvr>
                                        <p:cTn id="23" fill="hold"/>
                                        <p:tgtEl>
                                          <p:spTgt spid="19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7" nodeType="clickEffect">
                                  <p:stCondLst>
                                    <p:cond delay="0"/>
                                  </p:stCondLst>
                                  <p:iterate>
                                    <p:tmAbs val="0"/>
                                  </p:iterate>
                                  <p:childTnLst>
                                    <p:set>
                                      <p:cBhvr>
                                        <p:cTn id="27" fill="hold"/>
                                        <p:tgtEl>
                                          <p:spTgt spid="170"/>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8" nodeType="afterEffect">
                                  <p:stCondLst>
                                    <p:cond delay="0"/>
                                  </p:stCondLst>
                                  <p:iterate>
                                    <p:tmAbs val="0"/>
                                  </p:iterate>
                                  <p:childTnLst>
                                    <p:set>
                                      <p:cBhvr>
                                        <p:cTn id="30" fill="hold"/>
                                        <p:tgtEl>
                                          <p:spTgt spid="196"/>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9" nodeType="afterEffect">
                                  <p:stCondLst>
                                    <p:cond delay="0"/>
                                  </p:stCondLst>
                                  <p:iterate>
                                    <p:tmAbs val="0"/>
                                  </p:iterate>
                                  <p:childTnLst>
                                    <p:set>
                                      <p:cBhvr>
                                        <p:cTn id="33" fill="hold"/>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2" animBg="1" advAuto="0"/>
      <p:bldP spid="168" grpId="1" animBg="1" advAuto="0"/>
      <p:bldP spid="169" grpId="5" animBg="1" advAuto="0"/>
      <p:bldP spid="170" grpId="7" animBg="1" advAuto="0"/>
      <p:bldP spid="171" grpId="4" animBg="1" advAuto="0"/>
      <p:bldP spid="184" grpId="3" animBg="1" advAuto="0"/>
      <p:bldP spid="190" grpId="9" animBg="1" advAuto="0"/>
      <p:bldP spid="196" grpId="8" animBg="1" advAuto="0"/>
      <p:bldP spid="197" grpId="6"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Rectangle Rectangle" descr="Rectangle Rectangle"/>
          <p:cNvPicPr>
            <a:picLocks/>
          </p:cNvPicPr>
          <p:nvPr/>
        </p:nvPicPr>
        <p:blipFill>
          <a:blip r:embed="rId2"/>
          <a:stretch>
            <a:fillRect/>
          </a:stretch>
        </p:blipFill>
        <p:spPr>
          <a:xfrm>
            <a:off x="16763677" y="533074"/>
            <a:ext cx="6898488" cy="4029001"/>
          </a:xfrm>
          <a:prstGeom prst="rect">
            <a:avLst/>
          </a:prstGeom>
        </p:spPr>
      </p:pic>
      <mc:AlternateContent xmlns:mc="http://schemas.openxmlformats.org/markup-compatibility/2006">
        <mc:Choice xmlns:a14="http://schemas.microsoft.com/office/drawing/2010/main" Requires="a14">
          <p:sp>
            <p:nvSpPr>
              <p:cNvPr id="200" name="3. Our Model:"/>
              <p:cNvSpPr txBox="1">
                <a:spLocks noGrp="1"/>
              </p:cNvSpPr>
              <p:nvPr>
                <p:ph type="title"/>
              </p:nvPr>
            </p:nvSpPr>
            <p:spPr>
              <a:xfrm>
                <a:off x="1219200" y="468925"/>
                <a:ext cx="14822814" cy="1727201"/>
              </a:xfrm>
              <a:prstGeom prst="rect">
                <a:avLst/>
              </a:prstGeom>
            </p:spPr>
            <p:txBody>
              <a:bodyPr/>
              <a:lstStyle/>
              <a:p>
                <a:pPr algn="l" defTabSz="2414016">
                  <a:defRPr sz="8316" b="1" spc="-83">
                    <a:latin typeface="Comic Sans MS"/>
                    <a:ea typeface="Comic Sans MS"/>
                    <a:cs typeface="Comic Sans MS"/>
                    <a:sym typeface="Comic Sans MS"/>
                  </a:defRPr>
                </a:pPr>
                <a:r>
                  <a:t>3. Our Model: </a:t>
                </a:r>
                <a14:m>
                  <m:oMath xmlns:m="http://schemas.openxmlformats.org/officeDocument/2006/math">
                    <m:r>
                      <a:rPr sz="9200" i="1">
                        <a:solidFill>
                          <a:srgbClr val="000000"/>
                        </a:solidFill>
                        <a:latin typeface="Cambria Math" panose="02040503050406030204" pitchFamily="18" charset="0"/>
                      </a:rPr>
                      <m:t>𝑆𝑈</m:t>
                    </m:r>
                    <m:r>
                      <a:rPr sz="9200" i="1">
                        <a:solidFill>
                          <a:srgbClr val="000000"/>
                        </a:solidFill>
                        <a:latin typeface="Cambria Math" panose="02040503050406030204" pitchFamily="18" charset="0"/>
                      </a:rPr>
                      <m:t>(3</m:t>
                    </m:r>
                    <m:sSub>
                      <m:sSubPr>
                        <m:ctrlPr>
                          <a:rPr sz="9200" i="1">
                            <a:solidFill>
                              <a:srgbClr val="000000"/>
                            </a:solidFill>
                            <a:latin typeface="Cambria Math" panose="02040503050406030204" pitchFamily="18" charset="0"/>
                          </a:rPr>
                        </m:ctrlPr>
                      </m:sSubPr>
                      <m:e>
                        <m:r>
                          <a:rPr sz="9200" i="1">
                            <a:solidFill>
                              <a:srgbClr val="000000"/>
                            </a:solidFill>
                            <a:latin typeface="Cambria Math" panose="02040503050406030204" pitchFamily="18" charset="0"/>
                          </a:rPr>
                          <m:t>)</m:t>
                        </m:r>
                      </m:e>
                      <m:sub>
                        <m:r>
                          <a:rPr sz="9200" i="1">
                            <a:solidFill>
                              <a:srgbClr val="000000"/>
                            </a:solidFill>
                            <a:latin typeface="Cambria Math" panose="02040503050406030204" pitchFamily="18" charset="0"/>
                          </a:rPr>
                          <m:t>2</m:t>
                        </m:r>
                      </m:sub>
                    </m:sSub>
                    <m:r>
                      <a:rPr sz="9200" i="1">
                        <a:solidFill>
                          <a:srgbClr val="000000"/>
                        </a:solidFill>
                        <a:latin typeface="Cambria Math" panose="02040503050406030204" pitchFamily="18" charset="0"/>
                      </a:rPr>
                      <m:t>−</m:t>
                    </m:r>
                    <m:r>
                      <a:rPr sz="9200" i="1">
                        <a:solidFill>
                          <a:srgbClr val="000000"/>
                        </a:solidFill>
                        <a:latin typeface="Cambria Math" panose="02040503050406030204" pitchFamily="18" charset="0"/>
                      </a:rPr>
                      <m:t>𝐻𝑆𝐺</m:t>
                    </m:r>
                  </m:oMath>
                </a14:m>
                <a:endParaRPr sz="8400"/>
              </a:p>
            </p:txBody>
          </p:sp>
        </mc:Choice>
        <mc:Fallback>
          <p:sp>
            <p:nvSpPr>
              <p:cNvPr id="200" name="3. Our Model:"/>
              <p:cNvSpPr txBox="1">
                <a:spLocks noGrp="1" noRot="1" noChangeAspect="1" noMove="1" noResize="1" noEditPoints="1" noAdjustHandles="1" noChangeArrowheads="1" noChangeShapeType="1" noTextEdit="1"/>
              </p:cNvSpPr>
              <p:nvPr>
                <p:ph type="title"/>
              </p:nvPr>
            </p:nvSpPr>
            <p:spPr>
              <a:xfrm>
                <a:off x="1219200" y="468925"/>
                <a:ext cx="14822814" cy="1727201"/>
              </a:xfrm>
              <a:prstGeom prst="rect">
                <a:avLst/>
              </a:prstGeom>
              <a:blipFill>
                <a:blip r:embed="rId3"/>
                <a:stretch>
                  <a:fillRect l="-4024" t="-24818" b="-4380"/>
                </a:stretch>
              </a:blipFill>
            </p:spPr>
            <p:txBody>
              <a:bodyPr/>
              <a:lstStyle/>
              <a:p>
                <a:r>
                  <a:rPr lang="en-US">
                    <a:noFill/>
                  </a:rPr>
                  <a:t> </a:t>
                </a:r>
              </a:p>
            </p:txBody>
          </p:sp>
        </mc:Fallback>
      </mc:AlternateContent>
      <p:sp>
        <p:nvSpPr>
          <p:cNvPr id="201" name="Our model is the simplest non-trivial theory in the series. We have two (stable, asymptotic) particles which form one unstable particle."/>
          <p:cNvSpPr txBox="1"/>
          <p:nvPr/>
        </p:nvSpPr>
        <p:spPr>
          <a:xfrm>
            <a:off x="1533334" y="2543827"/>
            <a:ext cx="14194545" cy="242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620568" indent="-620568" algn="just" defTabSz="12700">
              <a:lnSpc>
                <a:spcPct val="100000"/>
              </a:lnSpc>
              <a:buSzPct val="15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5000">
                <a:latin typeface="Times Roman"/>
                <a:ea typeface="Times Roman"/>
                <a:cs typeface="Times Roman"/>
                <a:sym typeface="Times Roman"/>
              </a:defRPr>
            </a:lvl1pPr>
          </a:lstStyle>
          <a:p>
            <a:r>
              <a:t>Our model is the simplest non-trivial theory in the series. We have two (stable, asymptotic) particles which form one unstable particle. </a:t>
            </a:r>
          </a:p>
        </p:txBody>
      </p:sp>
      <p:sp>
        <p:nvSpPr>
          <p:cNvPr id="202" name="Circle"/>
          <p:cNvSpPr/>
          <p:nvPr/>
        </p:nvSpPr>
        <p:spPr>
          <a:xfrm>
            <a:off x="18232011" y="2708855"/>
            <a:ext cx="1270001" cy="1270001"/>
          </a:xfrm>
          <a:prstGeom prst="ellipse">
            <a:avLst/>
          </a:prstGeom>
          <a:solidFill>
            <a:srgbClr val="FF9300"/>
          </a:solidFill>
          <a:ln w="12700">
            <a:miter lim="400000"/>
          </a:ln>
        </p:spPr>
        <p:txBody>
          <a:bodyPr lIns="50800" tIns="50800" rIns="50800" bIns="50800" anchor="ctr"/>
          <a:lstStyle/>
          <a:p>
            <a:pPr defTabSz="1130300">
              <a:lnSpc>
                <a:spcPct val="100000"/>
              </a:lnSpc>
              <a:defRPr sz="3200">
                <a:solidFill>
                  <a:srgbClr val="FF9300"/>
                </a:solidFill>
                <a:latin typeface="Graphik"/>
                <a:ea typeface="Graphik"/>
                <a:cs typeface="Graphik"/>
                <a:sym typeface="Graphik"/>
              </a:defRPr>
            </a:pPr>
            <a:endParaRPr/>
          </a:p>
        </p:txBody>
      </p:sp>
      <p:sp>
        <p:nvSpPr>
          <p:cNvPr id="203" name="Circle"/>
          <p:cNvSpPr/>
          <p:nvPr/>
        </p:nvSpPr>
        <p:spPr>
          <a:xfrm>
            <a:off x="20986249" y="2708855"/>
            <a:ext cx="1270001" cy="1270001"/>
          </a:xfrm>
          <a:prstGeom prst="ellipse">
            <a:avLst/>
          </a:prstGeom>
          <a:solidFill>
            <a:srgbClr val="FF930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04" name="Line"/>
          <p:cNvSpPr/>
          <p:nvPr/>
        </p:nvSpPr>
        <p:spPr>
          <a:xfrm>
            <a:off x="19423832" y="3331155"/>
            <a:ext cx="1578178" cy="1"/>
          </a:xfrm>
          <a:prstGeom prst="line">
            <a:avLst/>
          </a:prstGeom>
          <a:ln w="127000">
            <a:solidFill>
              <a:srgbClr val="000000"/>
            </a:solidFill>
            <a:miter lim="400000"/>
          </a:ln>
        </p:spPr>
        <p:txBody>
          <a:bodyPr lIns="50800" tIns="50800" rIns="50800" bIns="50800" anchor="ctr"/>
          <a:lstStyle/>
          <a:p>
            <a:endParaRPr/>
          </a:p>
        </p:txBody>
      </p:sp>
      <mc:AlternateContent xmlns:mc="http://schemas.openxmlformats.org/markup-compatibility/2006">
        <mc:Choice xmlns:a14="http://schemas.microsoft.com/office/drawing/2010/main" Requires="a14">
          <p:sp>
            <p:nvSpPr>
              <p:cNvPr id="205" name="Equation"/>
              <p:cNvSpPr txBox="1"/>
              <p:nvPr/>
            </p:nvSpPr>
            <p:spPr>
              <a:xfrm>
                <a:off x="17102489" y="1572277"/>
                <a:ext cx="6293544" cy="538079"/>
              </a:xfrm>
              <a:prstGeom prst="rect">
                <a:avLst/>
              </a:prstGeom>
              <a:ln w="12700">
                <a:miter lim="400000"/>
              </a:ln>
            </p:spPr>
            <p:txBody>
              <a:bodyPr wrap="none" lIns="0" tIns="0" rIns="0" bIns="0">
                <a:spAutoFit/>
              </a:bodyPr>
              <a:lstStyle/>
              <a:p>
                <a:pPr algn="l" defTabSz="914400" latinLnBrk="1">
                  <a:lnSpc>
                    <a:spcPct val="100000"/>
                  </a:lnSpc>
                  <a:defRPr sz="1800"/>
                </a:pPr>
                <a14:m>
                  <m:oMathPara xmlns:m="http://schemas.openxmlformats.org/officeDocument/2006/math">
                    <m:oMathParaPr>
                      <m:jc m:val="centerGroup"/>
                    </m:oMathParaPr>
                    <m:oMath xmlns:m="http://schemas.openxmlformats.org/officeDocument/2006/math">
                      <m:r>
                        <a:rPr sz="4500" i="1">
                          <a:solidFill>
                            <a:srgbClr val="000000"/>
                          </a:solidFill>
                          <a:latin typeface="Cambria Math" panose="02040503050406030204" pitchFamily="18" charset="0"/>
                        </a:rPr>
                        <m:t>𝐺</m:t>
                      </m:r>
                      <m:r>
                        <a:rPr sz="4500" i="1">
                          <a:solidFill>
                            <a:srgbClr val="000000"/>
                          </a:solidFill>
                          <a:latin typeface="Cambria Math" panose="02040503050406030204" pitchFamily="18" charset="0"/>
                        </a:rPr>
                        <m:t>=</m:t>
                      </m:r>
                      <m:sSub>
                        <m:sSubPr>
                          <m:ctrlPr>
                            <a:rPr sz="4500" i="1">
                              <a:solidFill>
                                <a:srgbClr val="000000"/>
                              </a:solidFill>
                              <a:latin typeface="Cambria Math" panose="02040503050406030204" pitchFamily="18" charset="0"/>
                            </a:rPr>
                          </m:ctrlPr>
                        </m:sSubPr>
                        <m:e>
                          <m:r>
                            <a:rPr sz="4500" i="1">
                              <a:solidFill>
                                <a:srgbClr val="000000"/>
                              </a:solidFill>
                              <a:latin typeface="Cambria Math" panose="02040503050406030204" pitchFamily="18" charset="0"/>
                            </a:rPr>
                            <m:t>𝐴</m:t>
                          </m:r>
                        </m:e>
                        <m:sub>
                          <m:r>
                            <a:rPr sz="4500" i="1">
                              <a:solidFill>
                                <a:srgbClr val="000000"/>
                              </a:solidFill>
                              <a:latin typeface="Cambria Math" panose="02040503050406030204" pitchFamily="18" charset="0"/>
                            </a:rPr>
                            <m:t>2</m:t>
                          </m:r>
                        </m:sub>
                      </m:sSub>
                      <m:sSub>
                        <m:sSubPr>
                          <m:ctrlPr>
                            <a:rPr sz="4500" i="1">
                              <a:solidFill>
                                <a:srgbClr val="000000"/>
                              </a:solidFill>
                              <a:latin typeface="Cambria Math" panose="02040503050406030204" pitchFamily="18" charset="0"/>
                            </a:rPr>
                          </m:ctrlPr>
                        </m:sSubPr>
                        <m:e>
                          <m:r>
                            <a:rPr sz="4500" i="1">
                              <a:solidFill>
                                <a:srgbClr val="000000"/>
                              </a:solidFill>
                              <a:latin typeface="Cambria Math" panose="02040503050406030204" pitchFamily="18" charset="0"/>
                            </a:rPr>
                            <m:t>𝐴</m:t>
                          </m:r>
                        </m:e>
                        <m:sub>
                          <m:r>
                            <a:rPr sz="4500" i="1">
                              <a:solidFill>
                                <a:srgbClr val="000000"/>
                              </a:solidFill>
                              <a:latin typeface="Cambria Math" panose="02040503050406030204" pitchFamily="18" charset="0"/>
                            </a:rPr>
                            <m:t>𝑘</m:t>
                          </m:r>
                          <m:r>
                            <a:rPr sz="4500" i="1">
                              <a:solidFill>
                                <a:srgbClr val="000000"/>
                              </a:solidFill>
                              <a:latin typeface="Cambria Math" panose="02040503050406030204" pitchFamily="18" charset="0"/>
                            </a:rPr>
                            <m:t>−1</m:t>
                          </m:r>
                        </m:sub>
                      </m:sSub>
                      <m:r>
                        <a:rPr sz="4500" i="1">
                          <a:solidFill>
                            <a:srgbClr val="000000"/>
                          </a:solidFill>
                          <a:latin typeface="Cambria Math" panose="02040503050406030204" pitchFamily="18" charset="0"/>
                        </a:rPr>
                        <m:t>=</m:t>
                      </m:r>
                      <m:sSub>
                        <m:sSubPr>
                          <m:ctrlPr>
                            <a:rPr sz="4500" i="1">
                              <a:solidFill>
                                <a:srgbClr val="000000"/>
                              </a:solidFill>
                              <a:latin typeface="Cambria Math" panose="02040503050406030204" pitchFamily="18" charset="0"/>
                            </a:rPr>
                          </m:ctrlPr>
                        </m:sSubPr>
                        <m:e>
                          <m:r>
                            <a:rPr sz="4500" i="1">
                              <a:solidFill>
                                <a:srgbClr val="000000"/>
                              </a:solidFill>
                              <a:latin typeface="Cambria Math" panose="02040503050406030204" pitchFamily="18" charset="0"/>
                            </a:rPr>
                            <m:t>𝐴</m:t>
                          </m:r>
                        </m:e>
                        <m:sub>
                          <m:r>
                            <a:rPr sz="4500" i="1">
                              <a:solidFill>
                                <a:srgbClr val="000000"/>
                              </a:solidFill>
                              <a:latin typeface="Cambria Math" panose="02040503050406030204" pitchFamily="18" charset="0"/>
                            </a:rPr>
                            <m:t>1</m:t>
                          </m:r>
                        </m:sub>
                      </m:sSub>
                      <m:r>
                        <a:rPr sz="4500" i="1">
                          <a:solidFill>
                            <a:srgbClr val="000000"/>
                          </a:solidFill>
                          <a:latin typeface="Cambria Math" panose="02040503050406030204" pitchFamily="18" charset="0"/>
                        </a:rPr>
                        <m:t>=</m:t>
                      </m:r>
                      <m:r>
                        <m:rPr>
                          <m:sty m:val="p"/>
                        </m:rPr>
                        <a:rPr sz="4500" i="1">
                          <a:solidFill>
                            <a:srgbClr val="000000"/>
                          </a:solidFill>
                          <a:latin typeface="Cambria Math" panose="02040503050406030204" pitchFamily="18" charset="0"/>
                        </a:rPr>
                        <m:t>Ising</m:t>
                      </m:r>
                    </m:oMath>
                  </m:oMathPara>
                </a14:m>
                <a:endParaRPr sz="4500"/>
              </a:p>
            </p:txBody>
          </p:sp>
        </mc:Choice>
        <mc:Fallback>
          <p:sp>
            <p:nvSpPr>
              <p:cNvPr id="205" name="Equation"/>
              <p:cNvSpPr txBox="1">
                <a:spLocks noRot="1" noChangeAspect="1" noMove="1" noResize="1" noEditPoints="1" noAdjustHandles="1" noChangeArrowheads="1" noChangeShapeType="1" noTextEdit="1"/>
              </p:cNvSpPr>
              <p:nvPr/>
            </p:nvSpPr>
            <p:spPr>
              <a:xfrm>
                <a:off x="17102489" y="1572277"/>
                <a:ext cx="6293544" cy="538079"/>
              </a:xfrm>
              <a:prstGeom prst="rect">
                <a:avLst/>
              </a:prstGeom>
              <a:blipFill>
                <a:blip r:embed="rId4"/>
                <a:stretch>
                  <a:fillRect l="-2616" r="-3622" b="-72727"/>
                </a:stretch>
              </a:blipFill>
              <a:ln w="12700">
                <a:miter lim="400000"/>
              </a:ln>
            </p:spPr>
            <p:txBody>
              <a:bodyPr/>
              <a:lstStyle/>
              <a:p>
                <a:r>
                  <a:rPr lang="en-US">
                    <a:noFill/>
                  </a:rPr>
                  <a:t> </a:t>
                </a:r>
              </a:p>
            </p:txBody>
          </p:sp>
        </mc:Fallback>
      </mc:AlternateContent>
      <p:sp>
        <p:nvSpPr>
          <p:cNvPr id="206" name="+"/>
          <p:cNvSpPr txBox="1"/>
          <p:nvPr/>
        </p:nvSpPr>
        <p:spPr>
          <a:xfrm>
            <a:off x="18584499" y="2528833"/>
            <a:ext cx="565024" cy="1350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500"/>
            </a:lvl1pPr>
          </a:lstStyle>
          <a:p>
            <a:r>
              <a:t>+</a:t>
            </a:r>
          </a:p>
        </p:txBody>
      </p:sp>
      <p:sp>
        <p:nvSpPr>
          <p:cNvPr id="207" name="-"/>
          <p:cNvSpPr txBox="1"/>
          <p:nvPr/>
        </p:nvSpPr>
        <p:spPr>
          <a:xfrm>
            <a:off x="21429955" y="2528833"/>
            <a:ext cx="382588" cy="1350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500"/>
            </a:lvl1pPr>
          </a:lstStyle>
          <a:p>
            <a:r>
              <a:t>-</a:t>
            </a:r>
          </a:p>
        </p:txBody>
      </p:sp>
      <mc:AlternateContent xmlns:mc="http://schemas.openxmlformats.org/markup-compatibility/2006">
        <mc:Choice xmlns:a14="http://schemas.microsoft.com/office/drawing/2010/main" Requires="a14">
          <p:sp>
            <p:nvSpPr>
              <p:cNvPr id="208" name="Equation"/>
              <p:cNvSpPr txBox="1"/>
              <p:nvPr/>
            </p:nvSpPr>
            <p:spPr>
              <a:xfrm>
                <a:off x="19977969" y="2556352"/>
                <a:ext cx="532322" cy="463805"/>
              </a:xfrm>
              <a:prstGeom prst="rect">
                <a:avLst/>
              </a:prstGeom>
              <a:ln w="12700">
                <a:miter lim="400000"/>
              </a:ln>
            </p:spPr>
            <p:txBody>
              <a:bodyPr wrap="none" lIns="0" tIns="0" rIns="0" bIns="0">
                <a:spAutoFit/>
              </a:bodyPr>
              <a:lstStyle/>
              <a:p>
                <a:pPr algn="l" defTabSz="914400" latinLnBrk="1">
                  <a:lnSpc>
                    <a:spcPct val="100000"/>
                  </a:lnSpc>
                  <a:defRPr sz="1800"/>
                </a:pPr>
                <a14:m>
                  <m:oMathPara xmlns:m="http://schemas.openxmlformats.org/officeDocument/2006/math">
                    <m:oMathParaPr>
                      <m:jc m:val="centerGroup"/>
                    </m:oMathParaPr>
                    <m:oMath xmlns:m="http://schemas.openxmlformats.org/officeDocument/2006/math">
                      <m:r>
                        <a:rPr sz="8300" i="1">
                          <a:solidFill>
                            <a:srgbClr val="000000"/>
                          </a:solidFill>
                          <a:latin typeface="Cambria Math" panose="02040503050406030204" pitchFamily="18" charset="0"/>
                        </a:rPr>
                        <m:t>𝜎</m:t>
                      </m:r>
                    </m:oMath>
                  </m:oMathPara>
                </a14:m>
                <a:endParaRPr sz="8300"/>
              </a:p>
            </p:txBody>
          </p:sp>
        </mc:Choice>
        <mc:Fallback>
          <p:sp>
            <p:nvSpPr>
              <p:cNvPr id="208" name="Equation"/>
              <p:cNvSpPr txBox="1">
                <a:spLocks noRot="1" noChangeAspect="1" noMove="1" noResize="1" noEditPoints="1" noAdjustHandles="1" noChangeArrowheads="1" noChangeShapeType="1" noTextEdit="1"/>
              </p:cNvSpPr>
              <p:nvPr/>
            </p:nvSpPr>
            <p:spPr>
              <a:xfrm>
                <a:off x="19977969" y="2556352"/>
                <a:ext cx="532322" cy="463805"/>
              </a:xfrm>
              <a:prstGeom prst="rect">
                <a:avLst/>
              </a:prstGeom>
              <a:blipFill>
                <a:blip r:embed="rId5"/>
                <a:stretch>
                  <a:fillRect l="-45455" r="-59091" b="-178378"/>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9" name="Equation"/>
              <p:cNvSpPr txBox="1"/>
              <p:nvPr/>
            </p:nvSpPr>
            <p:spPr>
              <a:xfrm>
                <a:off x="2230572" y="5359294"/>
                <a:ext cx="13200975" cy="1625245"/>
              </a:xfrm>
              <a:prstGeom prst="rect">
                <a:avLst/>
              </a:prstGeom>
              <a:ln w="12700">
                <a:miter lim="400000"/>
              </a:ln>
            </p:spPr>
            <p:txBody>
              <a:bodyPr wrap="none" lIns="0" tIns="0" rIns="0" bIns="0">
                <a:spAutoFit/>
              </a:bodyPr>
              <a:lstStyle/>
              <a:p>
                <a:pPr algn="l" defTabSz="914400" latinLnBrk="1">
                  <a:lnSpc>
                    <a:spcPct val="100000"/>
                  </a:lnSpc>
                  <a:defRPr sz="1800"/>
                </a:pPr>
                <a14:m>
                  <m:oMathPara xmlns:m="http://schemas.openxmlformats.org/officeDocument/2006/math">
                    <m:oMathParaPr>
                      <m:jc m:val="centerGroup"/>
                    </m:oMathParaPr>
                    <m:oMath xmlns:m="http://schemas.openxmlformats.org/officeDocument/2006/math">
                      <m:sSub>
                        <m:sSubPr>
                          <m:ctrlPr>
                            <a:rPr sz="5200">
                              <a:solidFill>
                                <a:srgbClr val="000000"/>
                              </a:solidFill>
                              <a:latin typeface="Cambria Math" panose="02040503050406030204" pitchFamily="18" charset="0"/>
                            </a:rPr>
                          </m:ctrlPr>
                        </m:sSubPr>
                        <m:e>
                          <m:r>
                            <a:rPr sz="5200" i="1">
                              <a:solidFill>
                                <a:srgbClr val="000000"/>
                              </a:solidFill>
                              <a:latin typeface="Cambria Math" panose="02040503050406030204" pitchFamily="18" charset="0"/>
                            </a:rPr>
                            <m:t>𝑆</m:t>
                          </m:r>
                        </m:e>
                        <m:sub>
                          <m:r>
                            <a:rPr sz="5200" i="1">
                              <a:solidFill>
                                <a:srgbClr val="000000"/>
                              </a:solidFill>
                              <a:latin typeface="Cambria Math" panose="02040503050406030204" pitchFamily="18" charset="0"/>
                            </a:rPr>
                            <m:t>±±</m:t>
                          </m:r>
                        </m:sub>
                      </m:sSub>
                      <m:r>
                        <a:rPr sz="5200" i="1">
                          <a:solidFill>
                            <a:srgbClr val="000000"/>
                          </a:solidFill>
                          <a:latin typeface="Cambria Math" panose="02040503050406030204" pitchFamily="18" charset="0"/>
                        </a:rPr>
                        <m:t>(</m:t>
                      </m:r>
                      <m:r>
                        <a:rPr sz="5200" i="1">
                          <a:solidFill>
                            <a:srgbClr val="000000"/>
                          </a:solidFill>
                          <a:latin typeface="Cambria Math" panose="02040503050406030204" pitchFamily="18" charset="0"/>
                        </a:rPr>
                        <m:t>𝜃</m:t>
                      </m:r>
                      <m:r>
                        <a:rPr sz="5200" i="1">
                          <a:solidFill>
                            <a:srgbClr val="000000"/>
                          </a:solidFill>
                          <a:latin typeface="Cambria Math" panose="02040503050406030204" pitchFamily="18" charset="0"/>
                        </a:rPr>
                        <m:t>)=−1,</m:t>
                      </m:r>
                      <m:sSub>
                        <m:sSubPr>
                          <m:ctrlPr>
                            <a:rPr sz="5200" i="1">
                              <a:solidFill>
                                <a:srgbClr val="000000"/>
                              </a:solidFill>
                              <a:latin typeface="Cambria Math" panose="02040503050406030204" pitchFamily="18" charset="0"/>
                            </a:rPr>
                          </m:ctrlPr>
                        </m:sSubPr>
                        <m:e>
                          <m:r>
                            <a:rPr sz="5200" i="1">
                              <a:solidFill>
                                <a:srgbClr val="000000"/>
                              </a:solidFill>
                              <a:latin typeface="Cambria Math" panose="02040503050406030204" pitchFamily="18" charset="0"/>
                            </a:rPr>
                            <m:t>𝑆</m:t>
                          </m:r>
                        </m:e>
                        <m:sub>
                          <m:r>
                            <a:rPr sz="5200" i="1">
                              <a:solidFill>
                                <a:srgbClr val="000000"/>
                              </a:solidFill>
                              <a:latin typeface="Cambria Math" panose="02040503050406030204" pitchFamily="18" charset="0"/>
                            </a:rPr>
                            <m:t>±∓</m:t>
                          </m:r>
                        </m:sub>
                      </m:sSub>
                      <m:r>
                        <a:rPr sz="5200" i="1">
                          <a:solidFill>
                            <a:srgbClr val="000000"/>
                          </a:solidFill>
                          <a:latin typeface="Cambria Math" panose="02040503050406030204" pitchFamily="18" charset="0"/>
                        </a:rPr>
                        <m:t>(</m:t>
                      </m:r>
                      <m:r>
                        <a:rPr sz="5200" i="1">
                          <a:solidFill>
                            <a:srgbClr val="000000"/>
                          </a:solidFill>
                          <a:latin typeface="Cambria Math" panose="02040503050406030204" pitchFamily="18" charset="0"/>
                        </a:rPr>
                        <m:t>𝜃</m:t>
                      </m:r>
                      <m:r>
                        <a:rPr sz="5200" i="1">
                          <a:solidFill>
                            <a:srgbClr val="000000"/>
                          </a:solidFill>
                          <a:latin typeface="Cambria Math" panose="02040503050406030204" pitchFamily="18" charset="0"/>
                        </a:rPr>
                        <m:t>)=±</m:t>
                      </m:r>
                      <m:r>
                        <m:rPr>
                          <m:sty m:val="p"/>
                        </m:rPr>
                        <a:rPr sz="5200" i="1">
                          <a:solidFill>
                            <a:srgbClr val="000000"/>
                          </a:solidFill>
                          <a:latin typeface="Cambria Math" panose="02040503050406030204" pitchFamily="18" charset="0"/>
                        </a:rPr>
                        <m:t>tanh</m:t>
                      </m:r>
                      <m:f>
                        <m:fPr>
                          <m:ctrlPr>
                            <a:rPr sz="5200" i="1">
                              <a:solidFill>
                                <a:srgbClr val="000000"/>
                              </a:solidFill>
                              <a:latin typeface="Cambria Math" panose="02040503050406030204" pitchFamily="18" charset="0"/>
                            </a:rPr>
                          </m:ctrlPr>
                        </m:fPr>
                        <m:num>
                          <m:r>
                            <a:rPr sz="5200" i="1">
                              <a:solidFill>
                                <a:srgbClr val="000000"/>
                              </a:solidFill>
                              <a:latin typeface="Cambria Math" panose="02040503050406030204" pitchFamily="18" charset="0"/>
                            </a:rPr>
                            <m:t>1</m:t>
                          </m:r>
                        </m:num>
                        <m:den>
                          <m:r>
                            <a:rPr sz="5200" i="1">
                              <a:solidFill>
                                <a:srgbClr val="000000"/>
                              </a:solidFill>
                              <a:latin typeface="Cambria Math" panose="02040503050406030204" pitchFamily="18" charset="0"/>
                            </a:rPr>
                            <m:t>2</m:t>
                          </m:r>
                        </m:den>
                      </m:f>
                      <m:d>
                        <m:dPr>
                          <m:ctrlPr>
                            <a:rPr sz="5200" i="1">
                              <a:solidFill>
                                <a:srgbClr val="000000"/>
                              </a:solidFill>
                              <a:latin typeface="Cambria Math" panose="02040503050406030204" pitchFamily="18" charset="0"/>
                            </a:rPr>
                          </m:ctrlPr>
                        </m:dPr>
                        <m:e>
                          <m:r>
                            <a:rPr sz="5200" i="1">
                              <a:solidFill>
                                <a:srgbClr val="000000"/>
                              </a:solidFill>
                              <a:latin typeface="Cambria Math" panose="02040503050406030204" pitchFamily="18" charset="0"/>
                            </a:rPr>
                            <m:t>𝜃</m:t>
                          </m:r>
                          <m:r>
                            <a:rPr sz="5200" i="1">
                              <a:solidFill>
                                <a:srgbClr val="000000"/>
                              </a:solidFill>
                              <a:latin typeface="Cambria Math" panose="02040503050406030204" pitchFamily="18" charset="0"/>
                            </a:rPr>
                            <m:t>±</m:t>
                          </m:r>
                          <m:r>
                            <a:rPr sz="5200" i="1">
                              <a:solidFill>
                                <a:srgbClr val="FF0000"/>
                              </a:solidFill>
                              <a:latin typeface="Cambria Math" panose="02040503050406030204" pitchFamily="18" charset="0"/>
                            </a:rPr>
                            <m:t>𝜎</m:t>
                          </m:r>
                          <m:r>
                            <a:rPr sz="5200" i="1">
                              <a:solidFill>
                                <a:srgbClr val="FF0000"/>
                              </a:solidFill>
                              <a:latin typeface="Cambria Math" panose="02040503050406030204" pitchFamily="18" charset="0"/>
                            </a:rPr>
                            <m:t>−</m:t>
                          </m:r>
                          <m:f>
                            <m:fPr>
                              <m:ctrlPr>
                                <a:rPr sz="5200" i="1">
                                  <a:solidFill>
                                    <a:srgbClr val="FF0000"/>
                                  </a:solidFill>
                                  <a:latin typeface="Cambria Math" panose="02040503050406030204" pitchFamily="18" charset="0"/>
                                </a:rPr>
                              </m:ctrlPr>
                            </m:fPr>
                            <m:num>
                              <m:r>
                                <a:rPr sz="5200" i="1">
                                  <a:solidFill>
                                    <a:srgbClr val="FF0000"/>
                                  </a:solidFill>
                                  <a:latin typeface="Cambria Math" panose="02040503050406030204" pitchFamily="18" charset="0"/>
                                </a:rPr>
                                <m:t>𝑖</m:t>
                              </m:r>
                              <m:r>
                                <a:rPr sz="5200" i="1">
                                  <a:solidFill>
                                    <a:srgbClr val="FF0000"/>
                                  </a:solidFill>
                                  <a:latin typeface="Cambria Math" panose="02040503050406030204" pitchFamily="18" charset="0"/>
                                </a:rPr>
                                <m:t>𝜋</m:t>
                              </m:r>
                            </m:num>
                            <m:den>
                              <m:r>
                                <a:rPr sz="5200" i="1">
                                  <a:solidFill>
                                    <a:srgbClr val="FF0000"/>
                                  </a:solidFill>
                                  <a:latin typeface="Cambria Math" panose="02040503050406030204" pitchFamily="18" charset="0"/>
                                </a:rPr>
                                <m:t>2</m:t>
                              </m:r>
                            </m:den>
                          </m:f>
                        </m:e>
                      </m:d>
                    </m:oMath>
                  </m:oMathPara>
                </a14:m>
                <a:endParaRPr sz="5200"/>
              </a:p>
            </p:txBody>
          </p:sp>
        </mc:Choice>
        <mc:Fallback>
          <p:sp>
            <p:nvSpPr>
              <p:cNvPr id="209" name="Equation"/>
              <p:cNvSpPr txBox="1">
                <a:spLocks noRot="1" noChangeAspect="1" noMove="1" noResize="1" noEditPoints="1" noAdjustHandles="1" noChangeArrowheads="1" noChangeShapeType="1" noTextEdit="1"/>
              </p:cNvSpPr>
              <p:nvPr/>
            </p:nvSpPr>
            <p:spPr>
              <a:xfrm>
                <a:off x="2230572" y="5359294"/>
                <a:ext cx="13200975" cy="1625245"/>
              </a:xfrm>
              <a:prstGeom prst="rect">
                <a:avLst/>
              </a:prstGeom>
              <a:blipFill>
                <a:blip r:embed="rId6"/>
                <a:stretch>
                  <a:fillRect l="-288" t="-769" b="-4615"/>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0" name="Equation"/>
              <p:cNvSpPr txBox="1"/>
              <p:nvPr/>
            </p:nvSpPr>
            <p:spPr>
              <a:xfrm>
                <a:off x="1669592" y="12514372"/>
                <a:ext cx="10208934" cy="720629"/>
              </a:xfrm>
              <a:prstGeom prst="rect">
                <a:avLst/>
              </a:prstGeom>
              <a:ln w="12700">
                <a:miter lim="400000"/>
              </a:ln>
            </p:spPr>
            <p:txBody>
              <a:bodyPr wrap="none" lIns="0" tIns="0" rIns="0" bIns="0">
                <a:spAutoFit/>
              </a:bodyPr>
              <a:lstStyle/>
              <a:p>
                <a:pPr algn="l" defTabSz="914400" latinLnBrk="1">
                  <a:lnSpc>
                    <a:spcPct val="100000"/>
                  </a:lnSpc>
                  <a:defRPr sz="1800"/>
                </a:pPr>
                <a14:m>
                  <m:oMathPara xmlns:m="http://schemas.openxmlformats.org/officeDocument/2006/math">
                    <m:oMathParaPr>
                      <m:jc m:val="centerGroup"/>
                    </m:oMathParaPr>
                    <m:oMath xmlns:m="http://schemas.openxmlformats.org/officeDocument/2006/math">
                      <m:sSub>
                        <m:sSubPr>
                          <m:ctrlPr>
                            <a:rPr sz="5700">
                              <a:solidFill>
                                <a:srgbClr val="000000"/>
                              </a:solidFill>
                              <a:latin typeface="Cambria Math" panose="02040503050406030204" pitchFamily="18" charset="0"/>
                            </a:rPr>
                          </m:ctrlPr>
                        </m:sSubPr>
                        <m:e>
                          <m:r>
                            <a:rPr sz="5700" i="1">
                              <a:solidFill>
                                <a:srgbClr val="000000"/>
                              </a:solidFill>
                              <a:latin typeface="Cambria Math" panose="02040503050406030204" pitchFamily="18" charset="0"/>
                            </a:rPr>
                            <m:t>𝜑</m:t>
                          </m:r>
                        </m:e>
                        <m:sub>
                          <m:r>
                            <a:rPr sz="5700" i="1">
                              <a:solidFill>
                                <a:srgbClr val="000000"/>
                              </a:solidFill>
                              <a:latin typeface="Cambria Math" panose="02040503050406030204" pitchFamily="18" charset="0"/>
                            </a:rPr>
                            <m:t>±±</m:t>
                          </m:r>
                        </m:sub>
                      </m:sSub>
                      <m:r>
                        <a:rPr sz="5700" i="1">
                          <a:solidFill>
                            <a:srgbClr val="000000"/>
                          </a:solidFill>
                          <a:latin typeface="Cambria Math" panose="02040503050406030204" pitchFamily="18" charset="0"/>
                        </a:rPr>
                        <m:t>(</m:t>
                      </m:r>
                      <m:r>
                        <a:rPr sz="5700" i="1">
                          <a:solidFill>
                            <a:srgbClr val="000000"/>
                          </a:solidFill>
                          <a:latin typeface="Cambria Math" panose="02040503050406030204" pitchFamily="18" charset="0"/>
                        </a:rPr>
                        <m:t>𝜃</m:t>
                      </m:r>
                      <m:r>
                        <a:rPr sz="5700" i="1">
                          <a:solidFill>
                            <a:srgbClr val="000000"/>
                          </a:solidFill>
                          <a:latin typeface="Cambria Math" panose="02040503050406030204" pitchFamily="18" charset="0"/>
                        </a:rPr>
                        <m:t>)=0,</m:t>
                      </m:r>
                      <m:sSub>
                        <m:sSubPr>
                          <m:ctrlPr>
                            <a:rPr sz="5700" i="1">
                              <a:solidFill>
                                <a:srgbClr val="000000"/>
                              </a:solidFill>
                              <a:latin typeface="Cambria Math" panose="02040503050406030204" pitchFamily="18" charset="0"/>
                            </a:rPr>
                          </m:ctrlPr>
                        </m:sSubPr>
                        <m:e>
                          <m:r>
                            <a:rPr sz="5700" i="1">
                              <a:solidFill>
                                <a:srgbClr val="000000"/>
                              </a:solidFill>
                              <a:latin typeface="Cambria Math" panose="02040503050406030204" pitchFamily="18" charset="0"/>
                            </a:rPr>
                            <m:t>𝜑</m:t>
                          </m:r>
                        </m:e>
                        <m:sub>
                          <m:r>
                            <a:rPr sz="5700" i="1">
                              <a:solidFill>
                                <a:srgbClr val="000000"/>
                              </a:solidFill>
                              <a:latin typeface="Cambria Math" panose="02040503050406030204" pitchFamily="18" charset="0"/>
                            </a:rPr>
                            <m:t>±∓</m:t>
                          </m:r>
                        </m:sub>
                      </m:sSub>
                      <m:r>
                        <a:rPr sz="5700" i="1">
                          <a:solidFill>
                            <a:srgbClr val="000000"/>
                          </a:solidFill>
                          <a:latin typeface="Cambria Math" panose="02040503050406030204" pitchFamily="18" charset="0"/>
                        </a:rPr>
                        <m:t>(</m:t>
                      </m:r>
                      <m:r>
                        <a:rPr sz="5700" i="1">
                          <a:solidFill>
                            <a:srgbClr val="000000"/>
                          </a:solidFill>
                          <a:latin typeface="Cambria Math" panose="02040503050406030204" pitchFamily="18" charset="0"/>
                        </a:rPr>
                        <m:t>𝜃</m:t>
                      </m:r>
                      <m:r>
                        <a:rPr sz="5700" i="1">
                          <a:solidFill>
                            <a:srgbClr val="000000"/>
                          </a:solidFill>
                          <a:latin typeface="Cambria Math" panose="02040503050406030204" pitchFamily="18" charset="0"/>
                        </a:rPr>
                        <m:t>)=</m:t>
                      </m:r>
                      <m:r>
                        <m:rPr>
                          <m:sty m:val="p"/>
                        </m:rPr>
                        <a:rPr sz="5700" i="1">
                          <a:solidFill>
                            <a:srgbClr val="000000"/>
                          </a:solidFill>
                          <a:latin typeface="Cambria Math" panose="02040503050406030204" pitchFamily="18" charset="0"/>
                        </a:rPr>
                        <m:t>sech</m:t>
                      </m:r>
                      <m:r>
                        <a:rPr sz="5700" i="1">
                          <a:solidFill>
                            <a:srgbClr val="000000"/>
                          </a:solidFill>
                          <a:latin typeface="Cambria Math" panose="02040503050406030204" pitchFamily="18" charset="0"/>
                        </a:rPr>
                        <m:t>(</m:t>
                      </m:r>
                      <m:r>
                        <a:rPr sz="5700" i="1">
                          <a:solidFill>
                            <a:srgbClr val="000000"/>
                          </a:solidFill>
                          <a:latin typeface="Cambria Math" panose="02040503050406030204" pitchFamily="18" charset="0"/>
                        </a:rPr>
                        <m:t>𝜃</m:t>
                      </m:r>
                      <m:r>
                        <a:rPr sz="5700" i="1">
                          <a:solidFill>
                            <a:srgbClr val="000000"/>
                          </a:solidFill>
                          <a:latin typeface="Cambria Math" panose="02040503050406030204" pitchFamily="18" charset="0"/>
                        </a:rPr>
                        <m:t>±</m:t>
                      </m:r>
                      <m:r>
                        <a:rPr sz="5700" i="1">
                          <a:solidFill>
                            <a:srgbClr val="000000"/>
                          </a:solidFill>
                          <a:latin typeface="Cambria Math" panose="02040503050406030204" pitchFamily="18" charset="0"/>
                        </a:rPr>
                        <m:t>𝜎</m:t>
                      </m:r>
                      <m:r>
                        <a:rPr sz="5700" i="1">
                          <a:solidFill>
                            <a:srgbClr val="000000"/>
                          </a:solidFill>
                          <a:latin typeface="Cambria Math" panose="02040503050406030204" pitchFamily="18" charset="0"/>
                        </a:rPr>
                        <m:t>)</m:t>
                      </m:r>
                    </m:oMath>
                  </m:oMathPara>
                </a14:m>
                <a:endParaRPr sz="5700"/>
              </a:p>
            </p:txBody>
          </p:sp>
        </mc:Choice>
        <mc:Fallback>
          <p:sp>
            <p:nvSpPr>
              <p:cNvPr id="210" name="Equation"/>
              <p:cNvSpPr txBox="1">
                <a:spLocks noRot="1" noChangeAspect="1" noMove="1" noResize="1" noEditPoints="1" noAdjustHandles="1" noChangeArrowheads="1" noChangeShapeType="1" noTextEdit="1"/>
              </p:cNvSpPr>
              <p:nvPr/>
            </p:nvSpPr>
            <p:spPr>
              <a:xfrm>
                <a:off x="1669592" y="12514372"/>
                <a:ext cx="10208934" cy="720629"/>
              </a:xfrm>
              <a:prstGeom prst="rect">
                <a:avLst/>
              </a:prstGeom>
              <a:blipFill>
                <a:blip r:embed="rId7"/>
                <a:stretch>
                  <a:fillRect l="-2484" r="-10559" b="-63793"/>
                </a:stretch>
              </a:blipFill>
              <a:ln w="12700">
                <a:miter lim="400000"/>
              </a:ln>
            </p:spPr>
            <p:txBody>
              <a:bodyPr/>
              <a:lstStyle/>
              <a:p>
                <a:r>
                  <a:rPr lang="en-US">
                    <a:noFill/>
                  </a:rPr>
                  <a:t> </a:t>
                </a:r>
              </a:p>
            </p:txBody>
          </p:sp>
        </mc:Fallback>
      </mc:AlternateContent>
      <p:sp>
        <p:nvSpPr>
          <p:cNvPr id="211" name="Arrow"/>
          <p:cNvSpPr/>
          <p:nvPr/>
        </p:nvSpPr>
        <p:spPr>
          <a:xfrm rot="16200000" flipH="1">
            <a:off x="5077031" y="9234438"/>
            <a:ext cx="2076294" cy="1926323"/>
          </a:xfrm>
          <a:prstGeom prst="rightArrow">
            <a:avLst>
              <a:gd name="adj1" fmla="val 32000"/>
              <a:gd name="adj2" fmla="val 64000"/>
            </a:avLst>
          </a:prstGeom>
          <a:solidFill>
            <a:schemeClr val="accent4"/>
          </a:solidFill>
          <a:ln w="12700">
            <a:miter lim="400000"/>
          </a:ln>
        </p:spPr>
        <p:txBody>
          <a:bodyPr lIns="50800" tIns="50800" rIns="50800" bIns="50800" anchor="ctr"/>
          <a:lstStyle/>
          <a:p>
            <a:pPr defTabSz="825500">
              <a:lnSpc>
                <a:spcPct val="100000"/>
              </a:lnSpc>
              <a:defRPr sz="3200">
                <a:latin typeface="Graphik"/>
                <a:ea typeface="Graphik"/>
                <a:cs typeface="Graphik"/>
                <a:sym typeface="Graphik"/>
              </a:defRPr>
            </a:pPr>
            <a:endParaRPr/>
          </a:p>
        </p:txBody>
      </p:sp>
      <mc:AlternateContent xmlns:mc="http://schemas.openxmlformats.org/markup-compatibility/2006">
        <mc:Choice xmlns:a14="http://schemas.microsoft.com/office/drawing/2010/main" Requires="a14">
          <p:sp>
            <p:nvSpPr>
              <p:cNvPr id="212" name="Equation"/>
              <p:cNvSpPr txBox="1"/>
              <p:nvPr/>
            </p:nvSpPr>
            <p:spPr>
              <a:xfrm>
                <a:off x="169821" y="8970539"/>
                <a:ext cx="4318530" cy="1557834"/>
              </a:xfrm>
              <a:prstGeom prst="rect">
                <a:avLst/>
              </a:prstGeom>
              <a:ln w="12700">
                <a:miter lim="400000"/>
              </a:ln>
            </p:spPr>
            <p:txBody>
              <a:bodyPr wrap="none" lIns="0" tIns="0" rIns="0" bIns="0">
                <a:spAutoFit/>
              </a:bodyPr>
              <a:lstStyle/>
              <a:p>
                <a:pPr algn="l" defTabSz="914400" latinLnBrk="1">
                  <a:lnSpc>
                    <a:spcPct val="100000"/>
                  </a:lnSpc>
                  <a:defRPr sz="1800"/>
                </a:pPr>
                <a14:m>
                  <m:oMathPara xmlns:m="http://schemas.openxmlformats.org/officeDocument/2006/math">
                    <m:oMathParaPr>
                      <m:jc m:val="centerGroup"/>
                    </m:oMathParaPr>
                    <m:oMath xmlns:m="http://schemas.openxmlformats.org/officeDocument/2006/math">
                      <m:r>
                        <a:rPr sz="5700" i="1">
                          <a:solidFill>
                            <a:srgbClr val="000000"/>
                          </a:solidFill>
                          <a:latin typeface="Cambria Math" panose="02040503050406030204" pitchFamily="18" charset="0"/>
                        </a:rPr>
                        <m:t>−</m:t>
                      </m:r>
                      <m:r>
                        <a:rPr sz="5700" i="1">
                          <a:solidFill>
                            <a:srgbClr val="000000"/>
                          </a:solidFill>
                          <a:latin typeface="Cambria Math" panose="02040503050406030204" pitchFamily="18" charset="0"/>
                        </a:rPr>
                        <m:t>𝑖</m:t>
                      </m:r>
                      <m:f>
                        <m:fPr>
                          <m:ctrlPr>
                            <a:rPr sz="5700" i="1">
                              <a:solidFill>
                                <a:srgbClr val="000000"/>
                              </a:solidFill>
                              <a:latin typeface="Cambria Math" panose="02040503050406030204" pitchFamily="18" charset="0"/>
                            </a:rPr>
                          </m:ctrlPr>
                        </m:fPr>
                        <m:num>
                          <m:r>
                            <a:rPr sz="5700" i="1">
                              <a:solidFill>
                                <a:srgbClr val="000000"/>
                              </a:solidFill>
                              <a:latin typeface="Cambria Math" panose="02040503050406030204" pitchFamily="18" charset="0"/>
                            </a:rPr>
                            <m:t>𝑑</m:t>
                          </m:r>
                        </m:num>
                        <m:den>
                          <m:r>
                            <a:rPr sz="5700" i="1">
                              <a:solidFill>
                                <a:srgbClr val="000000"/>
                              </a:solidFill>
                              <a:latin typeface="Cambria Math" panose="02040503050406030204" pitchFamily="18" charset="0"/>
                            </a:rPr>
                            <m:t>𝑑</m:t>
                          </m:r>
                          <m:r>
                            <a:rPr sz="5700" i="1">
                              <a:solidFill>
                                <a:srgbClr val="000000"/>
                              </a:solidFill>
                              <a:latin typeface="Cambria Math" panose="02040503050406030204" pitchFamily="18" charset="0"/>
                            </a:rPr>
                            <m:t>𝜃</m:t>
                          </m:r>
                        </m:den>
                      </m:f>
                      <m:r>
                        <m:rPr>
                          <m:sty m:val="p"/>
                        </m:rPr>
                        <a:rPr sz="5700" i="1">
                          <a:solidFill>
                            <a:srgbClr val="000000"/>
                          </a:solidFill>
                          <a:latin typeface="Cambria Math" panose="02040503050406030204" pitchFamily="18" charset="0"/>
                        </a:rPr>
                        <m:t>log</m:t>
                      </m:r>
                      <m:r>
                        <a:rPr sz="5700" i="1">
                          <a:solidFill>
                            <a:srgbClr val="000000"/>
                          </a:solidFill>
                          <a:latin typeface="Cambria Math" panose="02040503050406030204" pitchFamily="18" charset="0"/>
                        </a:rPr>
                        <m:t>(</m:t>
                      </m:r>
                      <m:r>
                        <a:rPr sz="5700" i="1">
                          <a:solidFill>
                            <a:srgbClr val="000000"/>
                          </a:solidFill>
                          <a:latin typeface="Cambria Math" panose="02040503050406030204" pitchFamily="18" charset="0"/>
                        </a:rPr>
                        <m:t>𝑆</m:t>
                      </m:r>
                      <m:r>
                        <a:rPr sz="5700" i="1">
                          <a:solidFill>
                            <a:srgbClr val="000000"/>
                          </a:solidFill>
                          <a:latin typeface="Cambria Math" panose="02040503050406030204" pitchFamily="18" charset="0"/>
                        </a:rPr>
                        <m:t>(</m:t>
                      </m:r>
                      <m:r>
                        <a:rPr sz="5700" i="1">
                          <a:solidFill>
                            <a:srgbClr val="000000"/>
                          </a:solidFill>
                          <a:latin typeface="Cambria Math" panose="02040503050406030204" pitchFamily="18" charset="0"/>
                        </a:rPr>
                        <m:t>𝜃</m:t>
                      </m:r>
                      <m:r>
                        <a:rPr sz="5700" i="1">
                          <a:solidFill>
                            <a:srgbClr val="000000"/>
                          </a:solidFill>
                          <a:latin typeface="Cambria Math" panose="02040503050406030204" pitchFamily="18" charset="0"/>
                        </a:rPr>
                        <m:t>))</m:t>
                      </m:r>
                    </m:oMath>
                  </m:oMathPara>
                </a14:m>
                <a:endParaRPr sz="5700"/>
              </a:p>
            </p:txBody>
          </p:sp>
        </mc:Choice>
        <mc:Fallback>
          <p:sp>
            <p:nvSpPr>
              <p:cNvPr id="212" name="Equation"/>
              <p:cNvSpPr txBox="1">
                <a:spLocks noRot="1" noChangeAspect="1" noMove="1" noResize="1" noEditPoints="1" noAdjustHandles="1" noChangeArrowheads="1" noChangeShapeType="1" noTextEdit="1"/>
              </p:cNvSpPr>
              <p:nvPr/>
            </p:nvSpPr>
            <p:spPr>
              <a:xfrm>
                <a:off x="169821" y="8970539"/>
                <a:ext cx="4318530" cy="1557834"/>
              </a:xfrm>
              <a:prstGeom prst="rect">
                <a:avLst/>
              </a:prstGeom>
              <a:blipFill>
                <a:blip r:embed="rId8"/>
                <a:stretch>
                  <a:fillRect l="-2639" t="-2439" r="-19941" b="-21951"/>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3" name="For   we have two free fermions…"/>
              <p:cNvSpPr txBox="1"/>
              <p:nvPr/>
            </p:nvSpPr>
            <p:spPr>
              <a:xfrm>
                <a:off x="7301727" y="8078372"/>
                <a:ext cx="6753973" cy="400360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marL="620568" indent="-620568" algn="just" defTabSz="12700">
                  <a:lnSpc>
                    <a:spcPct val="100000"/>
                  </a:lnSpc>
                  <a:buSzPct val="15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5000">
                    <a:latin typeface="Times Roman"/>
                    <a:ea typeface="Times Roman"/>
                    <a:cs typeface="Times Roman"/>
                    <a:sym typeface="Times Roman"/>
                  </a:defRPr>
                </a:pPr>
                <a:r>
                  <a:t>For </a:t>
                </a:r>
                <a14:m>
                  <m:oMath xmlns:m="http://schemas.openxmlformats.org/officeDocument/2006/math">
                    <m:r>
                      <a:rPr sz="5450" i="1">
                        <a:solidFill>
                          <a:srgbClr val="000000"/>
                        </a:solidFill>
                        <a:latin typeface="Cambria Math" panose="02040503050406030204" pitchFamily="18" charset="0"/>
                      </a:rPr>
                      <m:t>𝜎</m:t>
                    </m:r>
                    <m:r>
                      <a:rPr sz="5450" i="1">
                        <a:solidFill>
                          <a:srgbClr val="000000"/>
                        </a:solidFill>
                        <a:latin typeface="Cambria Math" panose="02040503050406030204" pitchFamily="18" charset="0"/>
                      </a:rPr>
                      <m:t>→∞</m:t>
                    </m:r>
                  </m:oMath>
                </a14:m>
                <a:r>
                  <a:t> we have two </a:t>
                </a:r>
                <a:r>
                  <a:rPr>
                    <a:solidFill>
                      <a:srgbClr val="FF2600"/>
                    </a:solidFill>
                  </a:rPr>
                  <a:t>free fermions</a:t>
                </a:r>
              </a:p>
              <a:p>
                <a:pPr marL="620568" indent="-620568" algn="just" defTabSz="12700">
                  <a:lnSpc>
                    <a:spcPct val="100000"/>
                  </a:lnSpc>
                  <a:buSzPct val="15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5000">
                    <a:latin typeface="Times Roman"/>
                    <a:ea typeface="Times Roman"/>
                    <a:cs typeface="Times Roman"/>
                    <a:sym typeface="Times Roman"/>
                  </a:defRPr>
                </a:pPr>
                <a:r>
                  <a:t>For </a:t>
                </a:r>
                <a14:m>
                  <m:oMath xmlns:m="http://schemas.openxmlformats.org/officeDocument/2006/math">
                    <m:r>
                      <a:rPr sz="5550" i="1">
                        <a:solidFill>
                          <a:srgbClr val="000000"/>
                        </a:solidFill>
                        <a:latin typeface="Cambria Math" panose="02040503050406030204" pitchFamily="18" charset="0"/>
                      </a:rPr>
                      <m:t>𝜎</m:t>
                    </m:r>
                    <m:r>
                      <a:rPr sz="5550" i="1">
                        <a:solidFill>
                          <a:srgbClr val="000000"/>
                        </a:solidFill>
                        <a:latin typeface="Cambria Math" panose="02040503050406030204" pitchFamily="18" charset="0"/>
                      </a:rPr>
                      <m:t>≫1</m:t>
                    </m:r>
                  </m:oMath>
                </a14:m>
                <a:r>
                  <a:t> the mass of the unstable particle is </a:t>
                </a:r>
                <a14:m>
                  <m:oMath xmlns:m="http://schemas.openxmlformats.org/officeDocument/2006/math">
                    <m:r>
                      <a:rPr sz="5800" i="1">
                        <a:solidFill>
                          <a:srgbClr val="FF2600"/>
                        </a:solidFill>
                        <a:latin typeface="Cambria Math" panose="02040503050406030204" pitchFamily="18" charset="0"/>
                      </a:rPr>
                      <m:t>∝</m:t>
                    </m:r>
                    <m:r>
                      <a:rPr sz="5800" i="1">
                        <a:solidFill>
                          <a:srgbClr val="FF2600"/>
                        </a:solidFill>
                        <a:latin typeface="Cambria Math" panose="02040503050406030204" pitchFamily="18" charset="0"/>
                      </a:rPr>
                      <m:t>𝑚</m:t>
                    </m:r>
                    <m:sSup>
                      <m:sSupPr>
                        <m:ctrlPr>
                          <a:rPr sz="5800" i="1">
                            <a:solidFill>
                              <a:srgbClr val="FF2600"/>
                            </a:solidFill>
                            <a:latin typeface="Cambria Math" panose="02040503050406030204" pitchFamily="18" charset="0"/>
                          </a:rPr>
                        </m:ctrlPr>
                      </m:sSupPr>
                      <m:e>
                        <m:r>
                          <a:rPr sz="5800" i="1">
                            <a:solidFill>
                              <a:srgbClr val="FF2600"/>
                            </a:solidFill>
                            <a:latin typeface="Cambria Math" panose="02040503050406030204" pitchFamily="18" charset="0"/>
                          </a:rPr>
                          <m:t>𝑒</m:t>
                        </m:r>
                      </m:e>
                      <m:sup>
                        <m:r>
                          <a:rPr sz="5800" i="1">
                            <a:solidFill>
                              <a:srgbClr val="FF2600"/>
                            </a:solidFill>
                            <a:latin typeface="Cambria Math" panose="02040503050406030204" pitchFamily="18" charset="0"/>
                          </a:rPr>
                          <m:t>|</m:t>
                        </m:r>
                        <m:r>
                          <a:rPr sz="5800" i="1">
                            <a:solidFill>
                              <a:srgbClr val="FF2600"/>
                            </a:solidFill>
                            <a:latin typeface="Cambria Math" panose="02040503050406030204" pitchFamily="18" charset="0"/>
                          </a:rPr>
                          <m:t>𝜎</m:t>
                        </m:r>
                        <m:r>
                          <a:rPr sz="5800" i="1">
                            <a:solidFill>
                              <a:srgbClr val="FF2600"/>
                            </a:solidFill>
                            <a:latin typeface="Cambria Math" panose="02040503050406030204" pitchFamily="18" charset="0"/>
                          </a:rPr>
                          <m:t>|/2</m:t>
                        </m:r>
                      </m:sup>
                    </m:sSup>
                  </m:oMath>
                </a14:m>
                <a:endParaRPr>
                  <a:solidFill>
                    <a:srgbClr val="FF2600"/>
                  </a:solidFill>
                </a:endParaRPr>
              </a:p>
            </p:txBody>
          </p:sp>
        </mc:Choice>
        <mc:Fallback>
          <p:sp>
            <p:nvSpPr>
              <p:cNvPr id="213" name="For   we have two free fermions…"/>
              <p:cNvSpPr txBox="1">
                <a:spLocks noRot="1" noChangeAspect="1" noMove="1" noResize="1" noEditPoints="1" noAdjustHandles="1" noChangeArrowheads="1" noChangeShapeType="1" noTextEdit="1"/>
              </p:cNvSpPr>
              <p:nvPr/>
            </p:nvSpPr>
            <p:spPr>
              <a:xfrm>
                <a:off x="7301727" y="8078372"/>
                <a:ext cx="6753973" cy="4003602"/>
              </a:xfrm>
              <a:prstGeom prst="rect">
                <a:avLst/>
              </a:prstGeom>
              <a:blipFill>
                <a:blip r:embed="rId9"/>
                <a:stretch>
                  <a:fillRect l="-6579" t="-8861" r="-4887" b="-63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pic>
        <p:nvPicPr>
          <p:cNvPr id="214" name="k2.pdf" descr="k2.pdf"/>
          <p:cNvPicPr>
            <a:picLocks noChangeAspect="1"/>
          </p:cNvPicPr>
          <p:nvPr/>
        </p:nvPicPr>
        <p:blipFill>
          <a:blip r:embed="rId10"/>
          <a:stretch>
            <a:fillRect/>
          </a:stretch>
        </p:blipFill>
        <p:spPr>
          <a:xfrm>
            <a:off x="16095212" y="8759870"/>
            <a:ext cx="7255744" cy="5038711"/>
          </a:xfrm>
          <a:prstGeom prst="rect">
            <a:avLst/>
          </a:prstGeom>
          <a:ln w="12700">
            <a:miter lim="400000"/>
          </a:ln>
        </p:spPr>
      </p:pic>
      <p:pic>
        <p:nvPicPr>
          <p:cNvPr id="215" name="k1.pdf" descr="k1.pdf"/>
          <p:cNvPicPr>
            <a:picLocks noChangeAspect="1"/>
          </p:cNvPicPr>
          <p:nvPr/>
        </p:nvPicPr>
        <p:blipFill>
          <a:blip r:embed="rId11"/>
          <a:stretch>
            <a:fillRect/>
          </a:stretch>
        </p:blipFill>
        <p:spPr>
          <a:xfrm>
            <a:off x="16095212" y="4688469"/>
            <a:ext cx="7255744" cy="5038711"/>
          </a:xfrm>
          <a:prstGeom prst="rect">
            <a:avLst/>
          </a:prstGeom>
          <a:ln w="12700">
            <a:miter lim="400000"/>
          </a:ln>
        </p:spPr>
      </p:pic>
      <p:sp>
        <p:nvSpPr>
          <p:cNvPr id="216" name="[Miramontes &amp; Fernández-Pousa'00]"/>
          <p:cNvSpPr txBox="1"/>
          <p:nvPr/>
        </p:nvSpPr>
        <p:spPr>
          <a:xfrm>
            <a:off x="1426223" y="6917099"/>
            <a:ext cx="9539772" cy="87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5000">
                <a:latin typeface="Times Roman"/>
                <a:ea typeface="Times Roman"/>
                <a:cs typeface="Times Roman"/>
                <a:sym typeface="Times Roman"/>
              </a:defRPr>
            </a:pPr>
            <a:r>
              <a:t>[</a:t>
            </a:r>
            <a:r>
              <a:rPr>
                <a:solidFill>
                  <a:srgbClr val="0433FF"/>
                </a:solidFill>
              </a:rPr>
              <a:t>Miramontes &amp; Fernández-Pousa'00</a:t>
            </a:r>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0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19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3" nodeType="afterEffect">
                                  <p:stCondLst>
                                    <p:cond delay="0"/>
                                  </p:stCondLst>
                                  <p:iterate>
                                    <p:tmAbs val="0"/>
                                  </p:iterate>
                                  <p:childTnLst>
                                    <p:set>
                                      <p:cBhvr>
                                        <p:cTn id="15" fill="hold"/>
                                        <p:tgtEl>
                                          <p:spTgt spid="20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4" nodeType="afterEffect">
                                  <p:stCondLst>
                                    <p:cond delay="0"/>
                                  </p:stCondLst>
                                  <p:iterate>
                                    <p:tmAbs val="0"/>
                                  </p:iterate>
                                  <p:childTnLst>
                                    <p:set>
                                      <p:cBhvr>
                                        <p:cTn id="18" fill="hold"/>
                                        <p:tgtEl>
                                          <p:spTgt spid="20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5" nodeType="afterEffect">
                                  <p:stCondLst>
                                    <p:cond delay="0"/>
                                  </p:stCondLst>
                                  <p:iterate>
                                    <p:tmAbs val="0"/>
                                  </p:iterate>
                                  <p:childTnLst>
                                    <p:set>
                                      <p:cBhvr>
                                        <p:cTn id="21" fill="hold"/>
                                        <p:tgtEl>
                                          <p:spTgt spid="20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6" nodeType="afterEffect">
                                  <p:stCondLst>
                                    <p:cond delay="0"/>
                                  </p:stCondLst>
                                  <p:iterate>
                                    <p:tmAbs val="0"/>
                                  </p:iterate>
                                  <p:childTnLst>
                                    <p:set>
                                      <p:cBhvr>
                                        <p:cTn id="24" fill="hold"/>
                                        <p:tgtEl>
                                          <p:spTgt spid="202"/>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7" nodeType="afterEffect">
                                  <p:stCondLst>
                                    <p:cond delay="0"/>
                                  </p:stCondLst>
                                  <p:iterate>
                                    <p:tmAbs val="0"/>
                                  </p:iterate>
                                  <p:childTnLst>
                                    <p:set>
                                      <p:cBhvr>
                                        <p:cTn id="27" fill="hold"/>
                                        <p:tgtEl>
                                          <p:spTgt spid="20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8" nodeType="afterEffect">
                                  <p:stCondLst>
                                    <p:cond delay="0"/>
                                  </p:stCondLst>
                                  <p:iterate>
                                    <p:tmAbs val="0"/>
                                  </p:iterate>
                                  <p:childTnLst>
                                    <p:set>
                                      <p:cBhvr>
                                        <p:cTn id="30" fill="hold"/>
                                        <p:tgtEl>
                                          <p:spTgt spid="206"/>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9" nodeType="afterEffect">
                                  <p:stCondLst>
                                    <p:cond delay="0"/>
                                  </p:stCondLst>
                                  <p:iterate>
                                    <p:tmAbs val="0"/>
                                  </p:iterate>
                                  <p:childTnLst>
                                    <p:set>
                                      <p:cBhvr>
                                        <p:cTn id="33" fill="hold"/>
                                        <p:tgtEl>
                                          <p:spTgt spid="20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0" nodeType="clickEffect">
                                  <p:stCondLst>
                                    <p:cond delay="0"/>
                                  </p:stCondLst>
                                  <p:iterate>
                                    <p:tmAbs val="0"/>
                                  </p:iterate>
                                  <p:childTnLst>
                                    <p:set>
                                      <p:cBhvr>
                                        <p:cTn id="37" fill="hold"/>
                                        <p:tgtEl>
                                          <p:spTgt spid="209"/>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11" nodeType="afterEffect">
                                  <p:stCondLst>
                                    <p:cond delay="0"/>
                                  </p:stCondLst>
                                  <p:iterate>
                                    <p:tmAbs val="0"/>
                                  </p:iterate>
                                  <p:childTnLst>
                                    <p:set>
                                      <p:cBhvr>
                                        <p:cTn id="40" fill="hold"/>
                                        <p:tgtEl>
                                          <p:spTgt spid="2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2" nodeType="clickEffect">
                                  <p:stCondLst>
                                    <p:cond delay="0"/>
                                  </p:stCondLst>
                                  <p:iterate>
                                    <p:tmAbs val="0"/>
                                  </p:iterate>
                                  <p:childTnLst>
                                    <p:set>
                                      <p:cBhvr>
                                        <p:cTn id="44" fill="hold"/>
                                        <p:tgtEl>
                                          <p:spTgt spid="212"/>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13" nodeType="afterEffect">
                                  <p:stCondLst>
                                    <p:cond delay="0"/>
                                  </p:stCondLst>
                                  <p:iterate>
                                    <p:tmAbs val="0"/>
                                  </p:iterate>
                                  <p:childTnLst>
                                    <p:set>
                                      <p:cBhvr>
                                        <p:cTn id="47" fill="hold"/>
                                        <p:tgtEl>
                                          <p:spTgt spid="21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14" nodeType="clickEffect">
                                  <p:stCondLst>
                                    <p:cond delay="0"/>
                                  </p:stCondLst>
                                  <p:iterate>
                                    <p:tmAbs val="0"/>
                                  </p:iterate>
                                  <p:childTnLst>
                                    <p:set>
                                      <p:cBhvr>
                                        <p:cTn id="51" fill="hold"/>
                                        <p:tgtEl>
                                          <p:spTgt spid="21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15" nodeType="clickEffect">
                                  <p:stCondLst>
                                    <p:cond delay="0"/>
                                  </p:stCondLst>
                                  <p:iterate>
                                    <p:tmAbs val="0"/>
                                  </p:iterate>
                                  <p:childTnLst>
                                    <p:set>
                                      <p:cBhvr>
                                        <p:cTn id="55" fill="hold"/>
                                        <p:tgtEl>
                                          <p:spTgt spid="213">
                                            <p:bg/>
                                          </p:spTgt>
                                        </p:tgtEl>
                                        <p:attrNameLst>
                                          <p:attrName>style.visibility</p:attrName>
                                        </p:attrNameLst>
                                      </p:cBhvr>
                                      <p:to>
                                        <p:strVal val="visible"/>
                                      </p:to>
                                    </p:set>
                                  </p:childTnLst>
                                </p:cTn>
                              </p:par>
                              <p:par>
                                <p:cTn id="56" presetID="1" presetClass="entr" presetSubtype="0" fill="hold" grpId="15" nodeType="withEffect">
                                  <p:stCondLst>
                                    <p:cond delay="0"/>
                                  </p:stCondLst>
                                  <p:iterate>
                                    <p:tmAbs val="0"/>
                                  </p:iterate>
                                  <p:childTnLst>
                                    <p:set>
                                      <p:cBhvr>
                                        <p:cTn id="57" fill="hold"/>
                                        <p:tgtEl>
                                          <p:spTgt spid="213">
                                            <p:txEl>
                                              <p:pRg st="0" end="0"/>
                                            </p:txEl>
                                          </p:spTgt>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15" nodeType="afterEffect">
                                  <p:stCondLst>
                                    <p:cond delay="0"/>
                                  </p:stCondLst>
                                  <p:iterate>
                                    <p:tmAbs val="0"/>
                                  </p:iterate>
                                  <p:childTnLst>
                                    <p:set>
                                      <p:cBhvr>
                                        <p:cTn id="60" fill="hold"/>
                                        <p:tgtEl>
                                          <p:spTgt spid="213">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6" nodeType="clickEffect">
                                  <p:stCondLst>
                                    <p:cond delay="0"/>
                                  </p:stCondLst>
                                  <p:iterate>
                                    <p:tmAbs val="0"/>
                                  </p:iterate>
                                  <p:childTnLst>
                                    <p:set>
                                      <p:cBhvr>
                                        <p:cTn id="64" fill="hold"/>
                                        <p:tgtEl>
                                          <p:spTgt spid="215"/>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17" nodeType="afterEffect">
                                  <p:stCondLst>
                                    <p:cond delay="0"/>
                                  </p:stCondLst>
                                  <p:iterate>
                                    <p:tmAbs val="0"/>
                                  </p:iterate>
                                  <p:childTnLst>
                                    <p:set>
                                      <p:cBhvr>
                                        <p:cTn id="67" fill="hold"/>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2" animBg="1" advAuto="0"/>
      <p:bldP spid="201" grpId="1" build="p" bldLvl="5" animBg="1" advAuto="0"/>
      <p:bldP spid="202" grpId="6" animBg="1" advAuto="0"/>
      <p:bldP spid="203" grpId="5" animBg="1" advAuto="0"/>
      <p:bldP spid="204" grpId="7" animBg="1" advAuto="0"/>
      <p:bldP spid="205" grpId="3" animBg="1" advAuto="0"/>
      <p:bldP spid="206" grpId="8" animBg="1" advAuto="0"/>
      <p:bldP spid="207" grpId="9" animBg="1" advAuto="0"/>
      <p:bldP spid="208" grpId="4" animBg="1" advAuto="0"/>
      <p:bldP spid="209" grpId="10" animBg="1" advAuto="0"/>
      <p:bldP spid="210" grpId="14" animBg="1" advAuto="0"/>
      <p:bldP spid="211" grpId="13" animBg="1" advAuto="0"/>
      <p:bldP spid="212" grpId="12" animBg="1" advAuto="0"/>
      <p:bldP spid="213" grpId="15" build="p" bldLvl="5" animBg="1" advAuto="0"/>
      <p:bldP spid="214" grpId="17" animBg="1" advAuto="0"/>
      <p:bldP spid="215" grpId="16" animBg="1" advAuto="0"/>
      <p:bldP spid="216" grpId="1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4. Generalized Hydrodynamics (GHD)"/>
          <p:cNvSpPr txBox="1">
            <a:spLocks noGrp="1"/>
          </p:cNvSpPr>
          <p:nvPr>
            <p:ph type="title"/>
          </p:nvPr>
        </p:nvSpPr>
        <p:spPr>
          <a:prstGeom prst="rect">
            <a:avLst/>
          </a:prstGeom>
        </p:spPr>
        <p:txBody>
          <a:bodyPr/>
          <a:lstStyle>
            <a:lvl1pPr algn="l">
              <a:defRPr b="1">
                <a:latin typeface="Comic Sans MS"/>
                <a:ea typeface="Comic Sans MS"/>
                <a:cs typeface="Comic Sans MS"/>
                <a:sym typeface="Comic Sans MS"/>
              </a:defRPr>
            </a:lvl1pPr>
          </a:lstStyle>
          <a:p>
            <a:r>
              <a:t>4. Generalized Hydrodynamics (GHD)</a:t>
            </a:r>
          </a:p>
        </p:txBody>
      </p:sp>
      <p:sp>
        <p:nvSpPr>
          <p:cNvPr id="219" name="GHD is a technique that allows us to describe the large time out-of-equilibrium dynamics of many-body quantum systems. The concept of fluid cells plays a prominent role."/>
          <p:cNvSpPr txBox="1">
            <a:spLocks noGrp="1"/>
          </p:cNvSpPr>
          <p:nvPr>
            <p:ph type="body" sz="quarter" idx="1"/>
          </p:nvPr>
        </p:nvSpPr>
        <p:spPr>
          <a:xfrm>
            <a:off x="916464" y="2647057"/>
            <a:ext cx="22919461" cy="1624848"/>
          </a:xfrm>
          <a:prstGeom prst="rect">
            <a:avLst/>
          </a:prstGeom>
        </p:spPr>
        <p:txBody>
          <a:bodyPr/>
          <a:lstStyle/>
          <a:p>
            <a:pPr marL="601951" indent="-601951" defTabSz="914400">
              <a:lnSpc>
                <a:spcPct val="100000"/>
              </a:lnSpc>
              <a:spcBef>
                <a:spcPts val="0"/>
              </a:spcBef>
              <a:tabLst>
                <a:tab pos="342900" algn="l"/>
                <a:tab pos="685800" algn="l"/>
                <a:tab pos="1028700" algn="l"/>
                <a:tab pos="1371600" algn="l"/>
                <a:tab pos="1714500" algn="l"/>
                <a:tab pos="2070100" algn="l"/>
                <a:tab pos="2413000" algn="l"/>
                <a:tab pos="2755900" algn="l"/>
                <a:tab pos="3098800" algn="l"/>
                <a:tab pos="3441700" algn="l"/>
                <a:tab pos="3797300" algn="l"/>
                <a:tab pos="4140200" algn="l"/>
                <a:tab pos="4483100" algn="l"/>
                <a:tab pos="4826000" algn="l"/>
                <a:tab pos="5168900" algn="l"/>
                <a:tab pos="5524500" algn="l"/>
                <a:tab pos="5867400" algn="l"/>
                <a:tab pos="6210300" algn="l"/>
                <a:tab pos="6553200" algn="l"/>
                <a:tab pos="6896100" algn="l"/>
                <a:tab pos="7239000" algn="l"/>
                <a:tab pos="7594600" algn="l"/>
                <a:tab pos="7937500" algn="l"/>
                <a:tab pos="8280400" algn="l"/>
                <a:tab pos="8623300" algn="l"/>
                <a:tab pos="8966200" algn="l"/>
                <a:tab pos="9321800" algn="l"/>
                <a:tab pos="9664700" algn="l"/>
                <a:tab pos="10007600" algn="l"/>
                <a:tab pos="10350500" algn="l"/>
                <a:tab pos="10693400" algn="l"/>
                <a:tab pos="11049000" algn="l"/>
                <a:tab pos="0" algn="l"/>
              </a:tabLst>
              <a:defRPr sz="4850">
                <a:latin typeface="Times Roman"/>
                <a:ea typeface="Times Roman"/>
                <a:cs typeface="Times Roman"/>
                <a:sym typeface="Times Roman"/>
              </a:defRPr>
            </a:pPr>
            <a:r>
              <a:rPr dirty="0"/>
              <a:t>GHD is a technique that allows us to describe the large time out-of-equilibrium dynamics of many-body quantum systems. The concept of </a:t>
            </a:r>
            <a:r>
              <a:rPr dirty="0">
                <a:solidFill>
                  <a:srgbClr val="FF2600"/>
                </a:solidFill>
              </a:rPr>
              <a:t>fluid cells</a:t>
            </a:r>
            <a:r>
              <a:rPr dirty="0"/>
              <a:t> plays a prominent role.</a:t>
            </a:r>
          </a:p>
        </p:txBody>
      </p:sp>
      <p:pic>
        <p:nvPicPr>
          <p:cNvPr id="220" name="LEM.jpg" descr="LEM.jpg"/>
          <p:cNvPicPr>
            <a:picLocks noChangeAspect="1"/>
          </p:cNvPicPr>
          <p:nvPr/>
        </p:nvPicPr>
        <p:blipFill>
          <a:blip r:embed="rId2"/>
          <a:srcRect/>
          <a:stretch>
            <a:fillRect/>
          </a:stretch>
        </p:blipFill>
        <p:spPr>
          <a:xfrm>
            <a:off x="1134274" y="4417061"/>
            <a:ext cx="10682314" cy="6880529"/>
          </a:xfrm>
          <a:prstGeom prst="rect">
            <a:avLst/>
          </a:prstGeom>
          <a:ln w="12700">
            <a:miter lim="400000"/>
          </a:ln>
        </p:spPr>
      </p:pic>
      <p:sp>
        <p:nvSpPr>
          <p:cNvPr id="221" name="The input here are conservation laws and the principle of emergent hydrodynamics (local entropy maximization)."/>
          <p:cNvSpPr txBox="1"/>
          <p:nvPr/>
        </p:nvSpPr>
        <p:spPr>
          <a:xfrm>
            <a:off x="12118426" y="8240052"/>
            <a:ext cx="11507376" cy="278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620568" indent="-620568" algn="just" defTabSz="12700">
              <a:lnSpc>
                <a:spcPct val="100000"/>
              </a:lnSpc>
              <a:buSzPct val="15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5000">
                <a:latin typeface="Times Roman"/>
                <a:ea typeface="Times Roman"/>
                <a:cs typeface="Times Roman"/>
                <a:sym typeface="Times Roman"/>
              </a:defRPr>
            </a:pPr>
            <a:r>
              <a:t>The input here are </a:t>
            </a:r>
            <a:r>
              <a:rPr>
                <a:solidFill>
                  <a:srgbClr val="FF2600"/>
                </a:solidFill>
              </a:rPr>
              <a:t>conservation laws </a:t>
            </a:r>
            <a:r>
              <a:t>and the principle of emergent hydrodynamics (</a:t>
            </a:r>
            <a:r>
              <a:rPr>
                <a:solidFill>
                  <a:srgbClr val="FF2600"/>
                </a:solidFill>
              </a:rPr>
              <a:t>local entropy maximization</a:t>
            </a:r>
            <a:r>
              <a:t>).</a:t>
            </a:r>
          </a:p>
        </p:txBody>
      </p:sp>
      <mc:AlternateContent xmlns:mc="http://schemas.openxmlformats.org/markup-compatibility/2006">
        <mc:Choice xmlns:a14="http://schemas.microsoft.com/office/drawing/2010/main" Requires="a14">
          <p:sp>
            <p:nvSpPr>
              <p:cNvPr id="222" name="In conventional hydrodynamics this means that local averages on a fluid cell are described by a Gibbs ensemble"/>
              <p:cNvSpPr txBox="1"/>
              <p:nvPr/>
            </p:nvSpPr>
            <p:spPr>
              <a:xfrm>
                <a:off x="12147707" y="4843869"/>
                <a:ext cx="11834115" cy="243520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marL="620568" indent="-620568" algn="just" defTabSz="12700">
                  <a:lnSpc>
                    <a:spcPct val="100000"/>
                  </a:lnSpc>
                  <a:buSzPct val="15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5000">
                    <a:latin typeface="Times Roman"/>
                    <a:ea typeface="Times Roman"/>
                    <a:cs typeface="Times Roman"/>
                    <a:sym typeface="Times Roman"/>
                  </a:defRPr>
                </a:pPr>
                <a:r>
                  <a:t>In </a:t>
                </a:r>
                <a:r>
                  <a:rPr>
                    <a:solidFill>
                      <a:srgbClr val="FF2600"/>
                    </a:solidFill>
                  </a:rPr>
                  <a:t>conventional hydrodynamics</a:t>
                </a:r>
                <a:r>
                  <a:t> this means that local averages on a fluid cell are described by a Gibbs ensemble </a:t>
                </a:r>
                <a14:m>
                  <m:oMath xmlns:m="http://schemas.openxmlformats.org/officeDocument/2006/math">
                    <m:r>
                      <a:rPr sz="5200" i="1">
                        <a:solidFill>
                          <a:srgbClr val="000000"/>
                        </a:solidFill>
                        <a:latin typeface="Cambria Math" panose="02040503050406030204" pitchFamily="18" charset="0"/>
                      </a:rPr>
                      <m:t>𝑍</m:t>
                    </m:r>
                    <m:r>
                      <a:rPr sz="5200" i="1">
                        <a:solidFill>
                          <a:srgbClr val="000000"/>
                        </a:solidFill>
                        <a:latin typeface="Cambria Math" panose="02040503050406030204" pitchFamily="18" charset="0"/>
                      </a:rPr>
                      <m:t>=</m:t>
                    </m:r>
                    <m:sSup>
                      <m:sSupPr>
                        <m:ctrlPr>
                          <a:rPr sz="5200" i="1">
                            <a:solidFill>
                              <a:srgbClr val="000000"/>
                            </a:solidFill>
                            <a:latin typeface="Cambria Math" panose="02040503050406030204" pitchFamily="18" charset="0"/>
                          </a:rPr>
                        </m:ctrlPr>
                      </m:sSupPr>
                      <m:e>
                        <m:r>
                          <a:rPr sz="5200" i="1">
                            <a:solidFill>
                              <a:srgbClr val="000000"/>
                            </a:solidFill>
                            <a:latin typeface="Cambria Math" panose="02040503050406030204" pitchFamily="18" charset="0"/>
                          </a:rPr>
                          <m:t>𝑒</m:t>
                        </m:r>
                      </m:e>
                      <m:sup>
                        <m:r>
                          <a:rPr sz="5200" i="1">
                            <a:solidFill>
                              <a:srgbClr val="000000"/>
                            </a:solidFill>
                            <a:latin typeface="Cambria Math" panose="02040503050406030204" pitchFamily="18" charset="0"/>
                          </a:rPr>
                          <m:t>−</m:t>
                        </m:r>
                        <m:r>
                          <a:rPr sz="5200" i="1">
                            <a:solidFill>
                              <a:srgbClr val="000000"/>
                            </a:solidFill>
                            <a:latin typeface="Cambria Math" panose="02040503050406030204" pitchFamily="18" charset="0"/>
                          </a:rPr>
                          <m:t>𝛽</m:t>
                        </m:r>
                        <m:r>
                          <a:rPr sz="5200" i="1">
                            <a:solidFill>
                              <a:srgbClr val="000000"/>
                            </a:solidFill>
                            <a:latin typeface="Cambria Math" panose="02040503050406030204" pitchFamily="18" charset="0"/>
                          </a:rPr>
                          <m:t>𝐻</m:t>
                        </m:r>
                      </m:sup>
                    </m:sSup>
                  </m:oMath>
                </a14:m>
                <a:endParaRPr/>
              </a:p>
            </p:txBody>
          </p:sp>
        </mc:Choice>
        <mc:Fallback>
          <p:sp>
            <p:nvSpPr>
              <p:cNvPr id="222" name="In conventional hydrodynamics this means that local averages on a fluid cell are described by a Gibbs ensemble"/>
              <p:cNvSpPr txBox="1">
                <a:spLocks noRot="1" noChangeAspect="1" noMove="1" noResize="1" noEditPoints="1" noAdjustHandles="1" noChangeArrowheads="1" noChangeShapeType="1" noTextEdit="1"/>
              </p:cNvSpPr>
              <p:nvPr/>
            </p:nvSpPr>
            <p:spPr>
              <a:xfrm>
                <a:off x="12147707" y="4843869"/>
                <a:ext cx="11834115" cy="2435201"/>
              </a:xfrm>
              <a:prstGeom prst="rect">
                <a:avLst/>
              </a:prstGeom>
              <a:blipFill>
                <a:blip r:embed="rId3"/>
                <a:stretch>
                  <a:fillRect l="-3644" t="-13990" r="-2787" b="-1399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223" name="In integrable models, this is generalized to GGEs, leading to the GHD principle first proposed in [O.C-A, Doyon &amp; Yoshimura'16; Bertini, Collura, De Nardis &amp; Fagotti’16]. For a pedagogical review see [Doyon, Lecture notes on Generalised Hydrodynamics'19]"/>
          <p:cNvSpPr txBox="1"/>
          <p:nvPr/>
        </p:nvSpPr>
        <p:spPr>
          <a:xfrm>
            <a:off x="854733" y="10991735"/>
            <a:ext cx="23293013" cy="242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620568" indent="-620568" algn="just" defTabSz="12700">
              <a:lnSpc>
                <a:spcPct val="100000"/>
              </a:lnSpc>
              <a:buSzPct val="15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5000">
                <a:latin typeface="Times Roman"/>
                <a:ea typeface="Times Roman"/>
                <a:cs typeface="Times Roman"/>
                <a:sym typeface="Times Roman"/>
              </a:defRPr>
            </a:pPr>
            <a:r>
              <a:t>In integrable models, this is generalized to GGEs, leading to the </a:t>
            </a:r>
            <a:r>
              <a:rPr>
                <a:solidFill>
                  <a:srgbClr val="FF2600"/>
                </a:solidFill>
              </a:rPr>
              <a:t>GHD principle</a:t>
            </a:r>
            <a:r>
              <a:t> first proposed in [</a:t>
            </a:r>
            <a:r>
              <a:rPr>
                <a:solidFill>
                  <a:srgbClr val="0433FF"/>
                </a:solidFill>
              </a:rPr>
              <a:t>O.C-A, Doyon &amp; Yoshimura'16; Bertini, Collura, De Nardis &amp; Fagotti’16</a:t>
            </a:r>
            <a:r>
              <a:t>]. For a pedagogical review see [</a:t>
            </a:r>
            <a:r>
              <a:rPr>
                <a:solidFill>
                  <a:srgbClr val="0433FF"/>
                </a:solidFill>
              </a:rPr>
              <a:t>Doyon, Lecture notes on Generalised Hydrodynamics'19</a:t>
            </a:r>
            <a:r>
              <a:t>]</a:t>
            </a:r>
          </a:p>
        </p:txBody>
      </p:sp>
      <mc:AlternateContent xmlns:mc="http://schemas.openxmlformats.org/markup-compatibility/2006">
        <mc:Choice xmlns:a14="http://schemas.microsoft.com/office/drawing/2010/main" Requires="a14">
          <p:sp>
            <p:nvSpPr>
              <p:cNvPr id="224" name="Rectangle"/>
              <p:cNvSpPr txBox="1"/>
              <p:nvPr/>
            </p:nvSpPr>
            <p:spPr>
              <a:xfrm>
                <a:off x="17711994" y="7286540"/>
                <a:ext cx="6347312" cy="1141664"/>
              </a:xfrm>
              <a:prstGeom prst="rect">
                <a:avLst/>
              </a:prstGeom>
              <a:solidFill>
                <a:schemeClr val="accent5"/>
              </a:solidFill>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lstStyle>
                <a:lvl1pPr defTabSz="1130300">
                  <a:lnSpc>
                    <a:spcPct val="100000"/>
                  </a:lnSpc>
                  <a:defRPr sz="7900">
                    <a:solidFill>
                      <a:srgbClr val="FFFFFF"/>
                    </a:solidFill>
                    <a:latin typeface="Microsoft Himalaya"/>
                    <a:ea typeface="Microsoft Himalaya"/>
                    <a:cs typeface="Microsoft Himalaya"/>
                    <a:sym typeface="Microsoft Himalaya"/>
                  </a:defRPr>
                </a:lvl1pPr>
              </a:lstStyle>
              <a:p>
                <a:pPr/>
                <a14:m>
                  <m:oMathPara xmlns:m="http://schemas.openxmlformats.org/officeDocument/2006/math">
                    <m:oMathParaPr>
                      <m:jc m:val="center"/>
                    </m:oMathParaPr>
                    <m:oMath xmlns:m="http://schemas.openxmlformats.org/officeDocument/2006/math">
                      <m:r>
                        <a:rPr sz="6300" i="1">
                          <a:solidFill>
                            <a:srgbClr val="FEFEFE"/>
                          </a:solidFill>
                          <a:latin typeface="Cambria Math" panose="02040503050406030204" pitchFamily="18" charset="0"/>
                        </a:rPr>
                        <m:t>⇒</m:t>
                      </m:r>
                      <m:sSup>
                        <m:sSupPr>
                          <m:ctrlPr>
                            <a:rPr sz="6300" i="1">
                              <a:solidFill>
                                <a:srgbClr val="FEFEFE"/>
                              </a:solidFill>
                              <a:latin typeface="Cambria Math" panose="02040503050406030204" pitchFamily="18" charset="0"/>
                            </a:rPr>
                          </m:ctrlPr>
                        </m:sSupPr>
                        <m:e>
                          <m:r>
                            <a:rPr sz="6300" i="1">
                              <a:solidFill>
                                <a:srgbClr val="FEFEFE"/>
                              </a:solidFill>
                              <a:latin typeface="Cambria Math" panose="02040503050406030204" pitchFamily="18" charset="0"/>
                            </a:rPr>
                            <m:t>𝑒</m:t>
                          </m:r>
                        </m:e>
                        <m:sup>
                          <m:sSub>
                            <m:sSubPr>
                              <m:ctrlPr>
                                <a:rPr sz="6300" i="1">
                                  <a:solidFill>
                                    <a:srgbClr val="FEFEFE"/>
                                  </a:solidFill>
                                  <a:latin typeface="Cambria Math" panose="02040503050406030204" pitchFamily="18" charset="0"/>
                                </a:rPr>
                              </m:ctrlPr>
                            </m:sSubPr>
                            <m:e>
                              <m:r>
                                <a:rPr sz="6300" i="1">
                                  <a:solidFill>
                                    <a:srgbClr val="FEFEFE"/>
                                  </a:solidFill>
                                  <a:latin typeface="Cambria Math" panose="02040503050406030204" pitchFamily="18" charset="0"/>
                                </a:rPr>
                                <m:t>∑</m:t>
                              </m:r>
                            </m:e>
                            <m:sub>
                              <m:r>
                                <a:rPr sz="6300" i="1">
                                  <a:solidFill>
                                    <a:srgbClr val="FEFEFE"/>
                                  </a:solidFill>
                                  <a:latin typeface="Cambria Math" panose="02040503050406030204" pitchFamily="18" charset="0"/>
                                </a:rPr>
                                <m:t>𝑖</m:t>
                              </m:r>
                            </m:sub>
                          </m:sSub>
                          <m:sSub>
                            <m:sSubPr>
                              <m:ctrlPr>
                                <a:rPr sz="6300" i="1">
                                  <a:solidFill>
                                    <a:srgbClr val="FEFEFE"/>
                                  </a:solidFill>
                                  <a:latin typeface="Cambria Math" panose="02040503050406030204" pitchFamily="18" charset="0"/>
                                </a:rPr>
                              </m:ctrlPr>
                            </m:sSubPr>
                            <m:e>
                              <m:r>
                                <a:rPr sz="6300" i="1">
                                  <a:solidFill>
                                    <a:srgbClr val="FEFEFE"/>
                                  </a:solidFill>
                                  <a:latin typeface="Cambria Math" panose="02040503050406030204" pitchFamily="18" charset="0"/>
                                </a:rPr>
                                <m:t>𝛽</m:t>
                              </m:r>
                            </m:e>
                            <m:sub>
                              <m:r>
                                <a:rPr sz="6300" i="1">
                                  <a:solidFill>
                                    <a:srgbClr val="FEFEFE"/>
                                  </a:solidFill>
                                  <a:latin typeface="Cambria Math" panose="02040503050406030204" pitchFamily="18" charset="0"/>
                                </a:rPr>
                                <m:t>𝑖</m:t>
                              </m:r>
                            </m:sub>
                          </m:sSub>
                          <m:sSub>
                            <m:sSubPr>
                              <m:ctrlPr>
                                <a:rPr sz="6300" i="1">
                                  <a:solidFill>
                                    <a:srgbClr val="FEFEFE"/>
                                  </a:solidFill>
                                  <a:latin typeface="Cambria Math" panose="02040503050406030204" pitchFamily="18" charset="0"/>
                                </a:rPr>
                              </m:ctrlPr>
                            </m:sSubPr>
                            <m:e>
                              <m:r>
                                <a:rPr sz="6300" i="1">
                                  <a:solidFill>
                                    <a:srgbClr val="FEFEFE"/>
                                  </a:solidFill>
                                  <a:latin typeface="Cambria Math" panose="02040503050406030204" pitchFamily="18" charset="0"/>
                                </a:rPr>
                                <m:t>𝑄</m:t>
                              </m:r>
                            </m:e>
                            <m:sub>
                              <m:r>
                                <a:rPr sz="6300" i="1">
                                  <a:solidFill>
                                    <a:srgbClr val="FEFEFE"/>
                                  </a:solidFill>
                                  <a:latin typeface="Cambria Math" panose="02040503050406030204" pitchFamily="18" charset="0"/>
                                </a:rPr>
                                <m:t>𝑖</m:t>
                              </m:r>
                            </m:sub>
                          </m:sSub>
                        </m:sup>
                      </m:sSup>
                      <m:r>
                        <m:rPr>
                          <m:sty m:val="p"/>
                        </m:rPr>
                        <a:rPr sz="6300" i="1">
                          <a:solidFill>
                            <a:srgbClr val="FEFEFE"/>
                          </a:solidFill>
                          <a:latin typeface="Cambria Math" panose="02040503050406030204" pitchFamily="18" charset="0"/>
                        </a:rPr>
                        <m:t>GGE</m:t>
                      </m:r>
                    </m:oMath>
                  </m:oMathPara>
                </a14:m>
                <a:endParaRPr/>
              </a:p>
            </p:txBody>
          </p:sp>
        </mc:Choice>
        <mc:Fallback>
          <p:sp>
            <p:nvSpPr>
              <p:cNvPr id="224" name="Rectangle"/>
              <p:cNvSpPr txBox="1">
                <a:spLocks noRot="1" noChangeAspect="1" noMove="1" noResize="1" noEditPoints="1" noAdjustHandles="1" noChangeArrowheads="1" noChangeShapeType="1" noTextEdit="1"/>
              </p:cNvSpPr>
              <p:nvPr/>
            </p:nvSpPr>
            <p:spPr>
              <a:xfrm>
                <a:off x="17711994" y="7286540"/>
                <a:ext cx="6347312" cy="1141664"/>
              </a:xfrm>
              <a:prstGeom prst="rect">
                <a:avLst/>
              </a:prstGeom>
              <a:blipFill>
                <a:blip r:embed="rId4"/>
                <a:stretch>
                  <a:fillRect t="-879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225" name="[Doyon’19]"/>
          <p:cNvSpPr txBox="1"/>
          <p:nvPr/>
        </p:nvSpPr>
        <p:spPr>
          <a:xfrm>
            <a:off x="9492687" y="10118551"/>
            <a:ext cx="2418221" cy="795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solidFill>
                  <a:srgbClr val="0433FF"/>
                </a:solidFill>
              </a:defRPr>
            </a:lvl1pPr>
          </a:lstStyle>
          <a:p>
            <a:r>
              <a:t>[Doyon’19]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22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5" nodeType="clickEffect">
                                  <p:stCondLst>
                                    <p:cond delay="0"/>
                                  </p:stCondLst>
                                  <p:iterate>
                                    <p:tmAbs val="0"/>
                                  </p:iterate>
                                  <p:childTnLst>
                                    <p:set>
                                      <p:cBhvr>
                                        <p:cTn id="21" fill="hold"/>
                                        <p:tgtEl>
                                          <p:spTgt spid="2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6" nodeType="clickEffect">
                                  <p:stCondLst>
                                    <p:cond delay="0"/>
                                  </p:stCondLst>
                                  <p:iterate>
                                    <p:tmAbs val="0"/>
                                  </p:iterate>
                                  <p:childTnLst>
                                    <p:set>
                                      <p:cBhvr>
                                        <p:cTn id="25" fill="hold"/>
                                        <p:tgtEl>
                                          <p:spTgt spid="2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7" nodeType="clickEffect">
                                  <p:stCondLst>
                                    <p:cond delay="0"/>
                                  </p:stCondLst>
                                  <p:iterate>
                                    <p:tmAbs val="0"/>
                                  </p:iterate>
                                  <p:childTnLst>
                                    <p:set>
                                      <p:cBhvr>
                                        <p:cTn id="29" fill="hold"/>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1" animBg="1" advAuto="0"/>
      <p:bldP spid="220" grpId="2" animBg="1" advAuto="0"/>
      <p:bldP spid="221" grpId="5" animBg="1" advAuto="0"/>
      <p:bldP spid="222" grpId="4" animBg="1" advAuto="0"/>
      <p:bldP spid="223" grpId="6" animBg="1" advAuto="0"/>
      <p:bldP spid="224" grpId="7" animBg="1" advAuto="0"/>
      <p:bldP spid="225" grpId="3"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B64901-F422-5141-98F6-FCD7658D74FA}"/>
              </a:ext>
            </a:extLst>
          </p:cNvPr>
          <p:cNvPicPr>
            <a:picLocks noChangeAspect="1"/>
          </p:cNvPicPr>
          <p:nvPr/>
        </p:nvPicPr>
        <p:blipFill>
          <a:blip r:embed="rId2"/>
          <a:stretch>
            <a:fillRect/>
          </a:stretch>
        </p:blipFill>
        <p:spPr>
          <a:xfrm>
            <a:off x="177800" y="438150"/>
            <a:ext cx="24028400" cy="1283970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veff.pdf" descr="veff.pdf"/>
          <p:cNvPicPr>
            <a:picLocks noChangeAspect="1"/>
          </p:cNvPicPr>
          <p:nvPr/>
        </p:nvPicPr>
        <p:blipFill>
          <a:blip r:embed="rId2"/>
          <a:stretch>
            <a:fillRect/>
          </a:stretch>
        </p:blipFill>
        <p:spPr>
          <a:xfrm>
            <a:off x="17012070" y="6820088"/>
            <a:ext cx="5780956" cy="4335718"/>
          </a:xfrm>
          <a:prstGeom prst="rect">
            <a:avLst/>
          </a:prstGeom>
          <a:ln w="12700">
            <a:miter lim="400000"/>
          </a:ln>
        </p:spPr>
      </p:pic>
      <p:sp>
        <p:nvSpPr>
          <p:cNvPr id="242" name="6. Averages"/>
          <p:cNvSpPr txBox="1">
            <a:spLocks noGrp="1"/>
          </p:cNvSpPr>
          <p:nvPr>
            <p:ph type="title"/>
          </p:nvPr>
        </p:nvSpPr>
        <p:spPr>
          <a:prstGeom prst="rect">
            <a:avLst/>
          </a:prstGeom>
        </p:spPr>
        <p:txBody>
          <a:bodyPr/>
          <a:lstStyle>
            <a:lvl1pPr algn="l">
              <a:defRPr b="1">
                <a:latin typeface="Comic Sans MS"/>
                <a:ea typeface="Comic Sans MS"/>
                <a:cs typeface="Comic Sans MS"/>
                <a:sym typeface="Comic Sans MS"/>
              </a:defRPr>
            </a:lvl1pPr>
          </a:lstStyle>
          <a:p>
            <a:r>
              <a:t>6. Averages</a:t>
            </a:r>
          </a:p>
        </p:txBody>
      </p:sp>
      <mc:AlternateContent xmlns:mc="http://schemas.openxmlformats.org/markup-compatibility/2006">
        <mc:Choice xmlns:a14="http://schemas.microsoft.com/office/drawing/2010/main" Requires="a14">
          <p:sp>
            <p:nvSpPr>
              <p:cNvPr id="243" name="Equation"/>
              <p:cNvSpPr txBox="1"/>
              <p:nvPr/>
            </p:nvSpPr>
            <p:spPr>
              <a:xfrm>
                <a:off x="634277" y="5554216"/>
                <a:ext cx="23115445" cy="1416606"/>
              </a:xfrm>
              <a:prstGeom prst="rect">
                <a:avLst/>
              </a:prstGeom>
              <a:ln w="6350">
                <a:solidFill>
                  <a:srgbClr val="000000"/>
                </a:solidFill>
                <a:miter lim="400000"/>
              </a:ln>
            </p:spPr>
            <p:txBody>
              <a:bodyPr wrap="square" lIns="0" tIns="0" rIns="0" bIns="0">
                <a:spAutoFit/>
              </a:bodyPr>
              <a:lstStyle/>
              <a:p>
                <a:pPr algn="l" defTabSz="914400" latinLnBrk="1">
                  <a:lnSpc>
                    <a:spcPct val="100000"/>
                  </a:lnSpc>
                  <a:defRPr sz="1800"/>
                </a:pPr>
                <a14:m>
                  <m:oMathPara xmlns:m="http://schemas.openxmlformats.org/officeDocument/2006/math">
                    <m:oMathParaPr>
                      <m:jc m:val="centerGroup"/>
                    </m:oMathParaPr>
                    <m:oMath xmlns:m="http://schemas.openxmlformats.org/officeDocument/2006/math">
                      <m:sSub>
                        <m:sSubPr>
                          <m:ctrlPr>
                            <a:rPr sz="4900">
                              <a:solidFill>
                                <a:srgbClr val="000000"/>
                              </a:solidFill>
                              <a:latin typeface="Cambria Math" panose="02040503050406030204" pitchFamily="18" charset="0"/>
                            </a:rPr>
                          </m:ctrlPr>
                        </m:sSubPr>
                        <m:e>
                          <m:r>
                            <a:rPr sz="4900" i="1">
                              <a:solidFill>
                                <a:srgbClr val="000000"/>
                              </a:solidFill>
                              <a:latin typeface="Cambria Math" panose="02040503050406030204" pitchFamily="18" charset="0"/>
                            </a:rPr>
                            <m:t>𝑗</m:t>
                          </m:r>
                        </m:e>
                        <m:sub>
                          <m:r>
                            <a:rPr sz="4900" i="1">
                              <a:solidFill>
                                <a:srgbClr val="000000"/>
                              </a:solidFill>
                              <a:latin typeface="Cambria Math" panose="02040503050406030204" pitchFamily="18" charset="0"/>
                            </a:rPr>
                            <m:t>𝑖</m:t>
                          </m:r>
                        </m:sub>
                      </m:sSub>
                      <m:r>
                        <a:rPr sz="4900" i="1">
                          <a:solidFill>
                            <a:srgbClr val="000000"/>
                          </a:solidFill>
                          <a:latin typeface="Cambria Math" panose="02040503050406030204" pitchFamily="18" charset="0"/>
                        </a:rPr>
                        <m:t>=</m:t>
                      </m:r>
                      <m:f>
                        <m:fPr>
                          <m:ctrlPr>
                            <a:rPr sz="4900" i="1">
                              <a:solidFill>
                                <a:srgbClr val="000000"/>
                              </a:solidFill>
                              <a:latin typeface="Cambria Math" panose="02040503050406030204" pitchFamily="18" charset="0"/>
                            </a:rPr>
                          </m:ctrlPr>
                        </m:fPr>
                        <m:num>
                          <m:r>
                            <a:rPr sz="4900" i="1">
                              <a:solidFill>
                                <a:srgbClr val="000000"/>
                              </a:solidFill>
                              <a:latin typeface="Cambria Math" panose="02040503050406030204" pitchFamily="18" charset="0"/>
                            </a:rPr>
                            <m:t>1</m:t>
                          </m:r>
                        </m:num>
                        <m:den>
                          <m:r>
                            <a:rPr sz="4900" i="1">
                              <a:solidFill>
                                <a:srgbClr val="000000"/>
                              </a:solidFill>
                              <a:latin typeface="Cambria Math" panose="02040503050406030204" pitchFamily="18" charset="0"/>
                            </a:rPr>
                            <m:t>2</m:t>
                          </m:r>
                          <m:r>
                            <a:rPr sz="4900" i="1">
                              <a:solidFill>
                                <a:srgbClr val="000000"/>
                              </a:solidFill>
                              <a:latin typeface="Cambria Math" panose="02040503050406030204" pitchFamily="18" charset="0"/>
                            </a:rPr>
                            <m:t>𝜋</m:t>
                          </m:r>
                        </m:den>
                      </m:f>
                      <m:sSubSup>
                        <m:sSubSupPr>
                          <m:ctrlPr>
                            <a:rPr sz="4900" i="1">
                              <a:solidFill>
                                <a:srgbClr val="000000"/>
                              </a:solidFill>
                              <a:latin typeface="Cambria Math" panose="02040503050406030204" pitchFamily="18" charset="0"/>
                            </a:rPr>
                          </m:ctrlPr>
                        </m:sSubSupPr>
                        <m:e>
                          <m:r>
                            <a:rPr sz="4900" i="1">
                              <a:solidFill>
                                <a:srgbClr val="000000"/>
                              </a:solidFill>
                              <a:latin typeface="Cambria Math" panose="02040503050406030204" pitchFamily="18" charset="0"/>
                            </a:rPr>
                            <m:t>∫</m:t>
                          </m:r>
                        </m:e>
                        <m:sub>
                          <m:r>
                            <a:rPr sz="4900" i="1">
                              <a:solidFill>
                                <a:srgbClr val="000000"/>
                              </a:solidFill>
                              <a:latin typeface="Cambria Math" panose="02040503050406030204" pitchFamily="18" charset="0"/>
                            </a:rPr>
                            <m:t>−∞</m:t>
                          </m:r>
                        </m:sub>
                        <m:sup>
                          <m:r>
                            <a:rPr sz="4900" i="1">
                              <a:solidFill>
                                <a:srgbClr val="000000"/>
                              </a:solidFill>
                              <a:latin typeface="Cambria Math" panose="02040503050406030204" pitchFamily="18" charset="0"/>
                            </a:rPr>
                            <m:t>∞</m:t>
                          </m:r>
                        </m:sup>
                      </m:sSubSup>
                      <m:r>
                        <a:rPr sz="4900" i="1">
                          <a:solidFill>
                            <a:srgbClr val="000000"/>
                          </a:solidFill>
                          <a:latin typeface="Cambria Math" panose="02040503050406030204" pitchFamily="18" charset="0"/>
                        </a:rPr>
                        <m:t>𝑑</m:t>
                      </m:r>
                      <m:r>
                        <a:rPr sz="4900" i="1">
                          <a:solidFill>
                            <a:srgbClr val="000000"/>
                          </a:solidFill>
                          <a:latin typeface="Cambria Math" panose="02040503050406030204" pitchFamily="18" charset="0"/>
                        </a:rPr>
                        <m:t>𝜃</m:t>
                      </m:r>
                      <m:r>
                        <a:rPr sz="4900" i="1">
                          <a:solidFill>
                            <a:srgbClr val="000000"/>
                          </a:solidFill>
                          <a:latin typeface="Cambria Math" panose="02040503050406030204" pitchFamily="18" charset="0"/>
                        </a:rPr>
                        <m:t>𝑝</m:t>
                      </m:r>
                      <m:r>
                        <a:rPr sz="4900" i="1">
                          <a:solidFill>
                            <a:srgbClr val="000000"/>
                          </a:solidFill>
                          <a:latin typeface="Cambria Math" panose="02040503050406030204" pitchFamily="18" charset="0"/>
                        </a:rPr>
                        <m:t>(</m:t>
                      </m:r>
                      <m:r>
                        <a:rPr sz="4900" i="1">
                          <a:solidFill>
                            <a:srgbClr val="000000"/>
                          </a:solidFill>
                          <a:latin typeface="Cambria Math" panose="02040503050406030204" pitchFamily="18" charset="0"/>
                        </a:rPr>
                        <m:t>𝜃</m:t>
                      </m:r>
                      <m:r>
                        <a:rPr sz="4900" i="1">
                          <a:solidFill>
                            <a:srgbClr val="000000"/>
                          </a:solidFill>
                          <a:latin typeface="Cambria Math" panose="02040503050406030204" pitchFamily="18" charset="0"/>
                        </a:rPr>
                        <m:t>)</m:t>
                      </m:r>
                      <m:sSubSup>
                        <m:sSubSupPr>
                          <m:ctrlPr>
                            <a:rPr sz="4900" i="1">
                              <a:solidFill>
                                <a:srgbClr val="000000"/>
                              </a:solidFill>
                              <a:latin typeface="Cambria Math" panose="02040503050406030204" pitchFamily="18" charset="0"/>
                            </a:rPr>
                          </m:ctrlPr>
                        </m:sSubSupPr>
                        <m:e>
                          <m:r>
                            <a:rPr sz="4900" i="1">
                              <a:solidFill>
                                <a:srgbClr val="000000"/>
                              </a:solidFill>
                              <a:latin typeface="Cambria Math" panose="02040503050406030204" pitchFamily="18" charset="0"/>
                            </a:rPr>
                            <m:t>h</m:t>
                          </m:r>
                        </m:e>
                        <m:sub>
                          <m:r>
                            <a:rPr sz="4900" i="1">
                              <a:solidFill>
                                <a:srgbClr val="000000"/>
                              </a:solidFill>
                              <a:latin typeface="Cambria Math" panose="02040503050406030204" pitchFamily="18" charset="0"/>
                            </a:rPr>
                            <m:t>𝑖</m:t>
                          </m:r>
                        </m:sub>
                        <m:sup>
                          <m:r>
                            <m:rPr>
                              <m:sty m:val="p"/>
                            </m:rPr>
                            <a:rPr sz="4900" i="1">
                              <a:solidFill>
                                <a:srgbClr val="000000"/>
                              </a:solidFill>
                              <a:latin typeface="Cambria Math" panose="02040503050406030204" pitchFamily="18" charset="0"/>
                            </a:rPr>
                            <m:t>dr</m:t>
                          </m:r>
                        </m:sup>
                      </m:sSubSup>
                      <m:r>
                        <a:rPr sz="4900" i="1">
                          <a:solidFill>
                            <a:srgbClr val="000000"/>
                          </a:solidFill>
                          <a:latin typeface="Cambria Math" panose="02040503050406030204" pitchFamily="18" charset="0"/>
                        </a:rPr>
                        <m:t>(</m:t>
                      </m:r>
                      <m:r>
                        <a:rPr sz="4900" i="1">
                          <a:solidFill>
                            <a:srgbClr val="000000"/>
                          </a:solidFill>
                          <a:latin typeface="Cambria Math" panose="02040503050406030204" pitchFamily="18" charset="0"/>
                        </a:rPr>
                        <m:t>𝑥</m:t>
                      </m:r>
                      <m:r>
                        <a:rPr sz="4900" i="1">
                          <a:solidFill>
                            <a:srgbClr val="000000"/>
                          </a:solidFill>
                          <a:latin typeface="Cambria Math" panose="02040503050406030204" pitchFamily="18" charset="0"/>
                        </a:rPr>
                        <m:t>,</m:t>
                      </m:r>
                      <m:r>
                        <a:rPr sz="4900" i="1">
                          <a:solidFill>
                            <a:srgbClr val="000000"/>
                          </a:solidFill>
                          <a:latin typeface="Cambria Math" panose="02040503050406030204" pitchFamily="18" charset="0"/>
                        </a:rPr>
                        <m:t>𝑡</m:t>
                      </m:r>
                      <m:r>
                        <a:rPr sz="4900" i="1">
                          <a:solidFill>
                            <a:srgbClr val="000000"/>
                          </a:solidFill>
                          <a:latin typeface="Cambria Math" panose="02040503050406030204" pitchFamily="18" charset="0"/>
                        </a:rPr>
                        <m:t>,</m:t>
                      </m:r>
                      <m:r>
                        <a:rPr sz="4900" i="1">
                          <a:solidFill>
                            <a:srgbClr val="000000"/>
                          </a:solidFill>
                          <a:latin typeface="Cambria Math" panose="02040503050406030204" pitchFamily="18" charset="0"/>
                        </a:rPr>
                        <m:t>𝜃</m:t>
                      </m:r>
                      <m:r>
                        <a:rPr sz="4900" i="1">
                          <a:solidFill>
                            <a:srgbClr val="000000"/>
                          </a:solidFill>
                          <a:latin typeface="Cambria Math" panose="02040503050406030204" pitchFamily="18" charset="0"/>
                        </a:rPr>
                        <m:t>)</m:t>
                      </m:r>
                      <m:r>
                        <a:rPr sz="4900" i="1">
                          <a:solidFill>
                            <a:srgbClr val="000000"/>
                          </a:solidFill>
                          <a:latin typeface="Cambria Math" panose="02040503050406030204" pitchFamily="18" charset="0"/>
                        </a:rPr>
                        <m:t>𝑛</m:t>
                      </m:r>
                      <m:r>
                        <a:rPr sz="4900" i="1">
                          <a:solidFill>
                            <a:srgbClr val="000000"/>
                          </a:solidFill>
                          <a:latin typeface="Cambria Math" panose="02040503050406030204" pitchFamily="18" charset="0"/>
                        </a:rPr>
                        <m:t>(</m:t>
                      </m:r>
                      <m:r>
                        <a:rPr sz="4900" i="1">
                          <a:solidFill>
                            <a:srgbClr val="000000"/>
                          </a:solidFill>
                          <a:latin typeface="Cambria Math" panose="02040503050406030204" pitchFamily="18" charset="0"/>
                        </a:rPr>
                        <m:t>𝑥</m:t>
                      </m:r>
                      <m:r>
                        <a:rPr sz="4900" i="1">
                          <a:solidFill>
                            <a:srgbClr val="000000"/>
                          </a:solidFill>
                          <a:latin typeface="Cambria Math" panose="02040503050406030204" pitchFamily="18" charset="0"/>
                        </a:rPr>
                        <m:t>,</m:t>
                      </m:r>
                      <m:r>
                        <a:rPr sz="4900" i="1">
                          <a:solidFill>
                            <a:srgbClr val="000000"/>
                          </a:solidFill>
                          <a:latin typeface="Cambria Math" panose="02040503050406030204" pitchFamily="18" charset="0"/>
                        </a:rPr>
                        <m:t>𝑡</m:t>
                      </m:r>
                      <m:r>
                        <a:rPr sz="4900" i="1">
                          <a:solidFill>
                            <a:srgbClr val="000000"/>
                          </a:solidFill>
                          <a:latin typeface="Cambria Math" panose="02040503050406030204" pitchFamily="18" charset="0"/>
                        </a:rPr>
                        <m:t>,</m:t>
                      </m:r>
                      <m:r>
                        <a:rPr sz="4900" i="1">
                          <a:solidFill>
                            <a:srgbClr val="000000"/>
                          </a:solidFill>
                          <a:latin typeface="Cambria Math" panose="02040503050406030204" pitchFamily="18" charset="0"/>
                        </a:rPr>
                        <m:t>𝜃</m:t>
                      </m:r>
                      <m:r>
                        <a:rPr sz="4900" i="1">
                          <a:solidFill>
                            <a:srgbClr val="000000"/>
                          </a:solidFill>
                          <a:latin typeface="Cambria Math" panose="02040503050406030204" pitchFamily="18" charset="0"/>
                        </a:rPr>
                        <m:t>),</m:t>
                      </m:r>
                      <m:sSub>
                        <m:sSubPr>
                          <m:ctrlPr>
                            <a:rPr sz="4900" i="1">
                              <a:solidFill>
                                <a:srgbClr val="000000"/>
                              </a:solidFill>
                              <a:latin typeface="Cambria Math" panose="02040503050406030204" pitchFamily="18" charset="0"/>
                            </a:rPr>
                          </m:ctrlPr>
                        </m:sSubPr>
                        <m:e>
                          <m:r>
                            <a:rPr sz="4900" i="1">
                              <a:solidFill>
                                <a:srgbClr val="000000"/>
                              </a:solidFill>
                              <a:latin typeface="Cambria Math" panose="02040503050406030204" pitchFamily="18" charset="0"/>
                            </a:rPr>
                            <m:t>𝑞</m:t>
                          </m:r>
                        </m:e>
                        <m:sub>
                          <m:r>
                            <a:rPr sz="4900" i="1">
                              <a:solidFill>
                                <a:srgbClr val="000000"/>
                              </a:solidFill>
                              <a:latin typeface="Cambria Math" panose="02040503050406030204" pitchFamily="18" charset="0"/>
                            </a:rPr>
                            <m:t>𝑖</m:t>
                          </m:r>
                        </m:sub>
                      </m:sSub>
                      <m:r>
                        <a:rPr sz="4900" i="1">
                          <a:solidFill>
                            <a:srgbClr val="000000"/>
                          </a:solidFill>
                          <a:latin typeface="Cambria Math" panose="02040503050406030204" pitchFamily="18" charset="0"/>
                        </a:rPr>
                        <m:t>=</m:t>
                      </m:r>
                      <m:f>
                        <m:fPr>
                          <m:ctrlPr>
                            <a:rPr sz="4900" i="1">
                              <a:solidFill>
                                <a:srgbClr val="000000"/>
                              </a:solidFill>
                              <a:latin typeface="Cambria Math" panose="02040503050406030204" pitchFamily="18" charset="0"/>
                            </a:rPr>
                          </m:ctrlPr>
                        </m:fPr>
                        <m:num>
                          <m:r>
                            <a:rPr sz="4900" i="1">
                              <a:solidFill>
                                <a:srgbClr val="000000"/>
                              </a:solidFill>
                              <a:latin typeface="Cambria Math" panose="02040503050406030204" pitchFamily="18" charset="0"/>
                            </a:rPr>
                            <m:t>1</m:t>
                          </m:r>
                        </m:num>
                        <m:den>
                          <m:r>
                            <a:rPr sz="4900" i="1">
                              <a:solidFill>
                                <a:srgbClr val="000000"/>
                              </a:solidFill>
                              <a:latin typeface="Cambria Math" panose="02040503050406030204" pitchFamily="18" charset="0"/>
                            </a:rPr>
                            <m:t>2</m:t>
                          </m:r>
                          <m:r>
                            <a:rPr sz="4900" i="1">
                              <a:solidFill>
                                <a:srgbClr val="000000"/>
                              </a:solidFill>
                              <a:latin typeface="Cambria Math" panose="02040503050406030204" pitchFamily="18" charset="0"/>
                            </a:rPr>
                            <m:t>𝜋</m:t>
                          </m:r>
                        </m:den>
                      </m:f>
                      <m:sSubSup>
                        <m:sSubSupPr>
                          <m:ctrlPr>
                            <a:rPr sz="4900" i="1">
                              <a:solidFill>
                                <a:srgbClr val="000000"/>
                              </a:solidFill>
                              <a:latin typeface="Cambria Math" panose="02040503050406030204" pitchFamily="18" charset="0"/>
                            </a:rPr>
                          </m:ctrlPr>
                        </m:sSubSupPr>
                        <m:e>
                          <m:r>
                            <a:rPr sz="4900" i="1">
                              <a:solidFill>
                                <a:srgbClr val="000000"/>
                              </a:solidFill>
                              <a:latin typeface="Cambria Math" panose="02040503050406030204" pitchFamily="18" charset="0"/>
                            </a:rPr>
                            <m:t>∫</m:t>
                          </m:r>
                        </m:e>
                        <m:sub>
                          <m:r>
                            <a:rPr sz="4900" i="1">
                              <a:solidFill>
                                <a:srgbClr val="000000"/>
                              </a:solidFill>
                              <a:latin typeface="Cambria Math" panose="02040503050406030204" pitchFamily="18" charset="0"/>
                            </a:rPr>
                            <m:t>−∞</m:t>
                          </m:r>
                        </m:sub>
                        <m:sup>
                          <m:r>
                            <a:rPr sz="4900" i="1">
                              <a:solidFill>
                                <a:srgbClr val="000000"/>
                              </a:solidFill>
                              <a:latin typeface="Cambria Math" panose="02040503050406030204" pitchFamily="18" charset="0"/>
                            </a:rPr>
                            <m:t>∞</m:t>
                          </m:r>
                        </m:sup>
                      </m:sSubSup>
                      <m:r>
                        <a:rPr sz="4900" i="1">
                          <a:solidFill>
                            <a:srgbClr val="000000"/>
                          </a:solidFill>
                          <a:latin typeface="Cambria Math" panose="02040503050406030204" pitchFamily="18" charset="0"/>
                        </a:rPr>
                        <m:t>𝑑</m:t>
                      </m:r>
                      <m:r>
                        <a:rPr sz="4900" i="1">
                          <a:solidFill>
                            <a:srgbClr val="000000"/>
                          </a:solidFill>
                          <a:latin typeface="Cambria Math" panose="02040503050406030204" pitchFamily="18" charset="0"/>
                        </a:rPr>
                        <m:t>𝜃</m:t>
                      </m:r>
                      <m:r>
                        <a:rPr sz="4900" i="1">
                          <a:solidFill>
                            <a:srgbClr val="000000"/>
                          </a:solidFill>
                          <a:latin typeface="Cambria Math" panose="02040503050406030204" pitchFamily="18" charset="0"/>
                        </a:rPr>
                        <m:t>𝑒</m:t>
                      </m:r>
                      <m:r>
                        <a:rPr sz="4900" i="1">
                          <a:solidFill>
                            <a:srgbClr val="000000"/>
                          </a:solidFill>
                          <a:latin typeface="Cambria Math" panose="02040503050406030204" pitchFamily="18" charset="0"/>
                        </a:rPr>
                        <m:t>(</m:t>
                      </m:r>
                      <m:r>
                        <a:rPr sz="4900" i="1">
                          <a:solidFill>
                            <a:srgbClr val="000000"/>
                          </a:solidFill>
                          <a:latin typeface="Cambria Math" panose="02040503050406030204" pitchFamily="18" charset="0"/>
                        </a:rPr>
                        <m:t>𝜃</m:t>
                      </m:r>
                      <m:r>
                        <a:rPr sz="4900" i="1">
                          <a:solidFill>
                            <a:srgbClr val="000000"/>
                          </a:solidFill>
                          <a:latin typeface="Cambria Math" panose="02040503050406030204" pitchFamily="18" charset="0"/>
                        </a:rPr>
                        <m:t>)</m:t>
                      </m:r>
                      <m:sSubSup>
                        <m:sSubSupPr>
                          <m:ctrlPr>
                            <a:rPr sz="4900" i="1">
                              <a:solidFill>
                                <a:srgbClr val="000000"/>
                              </a:solidFill>
                              <a:latin typeface="Cambria Math" panose="02040503050406030204" pitchFamily="18" charset="0"/>
                            </a:rPr>
                          </m:ctrlPr>
                        </m:sSubSupPr>
                        <m:e>
                          <m:r>
                            <a:rPr sz="4900" i="1">
                              <a:solidFill>
                                <a:srgbClr val="000000"/>
                              </a:solidFill>
                              <a:latin typeface="Cambria Math" panose="02040503050406030204" pitchFamily="18" charset="0"/>
                            </a:rPr>
                            <m:t>h</m:t>
                          </m:r>
                        </m:e>
                        <m:sub>
                          <m:r>
                            <a:rPr sz="4900" i="1">
                              <a:solidFill>
                                <a:srgbClr val="000000"/>
                              </a:solidFill>
                              <a:latin typeface="Cambria Math" panose="02040503050406030204" pitchFamily="18" charset="0"/>
                            </a:rPr>
                            <m:t>𝑖</m:t>
                          </m:r>
                        </m:sub>
                        <m:sup>
                          <m:r>
                            <m:rPr>
                              <m:sty m:val="p"/>
                            </m:rPr>
                            <a:rPr sz="4900" i="1">
                              <a:solidFill>
                                <a:srgbClr val="000000"/>
                              </a:solidFill>
                              <a:latin typeface="Cambria Math" panose="02040503050406030204" pitchFamily="18" charset="0"/>
                            </a:rPr>
                            <m:t>dr</m:t>
                          </m:r>
                        </m:sup>
                      </m:sSubSup>
                      <m:r>
                        <a:rPr sz="4900" i="1">
                          <a:solidFill>
                            <a:srgbClr val="000000"/>
                          </a:solidFill>
                          <a:latin typeface="Cambria Math" panose="02040503050406030204" pitchFamily="18" charset="0"/>
                        </a:rPr>
                        <m:t>(</m:t>
                      </m:r>
                      <m:r>
                        <a:rPr sz="4900" i="1">
                          <a:solidFill>
                            <a:srgbClr val="000000"/>
                          </a:solidFill>
                          <a:latin typeface="Cambria Math" panose="02040503050406030204" pitchFamily="18" charset="0"/>
                        </a:rPr>
                        <m:t>𝑥</m:t>
                      </m:r>
                      <m:r>
                        <a:rPr sz="4900" i="1">
                          <a:solidFill>
                            <a:srgbClr val="000000"/>
                          </a:solidFill>
                          <a:latin typeface="Cambria Math" panose="02040503050406030204" pitchFamily="18" charset="0"/>
                        </a:rPr>
                        <m:t>,</m:t>
                      </m:r>
                      <m:r>
                        <a:rPr sz="4900" i="1">
                          <a:solidFill>
                            <a:srgbClr val="000000"/>
                          </a:solidFill>
                          <a:latin typeface="Cambria Math" panose="02040503050406030204" pitchFamily="18" charset="0"/>
                        </a:rPr>
                        <m:t>𝑡</m:t>
                      </m:r>
                      <m:r>
                        <a:rPr sz="4900" i="1">
                          <a:solidFill>
                            <a:srgbClr val="000000"/>
                          </a:solidFill>
                          <a:latin typeface="Cambria Math" panose="02040503050406030204" pitchFamily="18" charset="0"/>
                        </a:rPr>
                        <m:t>,</m:t>
                      </m:r>
                      <m:r>
                        <a:rPr sz="4900" i="1">
                          <a:solidFill>
                            <a:srgbClr val="000000"/>
                          </a:solidFill>
                          <a:latin typeface="Cambria Math" panose="02040503050406030204" pitchFamily="18" charset="0"/>
                        </a:rPr>
                        <m:t>𝜃</m:t>
                      </m:r>
                      <m:r>
                        <a:rPr sz="4900" i="1">
                          <a:solidFill>
                            <a:srgbClr val="000000"/>
                          </a:solidFill>
                          <a:latin typeface="Cambria Math" panose="02040503050406030204" pitchFamily="18" charset="0"/>
                        </a:rPr>
                        <m:t>)</m:t>
                      </m:r>
                      <m:r>
                        <a:rPr sz="4900" i="1">
                          <a:solidFill>
                            <a:srgbClr val="000000"/>
                          </a:solidFill>
                          <a:latin typeface="Cambria Math" panose="02040503050406030204" pitchFamily="18" charset="0"/>
                        </a:rPr>
                        <m:t>𝑛</m:t>
                      </m:r>
                      <m:r>
                        <a:rPr sz="4900" i="1">
                          <a:solidFill>
                            <a:srgbClr val="000000"/>
                          </a:solidFill>
                          <a:latin typeface="Cambria Math" panose="02040503050406030204" pitchFamily="18" charset="0"/>
                        </a:rPr>
                        <m:t>(</m:t>
                      </m:r>
                      <m:r>
                        <a:rPr sz="4900" i="1">
                          <a:solidFill>
                            <a:srgbClr val="000000"/>
                          </a:solidFill>
                          <a:latin typeface="Cambria Math" panose="02040503050406030204" pitchFamily="18" charset="0"/>
                        </a:rPr>
                        <m:t>𝑥</m:t>
                      </m:r>
                      <m:r>
                        <a:rPr sz="4900" i="1">
                          <a:solidFill>
                            <a:srgbClr val="000000"/>
                          </a:solidFill>
                          <a:latin typeface="Cambria Math" panose="02040503050406030204" pitchFamily="18" charset="0"/>
                        </a:rPr>
                        <m:t>,</m:t>
                      </m:r>
                      <m:r>
                        <a:rPr sz="4900" i="1">
                          <a:solidFill>
                            <a:srgbClr val="000000"/>
                          </a:solidFill>
                          <a:latin typeface="Cambria Math" panose="02040503050406030204" pitchFamily="18" charset="0"/>
                        </a:rPr>
                        <m:t>𝑡</m:t>
                      </m:r>
                      <m:r>
                        <a:rPr sz="4900" i="1">
                          <a:solidFill>
                            <a:srgbClr val="000000"/>
                          </a:solidFill>
                          <a:latin typeface="Cambria Math" panose="02040503050406030204" pitchFamily="18" charset="0"/>
                        </a:rPr>
                        <m:t>,</m:t>
                      </m:r>
                      <m:r>
                        <a:rPr sz="4900" i="1">
                          <a:solidFill>
                            <a:srgbClr val="000000"/>
                          </a:solidFill>
                          <a:latin typeface="Cambria Math" panose="02040503050406030204" pitchFamily="18" charset="0"/>
                        </a:rPr>
                        <m:t>𝜃</m:t>
                      </m:r>
                      <m:r>
                        <a:rPr sz="4900" i="1">
                          <a:solidFill>
                            <a:srgbClr val="000000"/>
                          </a:solidFill>
                          <a:latin typeface="Cambria Math" panose="02040503050406030204" pitchFamily="18" charset="0"/>
                        </a:rPr>
                        <m:t>)</m:t>
                      </m:r>
                    </m:oMath>
                  </m:oMathPara>
                </a14:m>
                <a:endParaRPr sz="4900" dirty="0"/>
              </a:p>
            </p:txBody>
          </p:sp>
        </mc:Choice>
        <mc:Fallback>
          <p:sp>
            <p:nvSpPr>
              <p:cNvPr id="243" name="Equation"/>
              <p:cNvSpPr txBox="1">
                <a:spLocks noRot="1" noChangeAspect="1" noMove="1" noResize="1" noEditPoints="1" noAdjustHandles="1" noChangeArrowheads="1" noChangeShapeType="1" noTextEdit="1"/>
              </p:cNvSpPr>
              <p:nvPr/>
            </p:nvSpPr>
            <p:spPr>
              <a:xfrm>
                <a:off x="634277" y="5554216"/>
                <a:ext cx="23115445" cy="1416606"/>
              </a:xfrm>
              <a:prstGeom prst="rect">
                <a:avLst/>
              </a:prstGeom>
              <a:blipFill>
                <a:blip r:embed="rId3"/>
                <a:stretch>
                  <a:fillRect t="-1770" b="-14159"/>
                </a:stretch>
              </a:blipFill>
              <a:ln w="6350">
                <a:solidFill>
                  <a:srgbClr val="000000"/>
                </a:solidFill>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4" name="The occupation numbers characterised the state. Then, GHD provides a method to compute correlation functions of local operators. The average current and average density associated to a conserved quantity   with eigenvalue   are given by:"/>
              <p:cNvSpPr txBox="1">
                <a:spLocks noGrp="1"/>
              </p:cNvSpPr>
              <p:nvPr>
                <p:ph type="body" sz="half" idx="1"/>
              </p:nvPr>
            </p:nvSpPr>
            <p:spPr>
              <a:xfrm>
                <a:off x="1229537" y="2543874"/>
                <a:ext cx="22520186" cy="3070789"/>
              </a:xfrm>
              <a:prstGeom prst="rect">
                <a:avLst/>
              </a:prstGeom>
            </p:spPr>
            <p:txBody>
              <a:bodyPr/>
              <a:lstStyle/>
              <a:p>
                <a:pPr marL="620568" indent="-620568" algn="just"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5000">
                    <a:latin typeface="Times Roman"/>
                    <a:ea typeface="Times Roman"/>
                    <a:cs typeface="Times Roman"/>
                    <a:sym typeface="Times Roman"/>
                  </a:defRPr>
                </a:pPr>
                <a:r>
                  <a:t>The occupation numbers characterised the state. Then, GHD provides a method to compute </a:t>
                </a:r>
                <a:r>
                  <a:rPr>
                    <a:solidFill>
                      <a:srgbClr val="FF2600"/>
                    </a:solidFill>
                  </a:rPr>
                  <a:t>correlation functions of local operators</a:t>
                </a:r>
                <a:r>
                  <a:t>. The average current and average density associated to a conserved quantity </a:t>
                </a:r>
                <a14:m>
                  <m:oMath xmlns:m="http://schemas.openxmlformats.org/officeDocument/2006/math">
                    <m:sSub>
                      <m:sSubPr>
                        <m:ctrlPr>
                          <a:rPr sz="5550">
                            <a:solidFill>
                              <a:srgbClr val="000000"/>
                            </a:solidFill>
                            <a:latin typeface="Cambria Math" panose="02040503050406030204" pitchFamily="18" charset="0"/>
                          </a:rPr>
                        </m:ctrlPr>
                      </m:sSubPr>
                      <m:e>
                        <m:r>
                          <a:rPr sz="5550" i="1">
                            <a:solidFill>
                              <a:srgbClr val="000000"/>
                            </a:solidFill>
                            <a:latin typeface="Cambria Math" panose="02040503050406030204" pitchFamily="18" charset="0"/>
                          </a:rPr>
                          <m:t>𝑞</m:t>
                        </m:r>
                      </m:e>
                      <m:sub>
                        <m:r>
                          <a:rPr sz="5550" i="1">
                            <a:solidFill>
                              <a:srgbClr val="000000"/>
                            </a:solidFill>
                            <a:latin typeface="Cambria Math" panose="02040503050406030204" pitchFamily="18" charset="0"/>
                          </a:rPr>
                          <m:t>𝑖</m:t>
                        </m:r>
                      </m:sub>
                    </m:sSub>
                  </m:oMath>
                </a14:m>
                <a:r>
                  <a:t> with eigenvalue </a:t>
                </a:r>
                <a14:m>
                  <m:oMath xmlns:m="http://schemas.openxmlformats.org/officeDocument/2006/math">
                    <m:sSub>
                      <m:sSubPr>
                        <m:ctrlPr>
                          <a:rPr sz="5450">
                            <a:solidFill>
                              <a:srgbClr val="000000"/>
                            </a:solidFill>
                            <a:latin typeface="Cambria Math" panose="02040503050406030204" pitchFamily="18" charset="0"/>
                          </a:rPr>
                        </m:ctrlPr>
                      </m:sSubPr>
                      <m:e>
                        <m:r>
                          <a:rPr sz="5450" i="1">
                            <a:solidFill>
                              <a:srgbClr val="000000"/>
                            </a:solidFill>
                            <a:latin typeface="Cambria Math" panose="02040503050406030204" pitchFamily="18" charset="0"/>
                          </a:rPr>
                          <m:t>h</m:t>
                        </m:r>
                      </m:e>
                      <m:sub>
                        <m:r>
                          <a:rPr sz="5450" i="1">
                            <a:solidFill>
                              <a:srgbClr val="000000"/>
                            </a:solidFill>
                            <a:latin typeface="Cambria Math" panose="02040503050406030204" pitchFamily="18" charset="0"/>
                          </a:rPr>
                          <m:t>𝑖</m:t>
                        </m:r>
                      </m:sub>
                    </m:sSub>
                    <m:r>
                      <a:rPr sz="5450" i="1">
                        <a:solidFill>
                          <a:srgbClr val="000000"/>
                        </a:solidFill>
                        <a:latin typeface="Cambria Math" panose="02040503050406030204" pitchFamily="18" charset="0"/>
                      </a:rPr>
                      <m:t>(</m:t>
                    </m:r>
                    <m:r>
                      <a:rPr sz="5450" i="1">
                        <a:solidFill>
                          <a:srgbClr val="000000"/>
                        </a:solidFill>
                        <a:latin typeface="Cambria Math" panose="02040503050406030204" pitchFamily="18" charset="0"/>
                      </a:rPr>
                      <m:t>𝜃</m:t>
                    </m:r>
                    <m:r>
                      <a:rPr sz="5450" i="1">
                        <a:solidFill>
                          <a:srgbClr val="000000"/>
                        </a:solidFill>
                        <a:latin typeface="Cambria Math" panose="02040503050406030204" pitchFamily="18" charset="0"/>
                      </a:rPr>
                      <m:t>)</m:t>
                    </m:r>
                  </m:oMath>
                </a14:m>
                <a:r>
                  <a:t> are given by:</a:t>
                </a:r>
              </a:p>
            </p:txBody>
          </p:sp>
        </mc:Choice>
        <mc:Fallback>
          <p:sp>
            <p:nvSpPr>
              <p:cNvPr id="244" name="The occupation numbers characterised the state. Then, GHD provides a method to compute correlation functions of local operators. The average current and average density associated to a conserved quantity   with eigenvalue   are given by:"/>
              <p:cNvSpPr txBox="1">
                <a:spLocks noGrp="1" noRot="1" noChangeAspect="1" noMove="1" noResize="1" noEditPoints="1" noAdjustHandles="1" noChangeArrowheads="1" noChangeShapeType="1" noTextEdit="1"/>
              </p:cNvSpPr>
              <p:nvPr>
                <p:ph type="body" sz="half" idx="1"/>
              </p:nvPr>
            </p:nvSpPr>
            <p:spPr>
              <a:xfrm>
                <a:off x="1229537" y="2543874"/>
                <a:ext cx="22520186" cy="3070789"/>
              </a:xfrm>
              <a:prstGeom prst="rect">
                <a:avLst/>
              </a:prstGeom>
              <a:blipFill>
                <a:blip r:embed="rId4"/>
                <a:stretch>
                  <a:fillRect l="-1915" t="-10700" r="-14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5" name="The effective velocity is the velocity of propagation due to interaction.   for free theories"/>
              <p:cNvSpPr txBox="1"/>
              <p:nvPr/>
            </p:nvSpPr>
            <p:spPr>
              <a:xfrm>
                <a:off x="1329574" y="7806811"/>
                <a:ext cx="14383540" cy="166050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marL="620568" indent="-620568" algn="just" defTabSz="12700">
                  <a:lnSpc>
                    <a:spcPct val="100000"/>
                  </a:lnSpc>
                  <a:buSzPct val="15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5000">
                    <a:latin typeface="Times Roman"/>
                    <a:ea typeface="Times Roman"/>
                    <a:cs typeface="Times Roman"/>
                    <a:sym typeface="Times Roman"/>
                  </a:defRPr>
                </a:pPr>
                <a:r>
                  <a:t>The effective velocity is the velocity of propagation due to interaction. </a:t>
                </a:r>
                <a14:m>
                  <m:oMath xmlns:m="http://schemas.openxmlformats.org/officeDocument/2006/math">
                    <m:sSup>
                      <m:sSupPr>
                        <m:ctrlPr>
                          <a:rPr sz="5300">
                            <a:solidFill>
                              <a:srgbClr val="000000"/>
                            </a:solidFill>
                            <a:latin typeface="Cambria Math" panose="02040503050406030204" pitchFamily="18" charset="0"/>
                          </a:rPr>
                        </m:ctrlPr>
                      </m:sSupPr>
                      <m:e>
                        <m:r>
                          <a:rPr sz="5300" i="1">
                            <a:solidFill>
                              <a:srgbClr val="000000"/>
                            </a:solidFill>
                            <a:latin typeface="Cambria Math" panose="02040503050406030204" pitchFamily="18" charset="0"/>
                          </a:rPr>
                          <m:t>𝑣</m:t>
                        </m:r>
                      </m:e>
                      <m:sup>
                        <m:r>
                          <m:rPr>
                            <m:sty m:val="p"/>
                          </m:rPr>
                          <a:rPr sz="5300" i="1">
                            <a:solidFill>
                              <a:srgbClr val="000000"/>
                            </a:solidFill>
                            <a:latin typeface="Cambria Math" panose="02040503050406030204" pitchFamily="18" charset="0"/>
                          </a:rPr>
                          <m:t>eff</m:t>
                        </m:r>
                      </m:sup>
                    </m:sSup>
                    <m:r>
                      <a:rPr sz="5300" i="1">
                        <a:solidFill>
                          <a:srgbClr val="000000"/>
                        </a:solidFill>
                        <a:latin typeface="Cambria Math" panose="02040503050406030204" pitchFamily="18" charset="0"/>
                      </a:rPr>
                      <m:t>(</m:t>
                    </m:r>
                    <m:r>
                      <a:rPr sz="5300" i="1">
                        <a:solidFill>
                          <a:srgbClr val="000000"/>
                        </a:solidFill>
                        <a:latin typeface="Cambria Math" panose="02040503050406030204" pitchFamily="18" charset="0"/>
                      </a:rPr>
                      <m:t>𝜃</m:t>
                    </m:r>
                    <m:r>
                      <a:rPr sz="5300" i="1">
                        <a:solidFill>
                          <a:srgbClr val="000000"/>
                        </a:solidFill>
                        <a:latin typeface="Cambria Math" panose="02040503050406030204" pitchFamily="18" charset="0"/>
                      </a:rPr>
                      <m:t>)=</m:t>
                    </m:r>
                    <m:r>
                      <m:rPr>
                        <m:sty m:val="p"/>
                      </m:rPr>
                      <a:rPr sz="5300" i="1">
                        <a:solidFill>
                          <a:srgbClr val="000000"/>
                        </a:solidFill>
                        <a:latin typeface="Cambria Math" panose="02040503050406030204" pitchFamily="18" charset="0"/>
                      </a:rPr>
                      <m:t>tanh</m:t>
                    </m:r>
                    <m:r>
                      <a:rPr sz="5300" i="1">
                        <a:solidFill>
                          <a:srgbClr val="000000"/>
                        </a:solidFill>
                        <a:latin typeface="Cambria Math" panose="02040503050406030204" pitchFamily="18" charset="0"/>
                      </a:rPr>
                      <m:t>𝜃</m:t>
                    </m:r>
                  </m:oMath>
                </a14:m>
                <a:r>
                  <a:t> for free theories</a:t>
                </a:r>
              </a:p>
            </p:txBody>
          </p:sp>
        </mc:Choice>
        <mc:Fallback>
          <p:sp>
            <p:nvSpPr>
              <p:cNvPr id="245" name="The effective velocity is the velocity of propagation due to interaction.   for free theories"/>
              <p:cNvSpPr txBox="1">
                <a:spLocks noRot="1" noChangeAspect="1" noMove="1" noResize="1" noEditPoints="1" noAdjustHandles="1" noChangeArrowheads="1" noChangeShapeType="1" noTextEdit="1"/>
              </p:cNvSpPr>
              <p:nvPr/>
            </p:nvSpPr>
            <p:spPr>
              <a:xfrm>
                <a:off x="1329574" y="7806811"/>
                <a:ext cx="14383540" cy="1660501"/>
              </a:xfrm>
              <a:prstGeom prst="rect">
                <a:avLst/>
              </a:prstGeom>
              <a:blipFill>
                <a:blip r:embed="rId5"/>
                <a:stretch>
                  <a:fillRect l="-2910" t="-21212" r="-2293" b="-2197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246" name="In this talk I will focus on just a few functions:"/>
          <p:cNvSpPr txBox="1"/>
          <p:nvPr/>
        </p:nvSpPr>
        <p:spPr>
          <a:xfrm>
            <a:off x="1329574" y="9591897"/>
            <a:ext cx="14383540" cy="87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620568" indent="-620568" algn="just" defTabSz="12700">
              <a:lnSpc>
                <a:spcPct val="100000"/>
              </a:lnSpc>
              <a:buSzPct val="15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 pos="6400800" algn="l"/>
                <a:tab pos="6756400" algn="l"/>
                <a:tab pos="7112000" algn="l"/>
                <a:tab pos="7467600" algn="l"/>
                <a:tab pos="7823200" algn="l"/>
                <a:tab pos="8178800" algn="l"/>
                <a:tab pos="8534400" algn="l"/>
                <a:tab pos="8890000" algn="l"/>
                <a:tab pos="9245600" algn="l"/>
                <a:tab pos="9601200" algn="l"/>
                <a:tab pos="9956800" algn="l"/>
                <a:tab pos="10312400" algn="l"/>
                <a:tab pos="10668000" algn="l"/>
                <a:tab pos="11023600" algn="l"/>
                <a:tab pos="11391900" algn="l"/>
                <a:tab pos="0" algn="l"/>
              </a:tabLst>
              <a:defRPr sz="5000">
                <a:latin typeface="Times Roman"/>
                <a:ea typeface="Times Roman"/>
                <a:cs typeface="Times Roman"/>
                <a:sym typeface="Times Roman"/>
              </a:defRPr>
            </a:lvl1pPr>
          </a:lstStyle>
          <a:p>
            <a:r>
              <a:t>In this talk I will focus on just a few functions:</a:t>
            </a:r>
          </a:p>
        </p:txBody>
      </p:sp>
      <p:pic>
        <p:nvPicPr>
          <p:cNvPr id="247" name="particle density Equation    particle density" descr="particle density Equation    particle density"/>
          <p:cNvPicPr>
            <a:picLocks/>
          </p:cNvPicPr>
          <p:nvPr/>
        </p:nvPicPr>
        <p:blipFill>
          <a:blip r:embed="rId6"/>
          <a:stretch>
            <a:fillRect/>
          </a:stretch>
        </p:blipFill>
        <p:spPr>
          <a:xfrm>
            <a:off x="12876869" y="10908542"/>
            <a:ext cx="11269654" cy="2576114"/>
          </a:xfrm>
          <a:prstGeom prst="rect">
            <a:avLst/>
          </a:prstGeom>
        </p:spPr>
      </p:pic>
      <p:pic>
        <p:nvPicPr>
          <p:cNvPr id="248" name="spectral particle density Equation    spectral particle density" descr="spectral particle density Equation    spectral particle density"/>
          <p:cNvPicPr>
            <a:picLocks/>
          </p:cNvPicPr>
          <p:nvPr/>
        </p:nvPicPr>
        <p:blipFill>
          <a:blip r:embed="rId7"/>
          <a:stretch>
            <a:fillRect/>
          </a:stretch>
        </p:blipFill>
        <p:spPr>
          <a:xfrm>
            <a:off x="2357093" y="10908542"/>
            <a:ext cx="8326796" cy="2576114"/>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45">
                                            <p:bg/>
                                          </p:spTgt>
                                        </p:tgtEl>
                                        <p:attrNameLst>
                                          <p:attrName>style.visibility</p:attrName>
                                        </p:attrNameLst>
                                      </p:cBhvr>
                                      <p:to>
                                        <p:strVal val="visible"/>
                                      </p:to>
                                    </p:set>
                                  </p:childTnLst>
                                </p:cTn>
                              </p:par>
                              <p:par>
                                <p:cTn id="15" presetID="1" presetClass="entr" presetSubtype="0" fill="hold" grpId="3" nodeType="withEffect">
                                  <p:stCondLst>
                                    <p:cond delay="0"/>
                                  </p:stCondLst>
                                  <p:iterate>
                                    <p:tmAbs val="0"/>
                                  </p:iterate>
                                  <p:childTnLst>
                                    <p:set>
                                      <p:cBhvr>
                                        <p:cTn id="16" fill="hold"/>
                                        <p:tgtEl>
                                          <p:spTgt spid="245">
                                            <p:txEl>
                                              <p:pRg st="0" end="0"/>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4" nodeType="afterEffect">
                                  <p:stCondLst>
                                    <p:cond delay="0"/>
                                  </p:stCondLst>
                                  <p:iterate>
                                    <p:tmAbs val="0"/>
                                  </p:iterate>
                                  <p:childTnLst>
                                    <p:set>
                                      <p:cBhvr>
                                        <p:cTn id="19" fill="hold"/>
                                        <p:tgtEl>
                                          <p:spTgt spid="24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5" nodeType="clickEffect">
                                  <p:stCondLst>
                                    <p:cond delay="0"/>
                                  </p:stCondLst>
                                  <p:iterate>
                                    <p:tmAbs val="0"/>
                                  </p:iterate>
                                  <p:childTnLst>
                                    <p:set>
                                      <p:cBhvr>
                                        <p:cTn id="23" fill="hold"/>
                                        <p:tgtEl>
                                          <p:spTgt spid="246">
                                            <p:bg/>
                                          </p:spTgt>
                                        </p:tgtEl>
                                        <p:attrNameLst>
                                          <p:attrName>style.visibility</p:attrName>
                                        </p:attrNameLst>
                                      </p:cBhvr>
                                      <p:to>
                                        <p:strVal val="visible"/>
                                      </p:to>
                                    </p:set>
                                  </p:childTnLst>
                                </p:cTn>
                              </p:par>
                              <p:par>
                                <p:cTn id="24" presetID="1" presetClass="entr" presetSubtype="0" fill="hold" grpId="5" nodeType="withEffect">
                                  <p:stCondLst>
                                    <p:cond delay="0"/>
                                  </p:stCondLst>
                                  <p:iterate>
                                    <p:tmAbs val="0"/>
                                  </p:iterate>
                                  <p:childTnLst>
                                    <p:set>
                                      <p:cBhvr>
                                        <p:cTn id="25" fill="hold"/>
                                        <p:tgtEl>
                                          <p:spTgt spid="246">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6" nodeType="clickEffect">
                                  <p:stCondLst>
                                    <p:cond delay="0"/>
                                  </p:stCondLst>
                                  <p:iterate>
                                    <p:tmAbs val="0"/>
                                  </p:iterate>
                                  <p:childTnLst>
                                    <p:set>
                                      <p:cBhvr>
                                        <p:cTn id="29" fill="hold"/>
                                        <p:tgtEl>
                                          <p:spTgt spid="24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7" nodeType="clickEffect">
                                  <p:stCondLst>
                                    <p:cond delay="0"/>
                                  </p:stCondLst>
                                  <p:iterate>
                                    <p:tmAbs val="0"/>
                                  </p:iterate>
                                  <p:childTnLst>
                                    <p:set>
                                      <p:cBhvr>
                                        <p:cTn id="33" fill="hold"/>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4" animBg="1" advAuto="0"/>
      <p:bldP spid="243" grpId="2" animBg="1" advAuto="0"/>
      <p:bldP spid="244" grpId="1" animBg="1" advAuto="0"/>
      <p:bldP spid="245" grpId="3" build="p" bldLvl="5" animBg="1" advAuto="0"/>
      <p:bldP spid="246" grpId="5" build="p" bldLvl="5" animBg="1" advAuto="0"/>
      <p:bldP spid="247" grpId="7" animBg="1" advAuto="0"/>
      <p:bldP spid="248" grpId="6"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7. Out-of-Equilibrium"/>
          <p:cNvSpPr txBox="1">
            <a:spLocks noGrp="1"/>
          </p:cNvSpPr>
          <p:nvPr>
            <p:ph type="title"/>
          </p:nvPr>
        </p:nvSpPr>
        <p:spPr>
          <a:prstGeom prst="rect">
            <a:avLst/>
          </a:prstGeom>
        </p:spPr>
        <p:txBody>
          <a:bodyPr/>
          <a:lstStyle>
            <a:lvl1pPr algn="l">
              <a:defRPr b="1">
                <a:latin typeface="Comic Sans MS"/>
                <a:ea typeface="Comic Sans MS"/>
                <a:cs typeface="Comic Sans MS"/>
                <a:sym typeface="Comic Sans MS"/>
              </a:defRPr>
            </a:lvl1pPr>
          </a:lstStyle>
          <a:p>
            <a:r>
              <a:t>7. Out-of-Equilibrium</a:t>
            </a:r>
          </a:p>
        </p:txBody>
      </p:sp>
      <p:sp>
        <p:nvSpPr>
          <p:cNvPr id="251" name="In our recent paper we considered an out-of-equilibrium situation where the initial state is characterised by a gaussian temperature profile in space."/>
          <p:cNvSpPr txBox="1">
            <a:spLocks noGrp="1"/>
          </p:cNvSpPr>
          <p:nvPr>
            <p:ph type="body" sz="quarter" idx="1"/>
          </p:nvPr>
        </p:nvSpPr>
        <p:spPr>
          <a:xfrm>
            <a:off x="1229537" y="2488831"/>
            <a:ext cx="22520186" cy="1727201"/>
          </a:xfrm>
          <a:prstGeom prst="rect">
            <a:avLst/>
          </a:prstGeom>
        </p:spPr>
        <p:txBody>
          <a:bodyPr/>
          <a:lstStyle/>
          <a:p>
            <a:pPr marL="546100" indent="-546100">
              <a:defRPr sz="5000">
                <a:latin typeface="Times Roman"/>
                <a:ea typeface="Times Roman"/>
                <a:cs typeface="Times Roman"/>
                <a:sym typeface="Times Roman"/>
              </a:defRPr>
            </a:pPr>
            <a:r>
              <a:t>In our recent paper we considered an out-of-equilibrium situation where the initial state is characterised by a </a:t>
            </a:r>
            <a:r>
              <a:rPr>
                <a:solidFill>
                  <a:srgbClr val="FF2600"/>
                </a:solidFill>
              </a:rPr>
              <a:t>gaussian temperature profile</a:t>
            </a:r>
            <a:r>
              <a:t> in space.</a:t>
            </a:r>
          </a:p>
        </p:txBody>
      </p:sp>
      <p:grpSp>
        <p:nvGrpSpPr>
          <p:cNvPr id="261" name="Group"/>
          <p:cNvGrpSpPr/>
          <p:nvPr/>
        </p:nvGrpSpPr>
        <p:grpSpPr>
          <a:xfrm>
            <a:off x="106848" y="4407547"/>
            <a:ext cx="11776444" cy="5868000"/>
            <a:chOff x="0" y="0"/>
            <a:chExt cx="11776442" cy="5867998"/>
          </a:xfrm>
        </p:grpSpPr>
        <p:pic>
          <p:nvPicPr>
            <p:cNvPr id="252" name="Image" descr="Image"/>
            <p:cNvPicPr>
              <a:picLocks noChangeAspect="1"/>
            </p:cNvPicPr>
            <p:nvPr/>
          </p:nvPicPr>
          <p:blipFill>
            <a:blip r:embed="rId2"/>
            <a:stretch>
              <a:fillRect/>
            </a:stretch>
          </p:blipFill>
          <p:spPr>
            <a:xfrm>
              <a:off x="2835676" y="815772"/>
              <a:ext cx="7881570" cy="4860302"/>
            </a:xfrm>
            <a:prstGeom prst="rect">
              <a:avLst/>
            </a:prstGeom>
            <a:ln w="12700" cap="flat">
              <a:noFill/>
              <a:miter lim="400000"/>
            </a:ln>
            <a:effectLst/>
          </p:spPr>
        </p:pic>
        <p:sp>
          <p:nvSpPr>
            <p:cNvPr id="253" name="Line"/>
            <p:cNvSpPr/>
            <p:nvPr/>
          </p:nvSpPr>
          <p:spPr>
            <a:xfrm flipV="1">
              <a:off x="6738361" y="145140"/>
              <a:ext cx="1" cy="5722859"/>
            </a:xfrm>
            <a:prstGeom prst="line">
              <a:avLst/>
            </a:prstGeom>
            <a:noFill/>
            <a:ln w="762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sp>
          <p:nvSpPr>
            <p:cNvPr id="254" name="Line"/>
            <p:cNvSpPr/>
            <p:nvPr/>
          </p:nvSpPr>
          <p:spPr>
            <a:xfrm>
              <a:off x="1968500" y="5003172"/>
              <a:ext cx="9539723" cy="1"/>
            </a:xfrm>
            <a:prstGeom prst="line">
              <a:avLst/>
            </a:prstGeom>
            <a:noFill/>
            <a:ln w="762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mc:AlternateContent xmlns:mc="http://schemas.openxmlformats.org/markup-compatibility/2006">
          <mc:Choice xmlns:a14="http://schemas.microsoft.com/office/drawing/2010/main" Requires="a14">
            <p:sp>
              <p:nvSpPr>
                <p:cNvPr id="255" name="Rectangle"/>
                <p:cNvSpPr txBox="1"/>
                <p:nvPr/>
              </p:nvSpPr>
              <p:spPr>
                <a:xfrm>
                  <a:off x="0" y="1484743"/>
                  <a:ext cx="6555760" cy="1931419"/>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lvl1pPr>
                    <a:defRPr sz="3700"/>
                  </a:lvl1pPr>
                </a:lstStyle>
                <a:p>
                  <a:pPr/>
                  <a14:m>
                    <m:oMathPara xmlns:m="http://schemas.openxmlformats.org/officeDocument/2006/math">
                      <m:oMathParaPr>
                        <m:jc m:val="center"/>
                      </m:oMathParaPr>
                      <m:oMath xmlns:m="http://schemas.openxmlformats.org/officeDocument/2006/math">
                        <m:r>
                          <a:rPr sz="4400" i="1">
                            <a:solidFill>
                              <a:srgbClr val="000000"/>
                            </a:solidFill>
                            <a:latin typeface="Cambria Math" panose="02040503050406030204" pitchFamily="18" charset="0"/>
                          </a:rPr>
                          <m:t>𝑇</m:t>
                        </m:r>
                        <m:r>
                          <a:rPr sz="4400" i="1">
                            <a:solidFill>
                              <a:srgbClr val="000000"/>
                            </a:solidFill>
                            <a:latin typeface="Cambria Math" panose="02040503050406030204" pitchFamily="18" charset="0"/>
                          </a:rPr>
                          <m:t>(</m:t>
                        </m:r>
                        <m:r>
                          <a:rPr sz="4400" i="1">
                            <a:solidFill>
                              <a:srgbClr val="000000"/>
                            </a:solidFill>
                            <a:latin typeface="Cambria Math" panose="02040503050406030204" pitchFamily="18" charset="0"/>
                          </a:rPr>
                          <m:t>𝑥</m:t>
                        </m:r>
                        <m:r>
                          <a:rPr sz="4400" i="1">
                            <a:solidFill>
                              <a:srgbClr val="000000"/>
                            </a:solidFill>
                            <a:latin typeface="Cambria Math" panose="02040503050406030204" pitchFamily="18" charset="0"/>
                          </a:rPr>
                          <m:t>)=</m:t>
                        </m:r>
                        <m:sSub>
                          <m:sSubPr>
                            <m:ctrlPr>
                              <a:rPr sz="4400" i="1">
                                <a:solidFill>
                                  <a:srgbClr val="000000"/>
                                </a:solidFill>
                                <a:latin typeface="Cambria Math" panose="02040503050406030204" pitchFamily="18" charset="0"/>
                              </a:rPr>
                            </m:ctrlPr>
                          </m:sSubPr>
                          <m:e>
                            <m:r>
                              <a:rPr sz="4400" i="1">
                                <a:solidFill>
                                  <a:srgbClr val="000000"/>
                                </a:solidFill>
                                <a:latin typeface="Cambria Math" panose="02040503050406030204" pitchFamily="18" charset="0"/>
                              </a:rPr>
                              <m:t>𝑇</m:t>
                            </m:r>
                          </m:e>
                          <m:sub>
                            <m:r>
                              <a:rPr sz="4400" i="1">
                                <a:solidFill>
                                  <a:srgbClr val="000000"/>
                                </a:solidFill>
                                <a:latin typeface="Cambria Math" panose="02040503050406030204" pitchFamily="18" charset="0"/>
                              </a:rPr>
                              <m:t>𝑎</m:t>
                            </m:r>
                          </m:sub>
                        </m:sSub>
                        <m:r>
                          <a:rPr sz="4400" i="1">
                            <a:solidFill>
                              <a:srgbClr val="000000"/>
                            </a:solidFill>
                            <a:latin typeface="Cambria Math" panose="02040503050406030204" pitchFamily="18" charset="0"/>
                          </a:rPr>
                          <m:t>+(</m:t>
                        </m:r>
                        <m:sSub>
                          <m:sSubPr>
                            <m:ctrlPr>
                              <a:rPr sz="4400" i="1">
                                <a:solidFill>
                                  <a:srgbClr val="000000"/>
                                </a:solidFill>
                                <a:latin typeface="Cambria Math" panose="02040503050406030204" pitchFamily="18" charset="0"/>
                              </a:rPr>
                            </m:ctrlPr>
                          </m:sSubPr>
                          <m:e>
                            <m:r>
                              <a:rPr sz="4400" i="1">
                                <a:solidFill>
                                  <a:srgbClr val="000000"/>
                                </a:solidFill>
                                <a:latin typeface="Cambria Math" panose="02040503050406030204" pitchFamily="18" charset="0"/>
                              </a:rPr>
                              <m:t>𝑇</m:t>
                            </m:r>
                          </m:e>
                          <m:sub>
                            <m:r>
                              <a:rPr sz="4400" i="1">
                                <a:solidFill>
                                  <a:srgbClr val="000000"/>
                                </a:solidFill>
                                <a:latin typeface="Cambria Math" panose="02040503050406030204" pitchFamily="18" charset="0"/>
                              </a:rPr>
                              <m:t>𝑚</m:t>
                            </m:r>
                          </m:sub>
                        </m:sSub>
                        <m:r>
                          <a:rPr sz="4400" i="1">
                            <a:solidFill>
                              <a:srgbClr val="000000"/>
                            </a:solidFill>
                            <a:latin typeface="Cambria Math" panose="02040503050406030204" pitchFamily="18" charset="0"/>
                          </a:rPr>
                          <m:t>−</m:t>
                        </m:r>
                        <m:sSub>
                          <m:sSubPr>
                            <m:ctrlPr>
                              <a:rPr sz="4400" i="1">
                                <a:solidFill>
                                  <a:srgbClr val="000000"/>
                                </a:solidFill>
                                <a:latin typeface="Cambria Math" panose="02040503050406030204" pitchFamily="18" charset="0"/>
                              </a:rPr>
                            </m:ctrlPr>
                          </m:sSubPr>
                          <m:e>
                            <m:r>
                              <a:rPr sz="4400" i="1">
                                <a:solidFill>
                                  <a:srgbClr val="000000"/>
                                </a:solidFill>
                                <a:latin typeface="Cambria Math" panose="02040503050406030204" pitchFamily="18" charset="0"/>
                              </a:rPr>
                              <m:t>𝑇</m:t>
                            </m:r>
                          </m:e>
                          <m:sub>
                            <m:r>
                              <a:rPr sz="4400" i="1">
                                <a:solidFill>
                                  <a:srgbClr val="000000"/>
                                </a:solidFill>
                                <a:latin typeface="Cambria Math" panose="02040503050406030204" pitchFamily="18" charset="0"/>
                              </a:rPr>
                              <m:t>𝑎</m:t>
                            </m:r>
                          </m:sub>
                        </m:sSub>
                        <m:r>
                          <a:rPr sz="4400" i="1">
                            <a:solidFill>
                              <a:srgbClr val="000000"/>
                            </a:solidFill>
                            <a:latin typeface="Cambria Math" panose="02040503050406030204" pitchFamily="18" charset="0"/>
                          </a:rPr>
                          <m:t>)</m:t>
                        </m:r>
                        <m:sSup>
                          <m:sSupPr>
                            <m:ctrlPr>
                              <a:rPr sz="4400" i="1">
                                <a:solidFill>
                                  <a:srgbClr val="000000"/>
                                </a:solidFill>
                                <a:latin typeface="Cambria Math" panose="02040503050406030204" pitchFamily="18" charset="0"/>
                              </a:rPr>
                            </m:ctrlPr>
                          </m:sSupPr>
                          <m:e>
                            <m:r>
                              <a:rPr sz="4400" i="1">
                                <a:solidFill>
                                  <a:srgbClr val="000000"/>
                                </a:solidFill>
                                <a:latin typeface="Cambria Math" panose="02040503050406030204" pitchFamily="18" charset="0"/>
                              </a:rPr>
                              <m:t>𝑒</m:t>
                            </m:r>
                          </m:e>
                          <m:sup>
                            <m:r>
                              <a:rPr sz="4400" i="1">
                                <a:solidFill>
                                  <a:srgbClr val="000000"/>
                                </a:solidFill>
                                <a:latin typeface="Cambria Math" panose="02040503050406030204" pitchFamily="18" charset="0"/>
                              </a:rPr>
                              <m:t>−</m:t>
                            </m:r>
                            <m:sSup>
                              <m:sSupPr>
                                <m:ctrlPr>
                                  <a:rPr sz="4400" i="1">
                                    <a:solidFill>
                                      <a:srgbClr val="000000"/>
                                    </a:solidFill>
                                    <a:latin typeface="Cambria Math" panose="02040503050406030204" pitchFamily="18" charset="0"/>
                                  </a:rPr>
                                </m:ctrlPr>
                              </m:sSupPr>
                              <m:e>
                                <m:r>
                                  <a:rPr sz="4400" i="1">
                                    <a:solidFill>
                                      <a:srgbClr val="000000"/>
                                    </a:solidFill>
                                    <a:latin typeface="Cambria Math" panose="02040503050406030204" pitchFamily="18" charset="0"/>
                                  </a:rPr>
                                  <m:t>𝑥</m:t>
                                </m:r>
                              </m:e>
                              <m:sup>
                                <m:r>
                                  <a:rPr sz="4400" i="1">
                                    <a:solidFill>
                                      <a:srgbClr val="000000"/>
                                    </a:solidFill>
                                    <a:latin typeface="Cambria Math" panose="02040503050406030204" pitchFamily="18" charset="0"/>
                                  </a:rPr>
                                  <m:t>2</m:t>
                                </m:r>
                              </m:sup>
                            </m:sSup>
                          </m:sup>
                        </m:sSup>
                      </m:oMath>
                    </m:oMathPara>
                  </a14:m>
                  <a:endParaRPr/>
                </a:p>
              </p:txBody>
            </p:sp>
          </mc:Choice>
          <mc:Fallback>
            <p:sp>
              <p:nvSpPr>
                <p:cNvPr id="255" name="Rectangle"/>
                <p:cNvSpPr txBox="1">
                  <a:spLocks noRot="1" noChangeAspect="1" noMove="1" noResize="1" noEditPoints="1" noAdjustHandles="1" noChangeArrowheads="1" noChangeShapeType="1" noTextEdit="1"/>
                </p:cNvSpPr>
                <p:nvPr/>
              </p:nvSpPr>
              <p:spPr>
                <a:xfrm>
                  <a:off x="0" y="1484743"/>
                  <a:ext cx="6555760" cy="1931419"/>
                </a:xfrm>
                <a:prstGeom prst="rect">
                  <a:avLst/>
                </a:prstGeom>
                <a:blipFill>
                  <a:blip r:embed="rId3"/>
                  <a:stretch>
                    <a:fillRect/>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6" name="Rectangle"/>
                <p:cNvSpPr txBox="1"/>
                <p:nvPr/>
              </p:nvSpPr>
              <p:spPr>
                <a:xfrm>
                  <a:off x="10905725" y="4926511"/>
                  <a:ext cx="359284" cy="770379"/>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lvl1pPr>
                    <a:defRPr sz="5000">
                      <a:latin typeface="Times Roman"/>
                      <a:ea typeface="Times Roman"/>
                      <a:cs typeface="Times Roman"/>
                      <a:sym typeface="Times Roman"/>
                    </a:defRPr>
                  </a:lvl1pPr>
                </a:lstStyle>
                <a:p>
                  <a:pPr/>
                  <a14:m>
                    <m:oMathPara xmlns:m="http://schemas.openxmlformats.org/officeDocument/2006/math">
                      <m:oMathParaPr>
                        <m:jc m:val="center"/>
                      </m:oMathParaPr>
                      <m:oMath xmlns:m="http://schemas.openxmlformats.org/officeDocument/2006/math">
                        <m:r>
                          <a:rPr sz="4250" i="1">
                            <a:solidFill>
                              <a:srgbClr val="000000"/>
                            </a:solidFill>
                            <a:latin typeface="Cambria Math" panose="02040503050406030204" pitchFamily="18" charset="0"/>
                          </a:rPr>
                          <m:t>𝑥</m:t>
                        </m:r>
                      </m:oMath>
                    </m:oMathPara>
                  </a14:m>
                  <a:endParaRPr/>
                </a:p>
              </p:txBody>
            </p:sp>
          </mc:Choice>
          <mc:Fallback>
            <p:sp>
              <p:nvSpPr>
                <p:cNvPr id="256" name="Rectangle"/>
                <p:cNvSpPr txBox="1">
                  <a:spLocks noRot="1" noChangeAspect="1" noMove="1" noResize="1" noEditPoints="1" noAdjustHandles="1" noChangeArrowheads="1" noChangeShapeType="1" noTextEdit="1"/>
                </p:cNvSpPr>
                <p:nvPr/>
              </p:nvSpPr>
              <p:spPr>
                <a:xfrm>
                  <a:off x="10905725" y="4926511"/>
                  <a:ext cx="359284" cy="770379"/>
                </a:xfrm>
                <a:prstGeom prst="rect">
                  <a:avLst/>
                </a:prstGeom>
                <a:blipFill>
                  <a:blip r:embed="rId4"/>
                  <a:stretch>
                    <a:fillRect l="-48276" r="-3448"/>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257" name="Line"/>
            <p:cNvSpPr/>
            <p:nvPr/>
          </p:nvSpPr>
          <p:spPr>
            <a:xfrm>
              <a:off x="2236719" y="1062182"/>
              <a:ext cx="9539724" cy="1"/>
            </a:xfrm>
            <a:prstGeom prst="line">
              <a:avLst/>
            </a:prstGeom>
            <a:noFill/>
            <a:ln w="63500" cap="flat">
              <a:solidFill>
                <a:srgbClr val="FF2600"/>
              </a:solidFill>
              <a:custDash>
                <a:ds d="200000" sp="200000"/>
              </a:custDash>
              <a:miter lim="400000"/>
            </a:ln>
            <a:effectLst/>
          </p:spPr>
          <p:txBody>
            <a:bodyPr wrap="square" lIns="50800" tIns="50800" rIns="50800" bIns="50800" numCol="1" anchor="ctr">
              <a:noAutofit/>
            </a:bodyPr>
            <a:lstStyle/>
            <a:p>
              <a:endParaRPr/>
            </a:p>
          </p:txBody>
        </p:sp>
        <mc:AlternateContent xmlns:mc="http://schemas.openxmlformats.org/markup-compatibility/2006">
          <mc:Choice xmlns:a14="http://schemas.microsoft.com/office/drawing/2010/main" Requires="a14">
            <p:sp>
              <p:nvSpPr>
                <p:cNvPr id="258" name="Rectangle"/>
                <p:cNvSpPr txBox="1"/>
                <p:nvPr/>
              </p:nvSpPr>
              <p:spPr>
                <a:xfrm>
                  <a:off x="11036729" y="3603016"/>
                  <a:ext cx="671726" cy="1067718"/>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lvl1pPr>
                    <a:defRPr sz="5000"/>
                  </a:lvl1pPr>
                </a:lstStyle>
                <a:p>
                  <a:pPr/>
                  <a14:m>
                    <m:oMathPara xmlns:m="http://schemas.openxmlformats.org/officeDocument/2006/math">
                      <m:oMathParaPr>
                        <m:jc m:val="center"/>
                      </m:oMathParaPr>
                      <m:oMath xmlns:m="http://schemas.openxmlformats.org/officeDocument/2006/math">
                        <m:sSub>
                          <m:sSubPr>
                            <m:ctrlPr>
                              <a:rPr sz="5500">
                                <a:solidFill>
                                  <a:srgbClr val="000000"/>
                                </a:solidFill>
                                <a:latin typeface="Cambria Math" panose="02040503050406030204" pitchFamily="18" charset="0"/>
                              </a:rPr>
                            </m:ctrlPr>
                          </m:sSubPr>
                          <m:e>
                            <m:r>
                              <a:rPr sz="5500" i="1">
                                <a:solidFill>
                                  <a:srgbClr val="000000"/>
                                </a:solidFill>
                                <a:latin typeface="Cambria Math" panose="02040503050406030204" pitchFamily="18" charset="0"/>
                              </a:rPr>
                              <m:t>𝑇</m:t>
                            </m:r>
                          </m:e>
                          <m:sub>
                            <m:r>
                              <a:rPr sz="5500" i="1">
                                <a:solidFill>
                                  <a:srgbClr val="000000"/>
                                </a:solidFill>
                                <a:latin typeface="Cambria Math" panose="02040503050406030204" pitchFamily="18" charset="0"/>
                              </a:rPr>
                              <m:t>𝑎</m:t>
                            </m:r>
                          </m:sub>
                        </m:sSub>
                      </m:oMath>
                    </m:oMathPara>
                  </a14:m>
                  <a:endParaRPr/>
                </a:p>
              </p:txBody>
            </p:sp>
          </mc:Choice>
          <mc:Fallback>
            <p:sp>
              <p:nvSpPr>
                <p:cNvPr id="258" name="Rectangle"/>
                <p:cNvSpPr txBox="1">
                  <a:spLocks noRot="1" noChangeAspect="1" noMove="1" noResize="1" noEditPoints="1" noAdjustHandles="1" noChangeArrowheads="1" noChangeShapeType="1" noTextEdit="1"/>
                </p:cNvSpPr>
                <p:nvPr/>
              </p:nvSpPr>
              <p:spPr>
                <a:xfrm>
                  <a:off x="11036729" y="3603016"/>
                  <a:ext cx="671726" cy="1067718"/>
                </a:xfrm>
                <a:prstGeom prst="rect">
                  <a:avLst/>
                </a:prstGeom>
                <a:blipFill>
                  <a:blip r:embed="rId5"/>
                  <a:stretch>
                    <a:fillRect l="-46296" r="-1852"/>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9" name="Rectangle"/>
                <p:cNvSpPr txBox="1"/>
                <p:nvPr/>
              </p:nvSpPr>
              <p:spPr>
                <a:xfrm>
                  <a:off x="10985505" y="0"/>
                  <a:ext cx="774173" cy="1067718"/>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lvl1pPr>
                    <a:defRPr sz="5000"/>
                  </a:lvl1pPr>
                </a:lstStyle>
                <a:p>
                  <a:pPr/>
                  <a14:m>
                    <m:oMathPara xmlns:m="http://schemas.openxmlformats.org/officeDocument/2006/math">
                      <m:oMathParaPr>
                        <m:jc m:val="center"/>
                      </m:oMathParaPr>
                      <m:oMath xmlns:m="http://schemas.openxmlformats.org/officeDocument/2006/math">
                        <m:sSub>
                          <m:sSubPr>
                            <m:ctrlPr>
                              <a:rPr sz="5400">
                                <a:solidFill>
                                  <a:srgbClr val="000000"/>
                                </a:solidFill>
                                <a:latin typeface="Cambria Math" panose="02040503050406030204" pitchFamily="18" charset="0"/>
                              </a:rPr>
                            </m:ctrlPr>
                          </m:sSubPr>
                          <m:e>
                            <m:r>
                              <a:rPr sz="5400" i="1">
                                <a:solidFill>
                                  <a:srgbClr val="000000"/>
                                </a:solidFill>
                                <a:latin typeface="Cambria Math" panose="02040503050406030204" pitchFamily="18" charset="0"/>
                              </a:rPr>
                              <m:t>𝑇</m:t>
                            </m:r>
                          </m:e>
                          <m:sub>
                            <m:r>
                              <a:rPr sz="5400" i="1">
                                <a:solidFill>
                                  <a:srgbClr val="000000"/>
                                </a:solidFill>
                                <a:latin typeface="Cambria Math" panose="02040503050406030204" pitchFamily="18" charset="0"/>
                              </a:rPr>
                              <m:t>𝑚</m:t>
                            </m:r>
                          </m:sub>
                        </m:sSub>
                      </m:oMath>
                    </m:oMathPara>
                  </a14:m>
                  <a:endParaRPr/>
                </a:p>
              </p:txBody>
            </p:sp>
          </mc:Choice>
          <mc:Fallback>
            <p:sp>
              <p:nvSpPr>
                <p:cNvPr id="259" name="Rectangle"/>
                <p:cNvSpPr txBox="1">
                  <a:spLocks noRot="1" noChangeAspect="1" noMove="1" noResize="1" noEditPoints="1" noAdjustHandles="1" noChangeArrowheads="1" noChangeShapeType="1" noTextEdit="1"/>
                </p:cNvSpPr>
                <p:nvPr/>
              </p:nvSpPr>
              <p:spPr>
                <a:xfrm>
                  <a:off x="10985505" y="0"/>
                  <a:ext cx="774173" cy="1067718"/>
                </a:xfrm>
                <a:prstGeom prst="rect">
                  <a:avLst/>
                </a:prstGeom>
                <a:blipFill>
                  <a:blip r:embed="rId6"/>
                  <a:stretch>
                    <a:fillRect l="-41935" r="-3226"/>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260" name="Line"/>
            <p:cNvSpPr/>
            <p:nvPr/>
          </p:nvSpPr>
          <p:spPr>
            <a:xfrm>
              <a:off x="2174238" y="4611966"/>
              <a:ext cx="9539724" cy="1"/>
            </a:xfrm>
            <a:prstGeom prst="line">
              <a:avLst/>
            </a:prstGeom>
            <a:noFill/>
            <a:ln w="63500" cap="flat">
              <a:solidFill>
                <a:srgbClr val="FF2600"/>
              </a:solidFill>
              <a:custDash>
                <a:ds d="200000" sp="200000"/>
              </a:custDash>
              <a:miter lim="400000"/>
            </a:ln>
            <a:effectLst/>
          </p:spPr>
          <p:txBody>
            <a:bodyPr wrap="square" lIns="50800" tIns="50800" rIns="50800" bIns="50800" numCol="1" anchor="ctr">
              <a:noAutofit/>
            </a:bodyPr>
            <a:lstStyle/>
            <a:p>
              <a:endParaRPr/>
            </a:p>
          </p:txBody>
        </p:sp>
      </p:grpSp>
      <p:sp>
        <p:nvSpPr>
          <p:cNvPr id="262" name="We found that this is an ideal set-up in which to find signatures not only of the formation of unstable particles but also of their decay under time evolution."/>
          <p:cNvSpPr txBox="1"/>
          <p:nvPr/>
        </p:nvSpPr>
        <p:spPr>
          <a:xfrm>
            <a:off x="12031259" y="4447058"/>
            <a:ext cx="11913143" cy="3173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546100" indent="-546100" algn="just" defTabSz="2438338">
              <a:spcBef>
                <a:spcPts val="2400"/>
              </a:spcBef>
              <a:buSzPct val="150000"/>
              <a:buChar char="•"/>
              <a:defRPr sz="5000">
                <a:latin typeface="Times Roman"/>
                <a:ea typeface="Times Roman"/>
                <a:cs typeface="Times Roman"/>
                <a:sym typeface="Times Roman"/>
              </a:defRPr>
            </a:pPr>
            <a:r>
              <a:t>We found that this is an ideal set-up in which to find </a:t>
            </a:r>
            <a:r>
              <a:rPr>
                <a:solidFill>
                  <a:srgbClr val="FF2600"/>
                </a:solidFill>
              </a:rPr>
              <a:t>signatures</a:t>
            </a:r>
            <a:r>
              <a:t> not only of the formation of unstable particles but also of their </a:t>
            </a:r>
            <a:r>
              <a:rPr>
                <a:solidFill>
                  <a:srgbClr val="FF2600"/>
                </a:solidFill>
              </a:rPr>
              <a:t>decay</a:t>
            </a:r>
            <a:r>
              <a:t> under time evolution.</a:t>
            </a:r>
          </a:p>
        </p:txBody>
      </p:sp>
      <mc:AlternateContent xmlns:mc="http://schemas.openxmlformats.org/markup-compatibility/2006">
        <mc:Choice xmlns:a14="http://schemas.microsoft.com/office/drawing/2010/main" Requires="a14">
          <p:sp>
            <p:nvSpPr>
              <p:cNvPr id="263" name="It turns out that the presence ( ) or absence ( ) of a bath reveals different phenomena."/>
              <p:cNvSpPr txBox="1"/>
              <p:nvPr/>
            </p:nvSpPr>
            <p:spPr>
              <a:xfrm>
                <a:off x="12031259" y="7851343"/>
                <a:ext cx="11913143" cy="231719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p>
                <a:pPr marL="546100" indent="-546100" algn="just" defTabSz="2438338">
                  <a:spcBef>
                    <a:spcPts val="2400"/>
                  </a:spcBef>
                  <a:buSzPct val="150000"/>
                  <a:buChar char="•"/>
                  <a:defRPr sz="5000">
                    <a:latin typeface="Times Roman"/>
                    <a:ea typeface="Times Roman"/>
                    <a:cs typeface="Times Roman"/>
                    <a:sym typeface="Times Roman"/>
                  </a:defRPr>
                </a:pPr>
                <a:r>
                  <a:t>It turns out that the presence (</a:t>
                </a:r>
                <a14:m>
                  <m:oMath xmlns:m="http://schemas.openxmlformats.org/officeDocument/2006/math">
                    <m:sSub>
                      <m:sSubPr>
                        <m:ctrlPr>
                          <a:rPr sz="5450">
                            <a:solidFill>
                              <a:srgbClr val="000000"/>
                            </a:solidFill>
                            <a:latin typeface="Cambria Math" panose="02040503050406030204" pitchFamily="18" charset="0"/>
                          </a:rPr>
                        </m:ctrlPr>
                      </m:sSubPr>
                      <m:e>
                        <m:r>
                          <a:rPr sz="5450" i="1">
                            <a:solidFill>
                              <a:srgbClr val="000000"/>
                            </a:solidFill>
                            <a:latin typeface="Cambria Math" panose="02040503050406030204" pitchFamily="18" charset="0"/>
                          </a:rPr>
                          <m:t>𝑇</m:t>
                        </m:r>
                      </m:e>
                      <m:sub>
                        <m:r>
                          <a:rPr sz="5450" i="1">
                            <a:solidFill>
                              <a:srgbClr val="000000"/>
                            </a:solidFill>
                            <a:latin typeface="Cambria Math" panose="02040503050406030204" pitchFamily="18" charset="0"/>
                          </a:rPr>
                          <m:t>𝑎</m:t>
                        </m:r>
                      </m:sub>
                    </m:sSub>
                    <m:r>
                      <a:rPr sz="5450" i="1">
                        <a:solidFill>
                          <a:srgbClr val="000000"/>
                        </a:solidFill>
                        <a:latin typeface="Cambria Math" panose="02040503050406030204" pitchFamily="18" charset="0"/>
                      </a:rPr>
                      <m:t>≠0</m:t>
                    </m:r>
                  </m:oMath>
                </a14:m>
                <a:r>
                  <a:t>) or absence (</a:t>
                </a:r>
                <a14:m>
                  <m:oMath xmlns:m="http://schemas.openxmlformats.org/officeDocument/2006/math">
                    <m:sSub>
                      <m:sSubPr>
                        <m:ctrlPr>
                          <a:rPr sz="5450">
                            <a:solidFill>
                              <a:srgbClr val="000000"/>
                            </a:solidFill>
                            <a:latin typeface="Cambria Math" panose="02040503050406030204" pitchFamily="18" charset="0"/>
                          </a:rPr>
                        </m:ctrlPr>
                      </m:sSubPr>
                      <m:e>
                        <m:r>
                          <a:rPr sz="5450" i="1">
                            <a:solidFill>
                              <a:srgbClr val="000000"/>
                            </a:solidFill>
                            <a:latin typeface="Cambria Math" panose="02040503050406030204" pitchFamily="18" charset="0"/>
                          </a:rPr>
                          <m:t>𝑇</m:t>
                        </m:r>
                      </m:e>
                      <m:sub>
                        <m:r>
                          <a:rPr sz="5450" i="1">
                            <a:solidFill>
                              <a:srgbClr val="000000"/>
                            </a:solidFill>
                            <a:latin typeface="Cambria Math" panose="02040503050406030204" pitchFamily="18" charset="0"/>
                          </a:rPr>
                          <m:t>𝑎</m:t>
                        </m:r>
                      </m:sub>
                    </m:sSub>
                    <m:r>
                      <a:rPr sz="5450" i="1">
                        <a:solidFill>
                          <a:srgbClr val="000000"/>
                        </a:solidFill>
                        <a:latin typeface="Cambria Math" panose="02040503050406030204" pitchFamily="18" charset="0"/>
                      </a:rPr>
                      <m:t>=0</m:t>
                    </m:r>
                  </m:oMath>
                </a14:m>
                <a:r>
                  <a:t>) of a </a:t>
                </a:r>
                <a:r>
                  <a:rPr>
                    <a:solidFill>
                      <a:srgbClr val="FF2600"/>
                    </a:solidFill>
                  </a:rPr>
                  <a:t>bath</a:t>
                </a:r>
                <a:r>
                  <a:t> reveals different phenomena. </a:t>
                </a:r>
              </a:p>
            </p:txBody>
          </p:sp>
        </mc:Choice>
        <mc:Fallback>
          <p:sp>
            <p:nvSpPr>
              <p:cNvPr id="263" name="It turns out that the presence ( ) or absence ( ) of a bath reveals different phenomena."/>
              <p:cNvSpPr txBox="1">
                <a:spLocks noRot="1" noChangeAspect="1" noMove="1" noResize="1" noEditPoints="1" noAdjustHandles="1" noChangeArrowheads="1" noChangeShapeType="1" noTextEdit="1"/>
              </p:cNvSpPr>
              <p:nvPr/>
            </p:nvSpPr>
            <p:spPr>
              <a:xfrm>
                <a:off x="12031259" y="7851343"/>
                <a:ext cx="11913143" cy="2317192"/>
              </a:xfrm>
              <a:prstGeom prst="rect">
                <a:avLst/>
              </a:prstGeom>
              <a:blipFill>
                <a:blip r:embed="rId7"/>
                <a:stretch>
                  <a:fillRect l="-3621" t="-15301" r="-2769" b="-1256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264" name="The solution by the method of characteristics of the GHD equations in this situation was presented in [Doyon, Spohn &amp; Yoshimura’18]. In our work we used the numerical solution of GHD as implemented in [Møller &amp; Schmiedmayer’20] known as iFluid."/>
          <p:cNvSpPr txBox="1"/>
          <p:nvPr/>
        </p:nvSpPr>
        <p:spPr>
          <a:xfrm>
            <a:off x="1023609" y="10467062"/>
            <a:ext cx="22932042" cy="2485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546100" indent="-546100" algn="just" defTabSz="2438338">
              <a:spcBef>
                <a:spcPts val="2400"/>
              </a:spcBef>
              <a:buSzPct val="150000"/>
              <a:buChar char="•"/>
              <a:defRPr sz="5000">
                <a:latin typeface="Times Roman"/>
                <a:ea typeface="Times Roman"/>
                <a:cs typeface="Times Roman"/>
                <a:sym typeface="Times Roman"/>
              </a:defRPr>
            </a:pPr>
            <a:r>
              <a:t>The solution by the method of characteristics of the GHD equations in this situation was presented in [</a:t>
            </a:r>
            <a:r>
              <a:rPr>
                <a:solidFill>
                  <a:srgbClr val="0433FF"/>
                </a:solidFill>
              </a:rPr>
              <a:t>Doyon, Spohn &amp; Yoshimura’18</a:t>
            </a:r>
            <a:r>
              <a:t>]. In our work we used the numerical solution of GHD as implemented in [</a:t>
            </a:r>
            <a:r>
              <a:rPr>
                <a:solidFill>
                  <a:srgbClr val="0433FF"/>
                </a:solidFill>
              </a:rPr>
              <a:t>Møller &amp; Schmiedmayer’20</a:t>
            </a:r>
            <a:r>
              <a:t>] known as </a:t>
            </a:r>
            <a:r>
              <a:rPr>
                <a:solidFill>
                  <a:srgbClr val="FF2600"/>
                </a:solidFill>
              </a:rPr>
              <a:t>iFluid</a:t>
            </a:r>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6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26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26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5" nodeType="clickEffect">
                                  <p:stCondLst>
                                    <p:cond delay="0"/>
                                  </p:stCondLst>
                                  <p:iterate>
                                    <p:tmAbs val="0"/>
                                  </p:iterate>
                                  <p:childTnLst>
                                    <p:set>
                                      <p:cBhvr>
                                        <p:cTn id="21" fill="hold"/>
                                        <p:tgtEl>
                                          <p:spTgt spid="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1" animBg="1" advAuto="0"/>
      <p:bldP spid="261" grpId="2" animBg="1" advAuto="0"/>
      <p:bldP spid="262" grpId="3" animBg="1" advAuto="0"/>
      <p:bldP spid="263" grpId="4" animBg="1" advAuto="0"/>
      <p:bldP spid="264" grpId="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vel_eff5.png" descr="vel_eff5.png"/>
          <p:cNvPicPr>
            <a:picLocks noChangeAspect="1"/>
          </p:cNvPicPr>
          <p:nvPr/>
        </p:nvPicPr>
        <p:blipFill>
          <a:blip r:embed="rId2"/>
          <a:stretch>
            <a:fillRect/>
          </a:stretch>
        </p:blipFill>
        <p:spPr>
          <a:xfrm>
            <a:off x="13152242" y="3668644"/>
            <a:ext cx="11663534" cy="7738664"/>
          </a:xfrm>
          <a:prstGeom prst="rect">
            <a:avLst/>
          </a:prstGeom>
          <a:ln w="12700">
            <a:miter lim="400000"/>
          </a:ln>
        </p:spPr>
      </p:pic>
      <p:pic>
        <p:nvPicPr>
          <p:cNvPr id="267" name="rho_s5.png" descr="rho_s5.png"/>
          <p:cNvPicPr>
            <a:picLocks noChangeAspect="1"/>
          </p:cNvPicPr>
          <p:nvPr/>
        </p:nvPicPr>
        <p:blipFill>
          <a:blip r:embed="rId3"/>
          <a:stretch>
            <a:fillRect/>
          </a:stretch>
        </p:blipFill>
        <p:spPr>
          <a:xfrm>
            <a:off x="-145556" y="3515760"/>
            <a:ext cx="14299336" cy="8044432"/>
          </a:xfrm>
          <a:prstGeom prst="rect">
            <a:avLst/>
          </a:prstGeom>
          <a:ln w="12700">
            <a:miter lim="400000"/>
          </a:ln>
        </p:spPr>
      </p:pic>
      <p:pic>
        <p:nvPicPr>
          <p:cNvPr id="268" name="freeFermionComp2.png" descr="freeFermionComp2.png"/>
          <p:cNvPicPr>
            <a:picLocks noChangeAspect="1"/>
          </p:cNvPicPr>
          <p:nvPr/>
        </p:nvPicPr>
        <p:blipFill>
          <a:blip r:embed="rId4"/>
          <a:stretch>
            <a:fillRect/>
          </a:stretch>
        </p:blipFill>
        <p:spPr>
          <a:xfrm>
            <a:off x="-425601" y="3113482"/>
            <a:ext cx="23889310" cy="9368616"/>
          </a:xfrm>
          <a:prstGeom prst="rect">
            <a:avLst/>
          </a:prstGeom>
          <a:ln w="12700">
            <a:miter lim="400000"/>
          </a:ln>
        </p:spPr>
      </p:pic>
      <p:sp>
        <p:nvSpPr>
          <p:cNvPr id="269" name="8. (Local) Equilibrium"/>
          <p:cNvSpPr txBox="1">
            <a:spLocks noGrp="1"/>
          </p:cNvSpPr>
          <p:nvPr>
            <p:ph type="title"/>
          </p:nvPr>
        </p:nvSpPr>
        <p:spPr>
          <a:prstGeom prst="rect">
            <a:avLst/>
          </a:prstGeom>
        </p:spPr>
        <p:txBody>
          <a:bodyPr/>
          <a:lstStyle>
            <a:lvl1pPr algn="l">
              <a:defRPr b="1">
                <a:latin typeface="Comic Sans MS"/>
                <a:ea typeface="Comic Sans MS"/>
                <a:cs typeface="Comic Sans MS"/>
                <a:sym typeface="Comic Sans MS"/>
              </a:defRPr>
            </a:lvl1pPr>
          </a:lstStyle>
          <a:p>
            <a:r>
              <a:t>8. (Local) Equilibrium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26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4" animBg="1" advAuto="0"/>
      <p:bldP spid="267" grpId="3" animBg="1" advAuto="0"/>
      <p:bldP spid="268" grpId="1" animBg="1" advAuto="0"/>
      <p:bldP spid="268" grpId="2" animBg="1" advAuto="0"/>
    </p:bldLst>
  </p:timing>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TotalTime>
  <Words>1156</Words>
  <Application>Microsoft Macintosh PowerPoint</Application>
  <PresentationFormat>Custom</PresentationFormat>
  <Paragraphs>96</Paragraphs>
  <Slides>16</Slides>
  <Notes>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Cambria Math</vt:lpstr>
      <vt:lpstr>Canela Bold</vt:lpstr>
      <vt:lpstr>Canela Deck Regular</vt:lpstr>
      <vt:lpstr>Canela Regular</vt:lpstr>
      <vt:lpstr>Canela Text Regular</vt:lpstr>
      <vt:lpstr>Comic Sans MS</vt:lpstr>
      <vt:lpstr>Graphik</vt:lpstr>
      <vt:lpstr>Graphik-Medium</vt:lpstr>
      <vt:lpstr>Graphik-SemiboldItalic</vt:lpstr>
      <vt:lpstr>Helvetica Neue</vt:lpstr>
      <vt:lpstr>Microsoft Himalaya</vt:lpstr>
      <vt:lpstr>Times Roman</vt:lpstr>
      <vt:lpstr>23_ClassicWhite</vt:lpstr>
      <vt:lpstr>Generalized Hydrodynamics of Creation and Decay</vt:lpstr>
      <vt:lpstr>1. Papers</vt:lpstr>
      <vt:lpstr>2. Structure</vt:lpstr>
      <vt:lpstr>3. Our Model: SU(3)_2-HSG</vt:lpstr>
      <vt:lpstr>4. Generalized Hydrodynamics (GHD)</vt:lpstr>
      <vt:lpstr>PowerPoint Presentation</vt:lpstr>
      <vt:lpstr>6. Averages</vt:lpstr>
      <vt:lpstr>7. Out-of-Equilibrium</vt:lpstr>
      <vt:lpstr>8. (Local) Equilibrium</vt:lpstr>
      <vt:lpstr>9. Dynamics in the Absence of a Bath</vt:lpstr>
      <vt:lpstr>10. Dynamics in the Presence of a Cold Bath</vt:lpstr>
      <vt:lpstr>11. Magnetic Fluid Effect</vt:lpstr>
      <vt:lpstr>12. No Bath vs Bath Dynamics</vt:lpstr>
      <vt:lpstr>13. Quantifying Decay</vt:lpstr>
      <vt:lpstr>14. 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Generalized Hydrodynamics of Creation and Decay</dc:title>
  <cp:lastModifiedBy>Castro Alvaredo, Olalla</cp:lastModifiedBy>
  <cp:revision>3</cp:revision>
  <dcterms:modified xsi:type="dcterms:W3CDTF">2021-09-21T12:44:35Z</dcterms:modified>
</cp:coreProperties>
</file>