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25" r:id="rId2"/>
    <p:sldId id="256" r:id="rId3"/>
    <p:sldId id="282" r:id="rId4"/>
    <p:sldId id="257" r:id="rId5"/>
    <p:sldId id="319" r:id="rId6"/>
    <p:sldId id="294" r:id="rId7"/>
    <p:sldId id="298" r:id="rId8"/>
    <p:sldId id="320" r:id="rId9"/>
    <p:sldId id="297" r:id="rId10"/>
    <p:sldId id="302" r:id="rId11"/>
    <p:sldId id="303" r:id="rId12"/>
    <p:sldId id="275" r:id="rId13"/>
    <p:sldId id="305" r:id="rId14"/>
    <p:sldId id="306" r:id="rId15"/>
    <p:sldId id="307" r:id="rId16"/>
    <p:sldId id="304" r:id="rId17"/>
    <p:sldId id="309" r:id="rId18"/>
    <p:sldId id="308" r:id="rId19"/>
    <p:sldId id="315" r:id="rId20"/>
    <p:sldId id="322" r:id="rId21"/>
    <p:sldId id="323" r:id="rId22"/>
    <p:sldId id="299" r:id="rId23"/>
    <p:sldId id="277" r:id="rId24"/>
    <p:sldId id="280" r:id="rId25"/>
    <p:sldId id="324" r:id="rId26"/>
    <p:sldId id="278" r:id="rId27"/>
    <p:sldId id="289" r:id="rId28"/>
    <p:sldId id="326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735" autoAdjust="0"/>
    <p:restoredTop sz="94384" autoAdjust="0"/>
  </p:normalViewPr>
  <p:slideViewPr>
    <p:cSldViewPr>
      <p:cViewPr varScale="1">
        <p:scale>
          <a:sx n="104" d="100"/>
          <a:sy n="104" d="100"/>
        </p:scale>
        <p:origin x="96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4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1" d="100"/>
          <a:sy n="61" d="100"/>
        </p:scale>
        <p:origin x="3496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63953-DE60-1C40-98DD-4A7429E64B97}" type="datetimeFigureOut">
              <a:rPr lang="en-US" smtClean="0"/>
              <a:t>9/18/21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DC898-1610-B24A-B406-456A396D0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87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=-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=1}^L \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psi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_{2j-1}\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psi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_{2j} -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iJ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=1}^{L-1} \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psi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_{2j}\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psi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_{2j+1}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B81C0-4EDC-4D01-A589-4FA122E6E6B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33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T(u)\Big(\psi+ \omega u \big[ H,\, \psi\big]\Big) =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\Big(\psi+ u\big[ H,\, \psi\big]\Big) T(u)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DC898-1610-B24A-B406-456A396D0E8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85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=\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omega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^{m_1}\epsilon_1\; +\; \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omega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^{m_2}\epsilon_2\; +\;\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cdots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\,+\,\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omega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^{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m_L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}\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epsilon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_{L}</a:t>
            </a:r>
            <a:b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u_l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\omega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u_k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\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Psi_k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\Psi_{l}  =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u_k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\omega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u_l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\Psi_{l} \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Psi_k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GB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DC898-1610-B24A-B406-456A396D0E8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91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=\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sum_j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\big(t_{2j}\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sigma_j^z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\sigma_{j+1}^z \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sigma^x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_{j+2} + t_{2j+1} \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sigma_j^x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\sigma_{j+1}^z \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sigma^z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_{j+2}\big)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DC898-1610-B24A-B406-456A396D0E8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00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H}=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\begin{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pmatrix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0&amp;h&amp;0&amp;0&amp;0&amp;\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-h&amp;0&amp;J&amp;0&amp;0&amp;\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cdots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0&amp;-J&amp;0&amp;h&amp;0&amp;\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cdots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0&amp;0&amp;-h&amp;0&amp;J&amp;\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cdots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&amp;&amp;&amp;\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vdots</a:t>
            </a:r>
            <a:endParaRPr lang="uk-U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\end{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pmatrix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Bigg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 H,\, \sum_{a=1}^{2L}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r_a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psi_a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Bigg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 = \sum_{b=1}^{2L}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s_b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psi_b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DC898-1610-B24A-B406-456A396D0E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27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E=\pm\epsilon_1 \pm \epsilon_2\pm\;\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\,\pm \epsilon_{L}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DC898-1610-B24A-B406-456A396D0E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31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h_{m}^2 = t_m^2\, ,\quad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h_m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h_{m+1} = - h_{m+1}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h_m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\, ,\quad</a:t>
            </a:r>
          </a:p>
          <a:p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h_m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_{m+2} = - 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_{m+2}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h_m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\, ,\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</a:t>
            </a:r>
            <a:endParaRPr lang="mr-I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%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h_m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'} =  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'}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h_m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quad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{\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}\ |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m-m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'|&gt;2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B81C0-4EDC-4D01-A589-4FA122E6E6B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91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_{4-fermi}&amp;=\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=1}^{2L}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psi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_{a-1}\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psi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}\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psi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_{a+2}\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psi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_{a+3}\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</a:t>
            </a:r>
            <a:endParaRPr lang="mr-I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&amp;=-\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=1}^L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\left(\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sigma^z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_{j}\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sigma^z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_{j+1}\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sigma^x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_{j+2} +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sigma^x_j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sigma^z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_{j+1}\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sigma^z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_{j+2}\right)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DC898-1610-B24A-B406-456A396D0E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20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DC898-1610-B24A-B406-456A396D0E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81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J^{(3)}= \sum_{m_1+1&lt;m_2&lt;m_3-1} h_{m_1}\,h_{m_2}\,h_{m_3}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DC898-1610-B24A-B406-456A396D0E8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73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J^{(3)}= \sum_{m_1+1&lt;m_2&lt;m_3-1} h_{m_1}\,h_{m_2}\,h_{m_3}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DC898-1610-B24A-B406-456A396D0E8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7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J^{(3)}= \sum_{m_1+1&lt;m_2&lt;m_3-1} h_{m_1}\,h_{m_2}\,h_{m_3}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DC898-1610-B24A-B406-456A396D0E8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50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111F3-2540-4FDF-ACAD-02D67ED37D75}" type="datetimeFigureOut">
              <a:rPr lang="en-US" smtClean="0"/>
              <a:pPr/>
              <a:t>9/18/21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096F8-ABDE-45E1-B10C-4EEA20A6DB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111F3-2540-4FDF-ACAD-02D67ED37D75}" type="datetimeFigureOut">
              <a:rPr lang="en-US" smtClean="0"/>
              <a:pPr/>
              <a:t>9/18/21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096F8-ABDE-45E1-B10C-4EEA20A6DB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111F3-2540-4FDF-ACAD-02D67ED37D75}" type="datetimeFigureOut">
              <a:rPr lang="en-US" smtClean="0"/>
              <a:pPr/>
              <a:t>9/18/21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096F8-ABDE-45E1-B10C-4EEA20A6DB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111F3-2540-4FDF-ACAD-02D67ED37D75}" type="datetimeFigureOut">
              <a:rPr lang="en-US" smtClean="0"/>
              <a:pPr/>
              <a:t>9/18/21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096F8-ABDE-45E1-B10C-4EEA20A6DB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111F3-2540-4FDF-ACAD-02D67ED37D75}" type="datetimeFigureOut">
              <a:rPr lang="en-US" smtClean="0"/>
              <a:pPr/>
              <a:t>9/18/21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096F8-ABDE-45E1-B10C-4EEA20A6DB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111F3-2540-4FDF-ACAD-02D67ED37D75}" type="datetimeFigureOut">
              <a:rPr lang="en-US" smtClean="0"/>
              <a:pPr/>
              <a:t>9/18/21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096F8-ABDE-45E1-B10C-4EEA20A6DB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111F3-2540-4FDF-ACAD-02D67ED37D75}" type="datetimeFigureOut">
              <a:rPr lang="en-US" smtClean="0"/>
              <a:pPr/>
              <a:t>9/18/21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096F8-ABDE-45E1-B10C-4EEA20A6DB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111F3-2540-4FDF-ACAD-02D67ED37D75}" type="datetimeFigureOut">
              <a:rPr lang="en-US" smtClean="0"/>
              <a:pPr/>
              <a:t>9/18/21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096F8-ABDE-45E1-B10C-4EEA20A6DB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111F3-2540-4FDF-ACAD-02D67ED37D75}" type="datetimeFigureOut">
              <a:rPr lang="en-US" smtClean="0"/>
              <a:pPr/>
              <a:t>9/18/21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096F8-ABDE-45E1-B10C-4EEA20A6DB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111F3-2540-4FDF-ACAD-02D67ED37D75}" type="datetimeFigureOut">
              <a:rPr lang="en-US" smtClean="0"/>
              <a:pPr/>
              <a:t>9/18/21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096F8-ABDE-45E1-B10C-4EEA20A6DB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111F3-2540-4FDF-ACAD-02D67ED37D75}" type="datetimeFigureOut">
              <a:rPr lang="en-US" smtClean="0"/>
              <a:pPr/>
              <a:t>9/18/21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096F8-ABDE-45E1-B10C-4EEA20A6DB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111F3-2540-4FDF-ACAD-02D67ED37D75}" type="datetimeFigureOut">
              <a:rPr lang="en-US" smtClean="0"/>
              <a:pPr/>
              <a:t>9/18/21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096F8-ABDE-45E1-B10C-4EEA20A6DB2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36.emf"/><Relationship Id="rId3" Type="http://schemas.openxmlformats.org/officeDocument/2006/relationships/image" Target="../media/image28.emf"/><Relationship Id="rId7" Type="http://schemas.openxmlformats.org/officeDocument/2006/relationships/image" Target="../media/image18.emf"/><Relationship Id="rId12" Type="http://schemas.openxmlformats.org/officeDocument/2006/relationships/image" Target="../media/image3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emf"/><Relationship Id="rId11" Type="http://schemas.openxmlformats.org/officeDocument/2006/relationships/image" Target="../media/image34.emf"/><Relationship Id="rId5" Type="http://schemas.openxmlformats.org/officeDocument/2006/relationships/image" Target="../media/image30.emf"/><Relationship Id="rId10" Type="http://schemas.openxmlformats.org/officeDocument/2006/relationships/image" Target="../media/image33.emf"/><Relationship Id="rId4" Type="http://schemas.openxmlformats.org/officeDocument/2006/relationships/image" Target="../media/image29.emf"/><Relationship Id="rId9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37.emf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emf"/><Relationship Id="rId11" Type="http://schemas.openxmlformats.org/officeDocument/2006/relationships/image" Target="../media/image42.emf"/><Relationship Id="rId5" Type="http://schemas.openxmlformats.org/officeDocument/2006/relationships/image" Target="../media/image39.emf"/><Relationship Id="rId10" Type="http://schemas.openxmlformats.org/officeDocument/2006/relationships/image" Target="../media/image41.emf"/><Relationship Id="rId4" Type="http://schemas.openxmlformats.org/officeDocument/2006/relationships/image" Target="../media/image38.emf"/><Relationship Id="rId9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3.emf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emf"/><Relationship Id="rId11" Type="http://schemas.openxmlformats.org/officeDocument/2006/relationships/image" Target="../media/image49.emf"/><Relationship Id="rId5" Type="http://schemas.openxmlformats.org/officeDocument/2006/relationships/image" Target="../media/image28.emf"/><Relationship Id="rId10" Type="http://schemas.openxmlformats.org/officeDocument/2006/relationships/image" Target="../media/image48.emf"/><Relationship Id="rId4" Type="http://schemas.openxmlformats.org/officeDocument/2006/relationships/image" Target="../media/image44.emf"/><Relationship Id="rId9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52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emf"/><Relationship Id="rId5" Type="http://schemas.openxmlformats.org/officeDocument/2006/relationships/image" Target="../media/image51.emf"/><Relationship Id="rId4" Type="http://schemas.openxmlformats.org/officeDocument/2006/relationships/image" Target="../media/image4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54.emf"/><Relationship Id="rId7" Type="http://schemas.openxmlformats.org/officeDocument/2006/relationships/image" Target="../media/image58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Relationship Id="rId9" Type="http://schemas.openxmlformats.org/officeDocument/2006/relationships/image" Target="../media/image60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54.emf"/><Relationship Id="rId7" Type="http://schemas.openxmlformats.org/officeDocument/2006/relationships/image" Target="../media/image6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emf"/><Relationship Id="rId11" Type="http://schemas.openxmlformats.org/officeDocument/2006/relationships/image" Target="../media/image67.emf"/><Relationship Id="rId5" Type="http://schemas.openxmlformats.org/officeDocument/2006/relationships/image" Target="../media/image62.emf"/><Relationship Id="rId10" Type="http://schemas.openxmlformats.org/officeDocument/2006/relationships/image" Target="../media/image66.emf"/><Relationship Id="rId4" Type="http://schemas.openxmlformats.org/officeDocument/2006/relationships/image" Target="../media/image61.emf"/><Relationship Id="rId9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61.emf"/><Relationship Id="rId7" Type="http://schemas.openxmlformats.org/officeDocument/2006/relationships/image" Target="../media/image6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emf"/><Relationship Id="rId11" Type="http://schemas.openxmlformats.org/officeDocument/2006/relationships/image" Target="../media/image66.emf"/><Relationship Id="rId5" Type="http://schemas.openxmlformats.org/officeDocument/2006/relationships/image" Target="../media/image64.emf"/><Relationship Id="rId10" Type="http://schemas.openxmlformats.org/officeDocument/2006/relationships/image" Target="../media/image71.emf"/><Relationship Id="rId4" Type="http://schemas.openxmlformats.org/officeDocument/2006/relationships/image" Target="../media/image54.emf"/><Relationship Id="rId9" Type="http://schemas.openxmlformats.org/officeDocument/2006/relationships/image" Target="../media/image70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72.emf"/><Relationship Id="rId7" Type="http://schemas.openxmlformats.org/officeDocument/2006/relationships/image" Target="../media/image6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emf"/><Relationship Id="rId11" Type="http://schemas.openxmlformats.org/officeDocument/2006/relationships/image" Target="../media/image73.emf"/><Relationship Id="rId5" Type="http://schemas.openxmlformats.org/officeDocument/2006/relationships/image" Target="../media/image62.emf"/><Relationship Id="rId10" Type="http://schemas.openxmlformats.org/officeDocument/2006/relationships/image" Target="../media/image71.emf"/><Relationship Id="rId4" Type="http://schemas.openxmlformats.org/officeDocument/2006/relationships/image" Target="../media/image61.emf"/><Relationship Id="rId9" Type="http://schemas.openxmlformats.org/officeDocument/2006/relationships/image" Target="../media/image54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13" Type="http://schemas.openxmlformats.org/officeDocument/2006/relationships/image" Target="../media/image60.emf"/><Relationship Id="rId3" Type="http://schemas.openxmlformats.org/officeDocument/2006/relationships/image" Target="../media/image74.emf"/><Relationship Id="rId7" Type="http://schemas.openxmlformats.org/officeDocument/2006/relationships/image" Target="../media/image78.emf"/><Relationship Id="rId12" Type="http://schemas.openxmlformats.org/officeDocument/2006/relationships/image" Target="../media/image5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emf"/><Relationship Id="rId11" Type="http://schemas.openxmlformats.org/officeDocument/2006/relationships/image" Target="../media/image59.emf"/><Relationship Id="rId5" Type="http://schemas.openxmlformats.org/officeDocument/2006/relationships/image" Target="../media/image76.emf"/><Relationship Id="rId10" Type="http://schemas.openxmlformats.org/officeDocument/2006/relationships/image" Target="../media/image57.emf"/><Relationship Id="rId4" Type="http://schemas.openxmlformats.org/officeDocument/2006/relationships/image" Target="../media/image75.emf"/><Relationship Id="rId9" Type="http://schemas.openxmlformats.org/officeDocument/2006/relationships/image" Target="../media/image7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3" Type="http://schemas.openxmlformats.org/officeDocument/2006/relationships/image" Target="../media/image18.emf"/><Relationship Id="rId7" Type="http://schemas.openxmlformats.org/officeDocument/2006/relationships/image" Target="../media/image83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2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86.emf"/><Relationship Id="rId7" Type="http://schemas.openxmlformats.org/officeDocument/2006/relationships/image" Target="../media/image8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emf"/><Relationship Id="rId5" Type="http://schemas.openxmlformats.org/officeDocument/2006/relationships/image" Target="../media/image87.emf"/><Relationship Id="rId4" Type="http://schemas.openxmlformats.org/officeDocument/2006/relationships/image" Target="../media/image4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7" Type="http://schemas.openxmlformats.org/officeDocument/2006/relationships/image" Target="../media/image9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emf"/><Relationship Id="rId5" Type="http://schemas.openxmlformats.org/officeDocument/2006/relationships/image" Target="../media/image92.emf"/><Relationship Id="rId4" Type="http://schemas.openxmlformats.org/officeDocument/2006/relationships/image" Target="../media/image91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emf"/><Relationship Id="rId9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12" Type="http://schemas.openxmlformats.org/officeDocument/2006/relationships/image" Target="../media/image2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11" Type="http://schemas.openxmlformats.org/officeDocument/2006/relationships/image" Target="../media/image21.emf"/><Relationship Id="rId5" Type="http://schemas.openxmlformats.org/officeDocument/2006/relationships/image" Target="../media/image15.emf"/><Relationship Id="rId10" Type="http://schemas.openxmlformats.org/officeDocument/2006/relationships/image" Target="../media/image20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3.emf"/><Relationship Id="rId7" Type="http://schemas.openxmlformats.org/officeDocument/2006/relationships/image" Target="../media/image24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8.emf"/><Relationship Id="rId9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0C60FFB-0D49-5B4E-8415-9A1C2C2D4DBB}"/>
              </a:ext>
            </a:extLst>
          </p:cNvPr>
          <p:cNvSpPr txBox="1"/>
          <p:nvPr/>
        </p:nvSpPr>
        <p:spPr>
          <a:xfrm>
            <a:off x="507609" y="4114801"/>
            <a:ext cx="39619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Goal of my talk: to tell Hubert </a:t>
            </a:r>
            <a:br>
              <a:rPr lang="en-US" sz="2000" dirty="0"/>
            </a:br>
            <a:r>
              <a:rPr lang="en-US" sz="2000" dirty="0"/>
              <a:t>something  he doesn’t already know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A939E1-1D83-894B-841A-777BE9219A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" b="2553"/>
          <a:stretch/>
        </p:blipFill>
        <p:spPr>
          <a:xfrm>
            <a:off x="4893275" y="22654"/>
            <a:ext cx="3717325" cy="6814544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1BB146F7-BE1D-4F46-B10F-CA642665B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600200"/>
            <a:ext cx="3200400" cy="1143000"/>
          </a:xfrm>
        </p:spPr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Fête</a:t>
            </a:r>
            <a:r>
              <a:rPr lang="en-US" dirty="0">
                <a:solidFill>
                  <a:srgbClr val="FF0000"/>
                </a:solidFill>
              </a:rPr>
              <a:t> Hubert</a:t>
            </a:r>
          </a:p>
        </p:txBody>
      </p:sp>
    </p:spTree>
    <p:extLst>
      <p:ext uri="{BB962C8B-B14F-4D97-AF65-F5344CB8AC3E}">
        <p14:creationId xmlns:p14="http://schemas.microsoft.com/office/powerpoint/2010/main" val="332551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6275" y="270299"/>
            <a:ext cx="8543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I’ll describe how to </a:t>
            </a:r>
            <a:r>
              <a:rPr lang="en-US" sz="2400" dirty="0">
                <a:solidFill>
                  <a:srgbClr val="7030A0"/>
                </a:solidFill>
              </a:rPr>
              <a:t>construct raising and lowering operators</a:t>
            </a:r>
            <a:r>
              <a:rPr lang="en-US" sz="2400" dirty="0"/>
              <a:t> in some </a:t>
            </a:r>
            <a:r>
              <a:rPr lang="en-US" sz="2400" dirty="0">
                <a:solidFill>
                  <a:srgbClr val="FF0000"/>
                </a:solidFill>
              </a:rPr>
              <a:t>more general models </a:t>
            </a:r>
            <a:r>
              <a:rPr lang="en-US" sz="2400" dirty="0"/>
              <a:t>using </a:t>
            </a:r>
            <a:r>
              <a:rPr lang="en-US" sz="2400" dirty="0">
                <a:solidFill>
                  <a:srgbClr val="FF0000"/>
                </a:solidFill>
              </a:rPr>
              <a:t>elementary algebra</a:t>
            </a:r>
            <a:r>
              <a:rPr lang="en-US" sz="2400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6" t="1755" r="9174" b="5264"/>
          <a:stretch/>
        </p:blipFill>
        <p:spPr>
          <a:xfrm rot="5400000">
            <a:off x="2933699" y="1409701"/>
            <a:ext cx="3810002" cy="4038600"/>
          </a:xfrm>
          <a:prstGeom prst="rect">
            <a:avLst/>
          </a:prstGeom>
        </p:spPr>
      </p:pic>
      <p:sp>
        <p:nvSpPr>
          <p:cNvPr id="4" name="&quot;No&quot; Symbol 3"/>
          <p:cNvSpPr/>
          <p:nvPr/>
        </p:nvSpPr>
        <p:spPr>
          <a:xfrm rot="5400000">
            <a:off x="4191000" y="2743200"/>
            <a:ext cx="1600200" cy="1600200"/>
          </a:xfrm>
          <a:prstGeom prst="noSmoking">
            <a:avLst>
              <a:gd name="adj" fmla="val 10938"/>
            </a:avLst>
          </a:prstGeom>
          <a:solidFill>
            <a:srgbClr val="FF0000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5874605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Strangely, technique only works for open boundary conditions, model remains integrable for periodic </a:t>
            </a:r>
            <a:r>
              <a:rPr lang="en-US" sz="2000" dirty="0">
                <a:solidFill>
                  <a:srgbClr val="7030A0"/>
                </a:solidFill>
              </a:rPr>
              <a:t>but not free</a:t>
            </a:r>
            <a:r>
              <a:rPr lang="en-US" sz="2000" dirty="0"/>
              <a:t>. But first, the models….</a:t>
            </a:r>
          </a:p>
        </p:txBody>
      </p:sp>
    </p:spTree>
    <p:extLst>
      <p:ext uri="{BB962C8B-B14F-4D97-AF65-F5344CB8AC3E}">
        <p14:creationId xmlns:p14="http://schemas.microsoft.com/office/powerpoint/2010/main" val="92435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Rewriting the models in a more algebraic form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2819400"/>
            <a:ext cx="4698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These operators obey </a:t>
            </a:r>
            <a:r>
              <a:rPr lang="en-US" sz="2000" dirty="0">
                <a:solidFill>
                  <a:srgbClr val="7030A0"/>
                </a:solidFill>
              </a:rPr>
              <a:t>a very simple algebra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867" y="3358290"/>
            <a:ext cx="3691302" cy="26270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1" y="1676400"/>
            <a:ext cx="1488390" cy="77366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02591" y="1067474"/>
            <a:ext cx="6845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Generalise</a:t>
            </a:r>
            <a:r>
              <a:rPr lang="en-US" sz="2000" dirty="0"/>
              <a:t> </a:t>
            </a:r>
            <a:r>
              <a:rPr lang="en-US" sz="2000" dirty="0" err="1"/>
              <a:t>Ising</a:t>
            </a:r>
            <a:r>
              <a:rPr lang="en-US" sz="2000" dirty="0"/>
              <a:t>/</a:t>
            </a:r>
            <a:r>
              <a:rPr lang="en-US" sz="2000" dirty="0" err="1"/>
              <a:t>Kitaev</a:t>
            </a:r>
            <a:r>
              <a:rPr lang="en-US" sz="2000" dirty="0"/>
              <a:t> Hamiltonian to allow spatial dependence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757" y="2057400"/>
            <a:ext cx="1871843" cy="30096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4200" y="2057400"/>
            <a:ext cx="1849820" cy="30096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791200" y="1447800"/>
            <a:ext cx="1082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constants</a:t>
            </a:r>
          </a:p>
        </p:txBody>
      </p:sp>
      <p:cxnSp>
        <p:nvCxnSpPr>
          <p:cNvPr id="31" name="Straight Arrow Connector 30"/>
          <p:cNvCxnSpPr>
            <a:cxnSpLocks/>
          </p:cNvCxnSpPr>
          <p:nvPr/>
        </p:nvCxnSpPr>
        <p:spPr>
          <a:xfrm flipH="1">
            <a:off x="5358382" y="1817132"/>
            <a:ext cx="432818" cy="2402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cxnSpLocks/>
          </p:cNvCxnSpPr>
          <p:nvPr/>
        </p:nvCxnSpPr>
        <p:spPr>
          <a:xfrm>
            <a:off x="6858000" y="1676400"/>
            <a:ext cx="838199" cy="3693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9787EB0-143C-F749-9D8E-2F820DD727E8}"/>
              </a:ext>
            </a:extLst>
          </p:cNvPr>
          <p:cNvSpPr txBox="1"/>
          <p:nvPr/>
        </p:nvSpPr>
        <p:spPr>
          <a:xfrm>
            <a:off x="482600" y="5113385"/>
            <a:ext cx="5257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Using this algebra, construct operators that obey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0521BDC-E2A7-3E46-80A6-E8ADB75775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0058" y="5610745"/>
            <a:ext cx="2449465" cy="4782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87FECC3-FB6C-C444-81D2-3AF7E4EE65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5678397"/>
            <a:ext cx="2144666" cy="35211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6019802-9262-194F-AB53-503BD1276C9F}"/>
              </a:ext>
            </a:extLst>
          </p:cNvPr>
          <p:cNvSpPr txBox="1"/>
          <p:nvPr/>
        </p:nvSpPr>
        <p:spPr>
          <a:xfrm>
            <a:off x="457200" y="6155812"/>
            <a:ext cx="5921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Spectrum then follows </a:t>
            </a:r>
            <a:r>
              <a:rPr lang="en-US" sz="2000" dirty="0">
                <a:solidFill>
                  <a:srgbClr val="FF0000"/>
                </a:solidFill>
              </a:rPr>
              <a:t>independent of representation</a:t>
            </a:r>
            <a:r>
              <a:rPr lang="en-US" sz="2000" dirty="0"/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32E589-C0FC-6844-87CD-206456F1E9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800" y="3352800"/>
            <a:ext cx="4013241" cy="28320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7ABF5CE-F8A6-A643-8B5E-8FD6E5FC95E7}"/>
              </a:ext>
            </a:extLst>
          </p:cNvPr>
          <p:cNvSpPr txBox="1"/>
          <p:nvPr/>
        </p:nvSpPr>
        <p:spPr>
          <a:xfrm>
            <a:off x="1037692" y="4094328"/>
            <a:ext cx="2189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Incidence graph: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62336F-40AD-114E-9B39-DF88C03E94B5}"/>
              </a:ext>
            </a:extLst>
          </p:cNvPr>
          <p:cNvCxnSpPr>
            <a:cxnSpLocks/>
          </p:cNvCxnSpPr>
          <p:nvPr/>
        </p:nvCxnSpPr>
        <p:spPr>
          <a:xfrm>
            <a:off x="3607719" y="4275600"/>
            <a:ext cx="648000" cy="0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12485AEA-2D0C-8A47-A046-14CB8890DBF6}"/>
              </a:ext>
            </a:extLst>
          </p:cNvPr>
          <p:cNvSpPr>
            <a:spLocks noChangeAspect="1"/>
          </p:cNvSpPr>
          <p:nvPr/>
        </p:nvSpPr>
        <p:spPr>
          <a:xfrm>
            <a:off x="3455319" y="4191000"/>
            <a:ext cx="171510" cy="1715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FB90424-B4EB-0A42-9176-26B8EFE44E4A}"/>
              </a:ext>
            </a:extLst>
          </p:cNvPr>
          <p:cNvCxnSpPr>
            <a:cxnSpLocks/>
          </p:cNvCxnSpPr>
          <p:nvPr/>
        </p:nvCxnSpPr>
        <p:spPr>
          <a:xfrm>
            <a:off x="4369719" y="4275600"/>
            <a:ext cx="648000" cy="0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11EF469B-788A-704B-B56D-F2EFFC849910}"/>
              </a:ext>
            </a:extLst>
          </p:cNvPr>
          <p:cNvSpPr>
            <a:spLocks noChangeAspect="1"/>
          </p:cNvSpPr>
          <p:nvPr/>
        </p:nvSpPr>
        <p:spPr>
          <a:xfrm>
            <a:off x="4217319" y="4191000"/>
            <a:ext cx="171510" cy="1715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ECB9193-2D17-624E-ADCC-479E6270CDDB}"/>
              </a:ext>
            </a:extLst>
          </p:cNvPr>
          <p:cNvCxnSpPr>
            <a:cxnSpLocks/>
          </p:cNvCxnSpPr>
          <p:nvPr/>
        </p:nvCxnSpPr>
        <p:spPr>
          <a:xfrm>
            <a:off x="5131719" y="4275600"/>
            <a:ext cx="278481" cy="0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30D5D9DF-4C8D-D64C-AF10-DF1E080A501E}"/>
              </a:ext>
            </a:extLst>
          </p:cNvPr>
          <p:cNvSpPr>
            <a:spLocks noChangeAspect="1"/>
          </p:cNvSpPr>
          <p:nvPr/>
        </p:nvSpPr>
        <p:spPr>
          <a:xfrm>
            <a:off x="4979319" y="4197716"/>
            <a:ext cx="171510" cy="1715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88D51B-C85B-3442-B490-AF54800A8A7B}"/>
              </a:ext>
            </a:extLst>
          </p:cNvPr>
          <p:cNvSpPr txBox="1"/>
          <p:nvPr/>
        </p:nvSpPr>
        <p:spPr>
          <a:xfrm>
            <a:off x="5791200" y="3886200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863BCC9-86DF-D24E-86DB-C81DEE9E4DB5}"/>
              </a:ext>
            </a:extLst>
          </p:cNvPr>
          <p:cNvCxnSpPr>
            <a:cxnSpLocks/>
          </p:cNvCxnSpPr>
          <p:nvPr/>
        </p:nvCxnSpPr>
        <p:spPr>
          <a:xfrm>
            <a:off x="7079052" y="4274926"/>
            <a:ext cx="648000" cy="0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3D4A614F-0DBE-C34C-858D-35A732911F57}"/>
              </a:ext>
            </a:extLst>
          </p:cNvPr>
          <p:cNvSpPr>
            <a:spLocks noChangeAspect="1"/>
          </p:cNvSpPr>
          <p:nvPr/>
        </p:nvSpPr>
        <p:spPr>
          <a:xfrm>
            <a:off x="7600890" y="4191000"/>
            <a:ext cx="171510" cy="1715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B9FC12C-3091-084A-91A2-47581D1CA795}"/>
              </a:ext>
            </a:extLst>
          </p:cNvPr>
          <p:cNvCxnSpPr>
            <a:cxnSpLocks/>
          </p:cNvCxnSpPr>
          <p:nvPr/>
        </p:nvCxnSpPr>
        <p:spPr>
          <a:xfrm>
            <a:off x="6629400" y="4267200"/>
            <a:ext cx="278481" cy="0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D14B06DB-3A27-F644-8BFB-A7F43284B021}"/>
              </a:ext>
            </a:extLst>
          </p:cNvPr>
          <p:cNvSpPr>
            <a:spLocks noChangeAspect="1"/>
          </p:cNvSpPr>
          <p:nvPr/>
        </p:nvSpPr>
        <p:spPr>
          <a:xfrm>
            <a:off x="6915090" y="4196561"/>
            <a:ext cx="171510" cy="1715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34DC05-C0EB-7144-8F5C-C5C05F9D88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2142" y="4495800"/>
            <a:ext cx="266700" cy="279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C8BDD3-23A7-994C-9C99-C8BD6D7E65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10358" y="4484519"/>
            <a:ext cx="279400" cy="279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5C16C3-CF6F-6949-B3CF-F95492D9F7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25374" y="4485367"/>
            <a:ext cx="279400" cy="279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78457EE-577C-5342-9F42-6D570088C0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03052" y="4440875"/>
            <a:ext cx="749300" cy="279400"/>
          </a:xfrm>
          <a:prstGeom prst="rect">
            <a:avLst/>
          </a:prstGeom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DFB3355-2880-5946-A3C2-1FDCCEC4483E}"/>
              </a:ext>
            </a:extLst>
          </p:cNvPr>
          <p:cNvCxnSpPr>
            <a:cxnSpLocks/>
          </p:cNvCxnSpPr>
          <p:nvPr/>
        </p:nvCxnSpPr>
        <p:spPr>
          <a:xfrm>
            <a:off x="3626829" y="3680547"/>
            <a:ext cx="137411" cy="4672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8D32A9A-B8E2-0544-A33C-17C2460D2B0C}"/>
              </a:ext>
            </a:extLst>
          </p:cNvPr>
          <p:cNvCxnSpPr>
            <a:cxnSpLocks/>
          </p:cNvCxnSpPr>
          <p:nvPr/>
        </p:nvCxnSpPr>
        <p:spPr>
          <a:xfrm>
            <a:off x="3810000" y="3687762"/>
            <a:ext cx="721224" cy="5032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6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33" grpId="0"/>
      <p:bldP spid="19" grpId="0"/>
      <p:bldP spid="19" grpId="1"/>
      <p:bldP spid="7" grpId="0" animBg="1"/>
      <p:bldP spid="37" grpId="0" animBg="1"/>
      <p:bldP spid="40" grpId="0" animBg="1"/>
      <p:bldP spid="13" grpId="0"/>
      <p:bldP spid="43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C022883-C48A-BC43-B61C-2EB0F0EFFF24}"/>
              </a:ext>
            </a:extLst>
          </p:cNvPr>
          <p:cNvCxnSpPr>
            <a:cxnSpLocks/>
          </p:cNvCxnSpPr>
          <p:nvPr/>
        </p:nvCxnSpPr>
        <p:spPr>
          <a:xfrm>
            <a:off x="3733800" y="3886200"/>
            <a:ext cx="390555" cy="329652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65B5624-BDFE-B046-AA89-6E843AAF5E25}"/>
              </a:ext>
            </a:extLst>
          </p:cNvPr>
          <p:cNvCxnSpPr>
            <a:cxnSpLocks/>
          </p:cNvCxnSpPr>
          <p:nvPr/>
        </p:nvCxnSpPr>
        <p:spPr>
          <a:xfrm>
            <a:off x="2097208" y="4313860"/>
            <a:ext cx="968168" cy="0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15400" cy="113567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Free fermions in disguise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674464" y="2362200"/>
            <a:ext cx="5650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generators </a:t>
            </a:r>
            <a:r>
              <a:rPr lang="en-US" sz="2000" dirty="0" err="1">
                <a:solidFill>
                  <a:srgbClr val="FF0000"/>
                </a:solidFill>
              </a:rPr>
              <a:t>anticommute</a:t>
            </a:r>
            <a:r>
              <a:rPr lang="en-US" sz="2000" dirty="0">
                <a:solidFill>
                  <a:srgbClr val="FF0000"/>
                </a:solidFill>
              </a:rPr>
              <a:t> two sites apart as well</a:t>
            </a:r>
            <a:r>
              <a:rPr lang="en-US" sz="2000" dirty="0"/>
              <a:t>: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819400"/>
            <a:ext cx="7153407" cy="3110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1371600"/>
            <a:ext cx="2670817" cy="2942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445" y="1066800"/>
            <a:ext cx="1701982" cy="83120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029200" y="1752600"/>
            <a:ext cx="1082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constants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5467211" y="1676400"/>
            <a:ext cx="87283" cy="1822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934200" y="631171"/>
            <a:ext cx="1438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Fendley 2019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B24F6E-124D-E743-8120-429A5B1C9E6E}"/>
              </a:ext>
            </a:extLst>
          </p:cNvPr>
          <p:cNvSpPr txBox="1"/>
          <p:nvPr/>
        </p:nvSpPr>
        <p:spPr>
          <a:xfrm>
            <a:off x="685800" y="6324600"/>
            <a:ext cx="8036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model has an </a:t>
            </a:r>
            <a:r>
              <a:rPr lang="en-US" i="1" dirty="0">
                <a:solidFill>
                  <a:srgbClr val="7030A0"/>
                </a:solidFill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N=</a:t>
            </a:r>
            <a:r>
              <a:rPr lang="en-US" dirty="0">
                <a:solidFill>
                  <a:srgbClr val="7030A0"/>
                </a:solidFill>
                <a:latin typeface="+mj-lt"/>
                <a:ea typeface="CMU Serif" panose="02000603000000000000" pitchFamily="2" charset="0"/>
                <a:cs typeface="CMU Serif" panose="02000603000000000000" pitchFamily="2" charset="0"/>
              </a:rPr>
              <a:t>2</a:t>
            </a:r>
            <a:r>
              <a:rPr lang="en-US" dirty="0">
                <a:solidFill>
                  <a:srgbClr val="7030A0"/>
                </a:solidFill>
              </a:rPr>
              <a:t> supersymmetry</a:t>
            </a:r>
            <a:r>
              <a:rPr lang="en-US" dirty="0"/>
              <a:t>, with generators made of fermion </a:t>
            </a:r>
            <a:r>
              <a:rPr lang="en-US" dirty="0" err="1"/>
              <a:t>trilinears</a:t>
            </a:r>
            <a:r>
              <a:rPr lang="en-US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20D62A-AD8F-8D4F-B1B4-610AB7832C04}"/>
              </a:ext>
            </a:extLst>
          </p:cNvPr>
          <p:cNvSpPr txBox="1"/>
          <p:nvPr/>
        </p:nvSpPr>
        <p:spPr>
          <a:xfrm>
            <a:off x="674464" y="50292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J-W transformation gives a </a:t>
            </a:r>
            <a:r>
              <a:rPr lang="en-US" dirty="0">
                <a:solidFill>
                  <a:srgbClr val="7030A0"/>
                </a:solidFill>
              </a:rPr>
              <a:t>purely four-fermi </a:t>
            </a:r>
            <a:r>
              <a:rPr lang="en-US" dirty="0"/>
              <a:t>Hamiltonian: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62015E3-7511-A342-A83F-65A63EA68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2402" y="5410200"/>
            <a:ext cx="3824586" cy="71711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15AA325-4A9A-C24E-844A-3CA03FCFA6BA}"/>
              </a:ext>
            </a:extLst>
          </p:cNvPr>
          <p:cNvCxnSpPr>
            <a:cxnSpLocks/>
          </p:cNvCxnSpPr>
          <p:nvPr/>
        </p:nvCxnSpPr>
        <p:spPr>
          <a:xfrm flipV="1">
            <a:off x="2097208" y="3886200"/>
            <a:ext cx="451090" cy="364428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28760874-7BC4-8940-939A-CAC6446F83AE}"/>
              </a:ext>
            </a:extLst>
          </p:cNvPr>
          <p:cNvSpPr>
            <a:spLocks noChangeAspect="1"/>
          </p:cNvSpPr>
          <p:nvPr/>
        </p:nvSpPr>
        <p:spPr>
          <a:xfrm>
            <a:off x="1985835" y="4234328"/>
            <a:ext cx="171510" cy="1715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8CC74AC-F430-634E-89CF-8011F1E8FA5F}"/>
              </a:ext>
            </a:extLst>
          </p:cNvPr>
          <p:cNvCxnSpPr>
            <a:cxnSpLocks/>
          </p:cNvCxnSpPr>
          <p:nvPr/>
        </p:nvCxnSpPr>
        <p:spPr>
          <a:xfrm>
            <a:off x="2649898" y="3930284"/>
            <a:ext cx="393999" cy="320344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8AF807D-5287-6443-B3AD-26A045742CE5}"/>
              </a:ext>
            </a:extLst>
          </p:cNvPr>
          <p:cNvCxnSpPr>
            <a:cxnSpLocks/>
          </p:cNvCxnSpPr>
          <p:nvPr/>
        </p:nvCxnSpPr>
        <p:spPr>
          <a:xfrm flipV="1">
            <a:off x="3144846" y="3861512"/>
            <a:ext cx="495652" cy="405688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3D6EEC0A-0831-DB4A-81F1-77D218A318F5}"/>
              </a:ext>
            </a:extLst>
          </p:cNvPr>
          <p:cNvSpPr>
            <a:spLocks noChangeAspect="1"/>
          </p:cNvSpPr>
          <p:nvPr/>
        </p:nvSpPr>
        <p:spPr>
          <a:xfrm>
            <a:off x="3028552" y="4212530"/>
            <a:ext cx="171510" cy="1715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9F53ADB-0F5C-E543-96CD-B8F56AB6CD42}"/>
              </a:ext>
            </a:extLst>
          </p:cNvPr>
          <p:cNvCxnSpPr>
            <a:cxnSpLocks/>
          </p:cNvCxnSpPr>
          <p:nvPr/>
        </p:nvCxnSpPr>
        <p:spPr>
          <a:xfrm flipV="1">
            <a:off x="6312737" y="3852728"/>
            <a:ext cx="251906" cy="222868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E69F12F9-0113-744D-8593-AFDF0C27CF8A}"/>
              </a:ext>
            </a:extLst>
          </p:cNvPr>
          <p:cNvSpPr>
            <a:spLocks noChangeAspect="1"/>
          </p:cNvSpPr>
          <p:nvPr/>
        </p:nvSpPr>
        <p:spPr>
          <a:xfrm>
            <a:off x="6965890" y="4175743"/>
            <a:ext cx="171510" cy="1715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CC9DE1E-0C26-AD4B-8E13-964469084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9135" y="4368800"/>
            <a:ext cx="266700" cy="2794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2C2933C-1A3C-0C49-B8F8-E3BF04E215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2698" y="3597210"/>
            <a:ext cx="279400" cy="2794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6C103F-5521-8743-A5EB-D5A605461A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0098" y="4397021"/>
            <a:ext cx="279400" cy="2794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65F277D-6DBE-254D-8CF5-88CD73375FC0}"/>
              </a:ext>
            </a:extLst>
          </p:cNvPr>
          <p:cNvCxnSpPr>
            <a:cxnSpLocks/>
          </p:cNvCxnSpPr>
          <p:nvPr/>
        </p:nvCxnSpPr>
        <p:spPr>
          <a:xfrm>
            <a:off x="6612298" y="3869646"/>
            <a:ext cx="388866" cy="331214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DA67A9A-CA21-D94E-A05D-EFF13AB677AC}"/>
              </a:ext>
            </a:extLst>
          </p:cNvPr>
          <p:cNvCxnSpPr>
            <a:cxnSpLocks/>
          </p:cNvCxnSpPr>
          <p:nvPr/>
        </p:nvCxnSpPr>
        <p:spPr>
          <a:xfrm>
            <a:off x="3200400" y="4298285"/>
            <a:ext cx="865649" cy="0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7928" y="3254340"/>
            <a:ext cx="3895743" cy="276243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EA02C49-D5CB-C64A-8A3C-7BC9FA7FACF2}"/>
              </a:ext>
            </a:extLst>
          </p:cNvPr>
          <p:cNvCxnSpPr>
            <a:cxnSpLocks/>
          </p:cNvCxnSpPr>
          <p:nvPr/>
        </p:nvCxnSpPr>
        <p:spPr>
          <a:xfrm>
            <a:off x="3729537" y="3816000"/>
            <a:ext cx="386799" cy="0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4597717-531D-AC47-83C3-6C7EFC1BE10E}"/>
              </a:ext>
            </a:extLst>
          </p:cNvPr>
          <p:cNvCxnSpPr>
            <a:cxnSpLocks/>
          </p:cNvCxnSpPr>
          <p:nvPr/>
        </p:nvCxnSpPr>
        <p:spPr>
          <a:xfrm>
            <a:off x="2596130" y="3810000"/>
            <a:ext cx="968168" cy="0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D25ABB1A-E95A-F846-A05C-FF289DEB88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37400" y="4316007"/>
            <a:ext cx="635000" cy="279400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1B7816A-75A4-EA46-A6CD-11916D891ABA}"/>
              </a:ext>
            </a:extLst>
          </p:cNvPr>
          <p:cNvCxnSpPr>
            <a:cxnSpLocks/>
          </p:cNvCxnSpPr>
          <p:nvPr/>
        </p:nvCxnSpPr>
        <p:spPr>
          <a:xfrm>
            <a:off x="4168230" y="4298285"/>
            <a:ext cx="386799" cy="0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A2464BE-8462-6C4B-B3EA-B7E3CA98D309}"/>
              </a:ext>
            </a:extLst>
          </p:cNvPr>
          <p:cNvCxnSpPr>
            <a:cxnSpLocks/>
          </p:cNvCxnSpPr>
          <p:nvPr/>
        </p:nvCxnSpPr>
        <p:spPr>
          <a:xfrm>
            <a:off x="6564643" y="4262809"/>
            <a:ext cx="386799" cy="0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9352F82-C5F7-2344-9E39-73FD89D27ABC}"/>
              </a:ext>
            </a:extLst>
          </p:cNvPr>
          <p:cNvCxnSpPr>
            <a:cxnSpLocks/>
          </p:cNvCxnSpPr>
          <p:nvPr/>
        </p:nvCxnSpPr>
        <p:spPr>
          <a:xfrm>
            <a:off x="6135909" y="3811311"/>
            <a:ext cx="386799" cy="0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1B3049F-146A-E64D-A0EF-BD5550504D37}"/>
              </a:ext>
            </a:extLst>
          </p:cNvPr>
          <p:cNvCxnSpPr>
            <a:cxnSpLocks/>
          </p:cNvCxnSpPr>
          <p:nvPr/>
        </p:nvCxnSpPr>
        <p:spPr>
          <a:xfrm flipV="1">
            <a:off x="4152387" y="4047774"/>
            <a:ext cx="251906" cy="222868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35B62C0-99E6-B048-9691-B80EFBEAAE5B}"/>
              </a:ext>
            </a:extLst>
          </p:cNvPr>
          <p:cNvSpPr txBox="1"/>
          <p:nvPr/>
        </p:nvSpPr>
        <p:spPr>
          <a:xfrm>
            <a:off x="5264766" y="3677640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CAA23EC-8AA9-354F-82B5-F06E12F39C70}"/>
              </a:ext>
            </a:extLst>
          </p:cNvPr>
          <p:cNvSpPr>
            <a:spLocks noChangeAspect="1"/>
          </p:cNvSpPr>
          <p:nvPr/>
        </p:nvSpPr>
        <p:spPr>
          <a:xfrm>
            <a:off x="3564298" y="3759185"/>
            <a:ext cx="171510" cy="1715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872BC90-BAFB-2A49-96DB-C9493ABF2C8B}"/>
              </a:ext>
            </a:extLst>
          </p:cNvPr>
          <p:cNvSpPr>
            <a:spLocks noChangeAspect="1"/>
          </p:cNvSpPr>
          <p:nvPr/>
        </p:nvSpPr>
        <p:spPr>
          <a:xfrm>
            <a:off x="4095690" y="4215852"/>
            <a:ext cx="171510" cy="1715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FFA8AD2-1F07-5B4E-96DC-7B67EF93A2C3}"/>
              </a:ext>
            </a:extLst>
          </p:cNvPr>
          <p:cNvSpPr>
            <a:spLocks noChangeAspect="1"/>
          </p:cNvSpPr>
          <p:nvPr/>
        </p:nvSpPr>
        <p:spPr>
          <a:xfrm>
            <a:off x="2497498" y="3783891"/>
            <a:ext cx="171510" cy="1715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66836EE-7876-FF48-A1E5-9723482FBB09}"/>
              </a:ext>
            </a:extLst>
          </p:cNvPr>
          <p:cNvSpPr>
            <a:spLocks noChangeAspect="1"/>
          </p:cNvSpPr>
          <p:nvPr/>
        </p:nvSpPr>
        <p:spPr>
          <a:xfrm>
            <a:off x="6516988" y="3733800"/>
            <a:ext cx="171510" cy="1715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77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15" grpId="0"/>
      <p:bldP spid="18" grpId="0" animBg="1"/>
      <p:bldP spid="26" grpId="0" animBg="1"/>
      <p:bldP spid="31" grpId="0" animBg="1"/>
      <p:bldP spid="58" grpId="0"/>
      <p:bldP spid="33" grpId="0" animBg="1"/>
      <p:bldP spid="43" grpId="0" animBg="1"/>
      <p:bldP spid="2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Baxter’s       Hamiltonian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334800"/>
            <a:ext cx="513080" cy="3976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4736" y="3733371"/>
            <a:ext cx="2085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Like with Ising, set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5363386"/>
            <a:ext cx="4114799" cy="2775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6969" y="5800260"/>
            <a:ext cx="4822031" cy="3269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9749" y="914400"/>
            <a:ext cx="5295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Analogs of Pauli matrices for an </a:t>
            </a:r>
            <a:r>
              <a:rPr lang="en-US" sz="2000" i="1" dirty="0"/>
              <a:t>n</a:t>
            </a:r>
            <a:r>
              <a:rPr lang="en-US" sz="2000" dirty="0"/>
              <a:t>-state spin are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600" y="1363324"/>
            <a:ext cx="2852517" cy="13798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0379" y="1404837"/>
            <a:ext cx="2507220" cy="14040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932613" y="2907268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``clock’’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34370" y="2907268"/>
            <a:ext cx="854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``shift’’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3641" y="2819400"/>
            <a:ext cx="1409700" cy="3045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6203" y="3505200"/>
            <a:ext cx="1605878" cy="8347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8126" y="3626598"/>
            <a:ext cx="1867074" cy="28784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5000" y="3962400"/>
            <a:ext cx="1982641" cy="41611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485487" y="4419600"/>
            <a:ext cx="3305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Not Hermitian</a:t>
            </a:r>
            <a:r>
              <a:rPr lang="en-US" sz="2400" dirty="0"/>
              <a:t>!  No + </a:t>
            </a:r>
            <a:r>
              <a:rPr lang="en-US" sz="2400" dirty="0" err="1"/>
              <a:t>h.c.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533400" y="5486400"/>
            <a:ext cx="1171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Algebra: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76800" y="4724400"/>
            <a:ext cx="803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Note!</a:t>
            </a:r>
          </a:p>
        </p:txBody>
      </p:sp>
      <p:cxnSp>
        <p:nvCxnSpPr>
          <p:cNvPr id="26" name="Straight Arrow Connector 25"/>
          <p:cNvCxnSpPr>
            <a:cxnSpLocks/>
          </p:cNvCxnSpPr>
          <p:nvPr/>
        </p:nvCxnSpPr>
        <p:spPr>
          <a:xfrm>
            <a:off x="5219700" y="5161954"/>
            <a:ext cx="0" cy="2030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21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22" grpId="1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515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The KBBS Hamiltonian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652300"/>
            <a:ext cx="228600" cy="1734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87127" y="827812"/>
            <a:ext cx="5199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Korepanov</a:t>
            </a:r>
            <a:r>
              <a:rPr lang="en-US" dirty="0">
                <a:solidFill>
                  <a:srgbClr val="C00000"/>
                </a:solidFill>
              </a:rPr>
              <a:t> 87; Baxter 89; </a:t>
            </a:r>
            <a:r>
              <a:rPr lang="en-US" dirty="0" err="1">
                <a:solidFill>
                  <a:srgbClr val="C00000"/>
                </a:solidFill>
              </a:rPr>
              <a:t>Bazhanov</a:t>
            </a:r>
            <a:r>
              <a:rPr lang="en-US" dirty="0">
                <a:solidFill>
                  <a:srgbClr val="C00000"/>
                </a:solidFill>
              </a:rPr>
              <a:t> and </a:t>
            </a:r>
            <a:r>
              <a:rPr lang="en-US" dirty="0" err="1">
                <a:solidFill>
                  <a:srgbClr val="C00000"/>
                </a:solidFill>
              </a:rPr>
              <a:t>Stroganov</a:t>
            </a:r>
            <a:r>
              <a:rPr lang="en-US" dirty="0">
                <a:solidFill>
                  <a:srgbClr val="C00000"/>
                </a:solidFill>
              </a:rPr>
              <a:t> 89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       Baxter 2004; Baxter 2013; </a:t>
            </a:r>
            <a:r>
              <a:rPr lang="en-US" dirty="0" err="1">
                <a:solidFill>
                  <a:srgbClr val="C00000"/>
                </a:solidFill>
              </a:rPr>
              <a:t>Au-Yang+Perk</a:t>
            </a:r>
            <a:r>
              <a:rPr lang="en-US" dirty="0">
                <a:solidFill>
                  <a:srgbClr val="C00000"/>
                </a:solidFill>
              </a:rPr>
              <a:t> 2014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03408" y="1504890"/>
            <a:ext cx="3184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aka       model, aka BS model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7225" y="2028825"/>
            <a:ext cx="4630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same shift-clock        algebra as before: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2125980"/>
            <a:ext cx="304800" cy="2362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2677943"/>
            <a:ext cx="4792022" cy="31828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47712" y="4196246"/>
            <a:ext cx="3472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 Hamiltonian is long-ranged: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93761" y="5650468"/>
            <a:ext cx="1082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constants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687577" y="5357687"/>
            <a:ext cx="147550" cy="34280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8343" y="4866162"/>
            <a:ext cx="5244457" cy="7843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4808" y="3187641"/>
            <a:ext cx="4462109" cy="3175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057400" y="6228299"/>
            <a:ext cx="4528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terms of </a:t>
            </a:r>
            <a:r>
              <a:rPr lang="en-US" dirty="0" err="1"/>
              <a:t>parafermions</a:t>
            </a:r>
            <a:r>
              <a:rPr lang="en-US" dirty="0"/>
              <a:t>, each term is bilinear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6172200"/>
            <a:ext cx="1438275" cy="38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15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How to show these models are ``free’’: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6000"/>
            <a:ext cx="8229600" cy="5791200"/>
          </a:xfrm>
        </p:spPr>
        <p:txBody>
          <a:bodyPr>
            <a:normAutofit/>
          </a:bodyPr>
          <a:lstStyle/>
          <a:p>
            <a:pPr marL="457200" lvl="0" indent="-457200">
              <a:spcBef>
                <a:spcPts val="0"/>
              </a:spcBef>
              <a:buFontTx/>
              <a:buAutoNum type="arabicPeriod"/>
              <a:defRPr/>
            </a:pPr>
            <a:r>
              <a:rPr lang="en-US" sz="2000" dirty="0"/>
              <a:t>Find a </a:t>
            </a:r>
            <a:r>
              <a:rPr lang="en-US" sz="2000" dirty="0">
                <a:solidFill>
                  <a:srgbClr val="FF0000"/>
                </a:solidFill>
              </a:rPr>
              <a:t>transfer matrix </a:t>
            </a:r>
            <a:r>
              <a:rPr lang="en-US" sz="20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T(u)</a:t>
            </a:r>
            <a:r>
              <a:rPr lang="en-US" sz="2000" dirty="0"/>
              <a:t> obeying  </a:t>
            </a:r>
            <a:r>
              <a:rPr lang="en-US" sz="2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[</a:t>
            </a:r>
            <a:r>
              <a:rPr lang="en-US" sz="20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H, T</a:t>
            </a:r>
            <a:r>
              <a:rPr lang="en-US" sz="2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(</a:t>
            </a:r>
            <a:r>
              <a:rPr lang="en-US" sz="20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u</a:t>
            </a:r>
            <a:r>
              <a:rPr lang="en-US" sz="2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)]=0</a:t>
            </a:r>
            <a:r>
              <a:rPr lang="en-US" sz="20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 </a:t>
            </a:r>
            <a:r>
              <a:rPr lang="en-US" sz="2000" dirty="0"/>
              <a:t>for all </a:t>
            </a:r>
            <a:r>
              <a:rPr lang="en-US" sz="18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u.</a:t>
            </a:r>
            <a:br>
              <a:rPr lang="en-US" sz="18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</a:br>
            <a:r>
              <a:rPr lang="en-US" sz="18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      </a:t>
            </a:r>
            <a:r>
              <a:rPr lang="en-US" sz="1800" dirty="0">
                <a:solidFill>
                  <a:srgbClr val="7030A0"/>
                </a:solidFill>
              </a:rPr>
              <a:t>In these examples, easy to do using the algebra of the </a:t>
            </a:r>
            <a:endParaRPr lang="en-US" sz="2000" dirty="0">
              <a:solidFill>
                <a:srgbClr val="7030A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7030A0"/>
              </a:solidFill>
            </a:endParaRPr>
          </a:p>
          <a:p>
            <a:pPr marL="457200" indent="-457200">
              <a:spcBef>
                <a:spcPts val="0"/>
              </a:spcBef>
              <a:buAutoNum type="arabicPeriod" startAt="2"/>
            </a:pPr>
            <a:r>
              <a:rPr lang="en-US" sz="2000" dirty="0"/>
              <a:t>Show that </a:t>
            </a:r>
            <a:br>
              <a:rPr lang="en-US" sz="2000" dirty="0">
                <a:solidFill>
                  <a:srgbClr val="7030A0"/>
                </a:solidFill>
              </a:rPr>
            </a:br>
            <a:r>
              <a:rPr lang="en-US" sz="2000" dirty="0">
                <a:solidFill>
                  <a:srgbClr val="7030A0"/>
                </a:solidFill>
              </a:rPr>
              <a:t>        </a:t>
            </a:r>
            <a:r>
              <a:rPr lang="en-US" sz="1800" dirty="0">
                <a:solidFill>
                  <a:srgbClr val="7030A0"/>
                </a:solidFill>
              </a:rPr>
              <a:t>Usually use Yang-Baxter, but here straightforward to do directly</a:t>
            </a:r>
          </a:p>
          <a:p>
            <a:pPr marL="457200" indent="-457200">
              <a:spcBef>
                <a:spcPts val="0"/>
              </a:spcBef>
              <a:buAutoNum type="arabicPeriod" startAt="2"/>
            </a:pPr>
            <a:endParaRPr lang="en-US" sz="1800" dirty="0">
              <a:solidFill>
                <a:srgbClr val="7030A0"/>
              </a:solidFill>
            </a:endParaRPr>
          </a:p>
          <a:p>
            <a:pPr marL="457200" indent="-457200">
              <a:spcBef>
                <a:spcPts val="0"/>
              </a:spcBef>
              <a:buFont typeface="Arial" pitchFamily="34" charset="0"/>
              <a:buAutoNum type="arabicPeriod" startAt="2"/>
            </a:pPr>
            <a:r>
              <a:rPr lang="en-US" sz="2000" dirty="0"/>
              <a:t>Find ``inverse’’ such that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endParaRPr lang="en-US" sz="2000" dirty="0"/>
          </a:p>
          <a:p>
            <a:pPr marL="457200" indent="-457200">
              <a:spcBef>
                <a:spcPts val="0"/>
              </a:spcBef>
              <a:buAutoNum type="arabicPeriod" startAt="2"/>
            </a:pPr>
            <a:endParaRPr lang="en-US" sz="2000" dirty="0"/>
          </a:p>
          <a:p>
            <a:pPr marL="457200" indent="-457200">
              <a:spcBef>
                <a:spcPts val="0"/>
              </a:spcBef>
              <a:buAutoNum type="arabicPeriod" startAt="2"/>
            </a:pPr>
            <a:endParaRPr lang="en-US" sz="2000" dirty="0"/>
          </a:p>
          <a:p>
            <a:pPr marL="457200" indent="-457200">
              <a:spcBef>
                <a:spcPts val="0"/>
              </a:spcBef>
              <a:buFont typeface="Arial" pitchFamily="34" charset="0"/>
              <a:buAutoNum type="arabicPeriod" startAt="2"/>
            </a:pPr>
            <a:r>
              <a:rPr lang="en-US" sz="2000" dirty="0">
                <a:solidFill>
                  <a:srgbClr val="FF0000"/>
                </a:solidFill>
              </a:rPr>
              <a:t>Raising and lowering (more generally shift) operators </a:t>
            </a:r>
            <a:r>
              <a:rPr lang="en-US" sz="2000" dirty="0"/>
              <a:t>are constructed                                   for </a:t>
            </a:r>
            <a:r>
              <a:rPr lang="en-US" sz="2000" dirty="0">
                <a:solidFill>
                  <a:srgbClr val="7030A0"/>
                </a:solidFill>
              </a:rPr>
              <a:t>each zero       </a:t>
            </a:r>
            <a:r>
              <a:rPr lang="en-US" sz="2000" dirty="0"/>
              <a:t>obeying</a:t>
            </a:r>
          </a:p>
          <a:p>
            <a:pPr marL="457200" indent="-457200">
              <a:spcBef>
                <a:spcPts val="0"/>
              </a:spcBef>
              <a:buFont typeface="Arial" pitchFamily="34" charset="0"/>
              <a:buAutoNum type="arabicPeriod" startAt="2"/>
            </a:pPr>
            <a:endParaRPr lang="en-US" sz="2000" dirty="0"/>
          </a:p>
          <a:p>
            <a:pPr marL="457200" indent="-457200">
              <a:spcBef>
                <a:spcPts val="0"/>
              </a:spcBef>
              <a:buFont typeface="Arial" pitchFamily="34" charset="0"/>
              <a:buAutoNum type="arabicPeriod" startAt="2"/>
            </a:pPr>
            <a:endParaRPr lang="en-US" sz="2000" dirty="0"/>
          </a:p>
          <a:p>
            <a:pPr marL="457200" indent="-457200">
              <a:spcBef>
                <a:spcPts val="0"/>
              </a:spcBef>
              <a:buFont typeface="Arial" pitchFamily="34" charset="0"/>
              <a:buAutoNum type="arabicPeriod" startAt="2"/>
            </a:pPr>
            <a:endParaRPr lang="en-US" sz="2000" dirty="0"/>
          </a:p>
          <a:p>
            <a:pPr marL="457200" indent="-457200">
              <a:spcBef>
                <a:spcPts val="0"/>
              </a:spcBef>
              <a:buFont typeface="Arial" pitchFamily="34" charset="0"/>
              <a:buAutoNum type="arabicPeriod" startAt="2"/>
            </a:pPr>
            <a:endParaRPr lang="en-US" sz="2000" dirty="0"/>
          </a:p>
          <a:p>
            <a:pPr marL="457200" indent="-457200">
              <a:spcBef>
                <a:spcPts val="0"/>
              </a:spcBef>
              <a:buFont typeface="Arial" pitchFamily="34" charset="0"/>
              <a:buAutoNum type="arabicPeriod" startAt="2"/>
            </a:pPr>
            <a:r>
              <a:rPr lang="en-US" sz="2000" dirty="0"/>
              <a:t>They obey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860810"/>
            <a:ext cx="2133600" cy="3489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302327"/>
            <a:ext cx="304800" cy="2216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0189E8-C2B6-6146-A72D-1CCF915F8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2743200"/>
            <a:ext cx="2362200" cy="2792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95DEC3-430E-B645-8AA3-4AC94D98205A}"/>
              </a:ext>
            </a:extLst>
          </p:cNvPr>
          <p:cNvSpPr txBox="1"/>
          <p:nvPr/>
        </p:nvSpPr>
        <p:spPr>
          <a:xfrm>
            <a:off x="6624088" y="3027402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polynomial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FECEC03-0095-4544-9E25-CFE7C88867B9}"/>
              </a:ext>
            </a:extLst>
          </p:cNvPr>
          <p:cNvCxnSpPr>
            <a:cxnSpLocks/>
          </p:cNvCxnSpPr>
          <p:nvPr/>
        </p:nvCxnSpPr>
        <p:spPr>
          <a:xfrm flipH="1" flipV="1">
            <a:off x="6108700" y="3048000"/>
            <a:ext cx="444500" cy="1846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A9BA5696-2CB0-064C-B292-017625581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638800"/>
            <a:ext cx="914400" cy="599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406343-6494-3D4E-9379-A512F8FD9C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0" y="3996000"/>
            <a:ext cx="1524000" cy="3178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D7E8AE1-7B26-C940-99CA-6B9760E87E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8817" y="4075127"/>
            <a:ext cx="278183" cy="180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37B24C4-3605-DF4E-9FE1-C795EA7825E2}"/>
              </a:ext>
            </a:extLst>
          </p:cNvPr>
          <p:cNvSpPr/>
          <p:nvPr/>
        </p:nvSpPr>
        <p:spPr>
          <a:xfrm>
            <a:off x="3124200" y="6248400"/>
            <a:ext cx="26072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Rather miraculous. </a:t>
            </a:r>
            <a:endParaRPr lang="en-US" sz="2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8DB0970-7F4E-2845-ADE6-55D26B8C63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2714" y="4483100"/>
            <a:ext cx="2806700" cy="317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43EC125-2351-014C-90D9-655AEA0DF1F4}"/>
              </a:ext>
            </a:extLst>
          </p:cNvPr>
          <p:cNvSpPr txBox="1"/>
          <p:nvPr/>
        </p:nvSpPr>
        <p:spPr>
          <a:xfrm>
            <a:off x="1031894" y="4960399"/>
            <a:ext cx="7667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 the ‘’simplicial’’ mode </a:t>
            </a:r>
            <a:r>
              <a:rPr lang="en-US" i="1" dirty="0">
                <a:latin typeface="Symbol" pitchFamily="2" charset="2"/>
                <a:ea typeface="CMU Sans Serif Oblique" panose="02000603000000000000" pitchFamily="2" charset="0"/>
                <a:cs typeface="CMU Sans Serif Oblique" panose="02000603000000000000" pitchFamily="2" charset="0"/>
              </a:rPr>
              <a:t>c</a:t>
            </a:r>
            <a:r>
              <a:rPr lang="en-US" i="1" dirty="0">
                <a:latin typeface="CMU Sans Serif Oblique" panose="02000603000000000000" pitchFamily="2" charset="0"/>
                <a:ea typeface="CMU Sans Serif Oblique" panose="02000603000000000000" pitchFamily="2" charset="0"/>
                <a:cs typeface="CMU Sans Serif Oblique" panose="02000603000000000000" pitchFamily="2" charset="0"/>
              </a:rPr>
              <a:t> </a:t>
            </a:r>
            <a:r>
              <a:rPr lang="en-US" dirty="0"/>
              <a:t> is an extra Hamiltonian generator at an edge.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2200F3-5991-9E45-9004-84F1D63286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1674" y="5722397"/>
            <a:ext cx="32766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The transfer matrix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175624"/>
            <a:ext cx="8201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Ising</a:t>
            </a:r>
            <a:r>
              <a:rPr lang="en-US" sz="2000" dirty="0"/>
              <a:t>:                              where </a:t>
            </a:r>
            <a:r>
              <a:rPr lang="en-US" sz="2000" dirty="0">
                <a:solidFill>
                  <a:srgbClr val="FF0000"/>
                </a:solidFill>
              </a:rPr>
              <a:t>adjacent        </a:t>
            </a:r>
            <a:r>
              <a:rPr lang="en-US" sz="2000" dirty="0" err="1"/>
              <a:t>anticommute</a:t>
            </a:r>
            <a:r>
              <a:rPr lang="en-US" sz="2000" dirty="0"/>
              <a:t>, others commute.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851" y="1284224"/>
            <a:ext cx="321749" cy="234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0" y="1981200"/>
            <a:ext cx="7226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Non-local conserved charges</a:t>
            </a:r>
            <a:r>
              <a:rPr lang="en-US" sz="2000" dirty="0">
                <a:solidFill>
                  <a:srgbClr val="FF0000"/>
                </a:solidFill>
              </a:rPr>
              <a:t>           </a:t>
            </a:r>
            <a:r>
              <a:rPr lang="en-US" sz="2000" dirty="0"/>
              <a:t>involve        </a:t>
            </a:r>
            <a:r>
              <a:rPr lang="en-US" sz="2000" dirty="0">
                <a:solidFill>
                  <a:srgbClr val="FF0000"/>
                </a:solidFill>
              </a:rPr>
              <a:t>at least 2 sites apart: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981200"/>
            <a:ext cx="457200" cy="3147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8724" y="3850376"/>
            <a:ext cx="3858076" cy="5692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3164576"/>
            <a:ext cx="2743200" cy="5744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4249" y="2554976"/>
            <a:ext cx="2139951" cy="5548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0873" y="3048000"/>
            <a:ext cx="1827068" cy="5715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35022" y="6019800"/>
            <a:ext cx="7213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Local conserved charges follow from logarithmic derivative of </a:t>
            </a:r>
            <a:r>
              <a:rPr lang="en-US" sz="20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T(u)</a:t>
            </a:r>
            <a:r>
              <a:rPr lang="en-US" sz="2000" dirty="0"/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ED9ACBA-3388-8C46-A745-6C87C8A7F7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5912" y="1066800"/>
            <a:ext cx="1264888" cy="6574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CCBC960-FA30-8C40-9BEA-FB26F4A12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051" y="2057400"/>
            <a:ext cx="321749" cy="234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EB339F2-8714-C44D-8B82-B0FF6653A256}"/>
              </a:ext>
            </a:extLst>
          </p:cNvPr>
          <p:cNvSpPr txBox="1"/>
          <p:nvPr/>
        </p:nvSpPr>
        <p:spPr>
          <a:xfrm>
            <a:off x="1680373" y="5119173"/>
            <a:ext cx="2937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obeys ``inversion’’ relation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F7E44EF-FB63-9A4E-A5AF-9D2850A7EF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2173" y="5148000"/>
            <a:ext cx="2336800" cy="305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FFAF2E-7A62-8148-9DB1-399843476CD3}"/>
              </a:ext>
            </a:extLst>
          </p:cNvPr>
          <p:cNvSpPr txBox="1"/>
          <p:nvPr/>
        </p:nvSpPr>
        <p:spPr>
          <a:xfrm>
            <a:off x="7571276" y="5392994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polynomial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2A4B978-51E1-1141-8C8D-5FCA85E3B7AD}"/>
              </a:ext>
            </a:extLst>
          </p:cNvPr>
          <p:cNvCxnSpPr>
            <a:cxnSpLocks/>
          </p:cNvCxnSpPr>
          <p:nvPr/>
        </p:nvCxnSpPr>
        <p:spPr>
          <a:xfrm flipH="1" flipV="1">
            <a:off x="7006427" y="5364485"/>
            <a:ext cx="461173" cy="1791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FD2E9F2-D327-DB4B-8B9F-CDF12B5038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5400" y="4724400"/>
            <a:ext cx="6172200" cy="30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9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  <p:bldP spid="2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And for the four-fermi model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334484" y="1313037"/>
            <a:ext cx="2527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Also include in algebra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81000" y="2057400"/>
            <a:ext cx="7284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Non-local conserved charges</a:t>
            </a:r>
            <a:r>
              <a:rPr lang="en-US" sz="2000" dirty="0">
                <a:solidFill>
                  <a:srgbClr val="FF0000"/>
                </a:solidFill>
              </a:rPr>
              <a:t>            </a:t>
            </a:r>
            <a:r>
              <a:rPr lang="en-US" sz="2000" dirty="0"/>
              <a:t>involve          </a:t>
            </a:r>
            <a:r>
              <a:rPr lang="en-US" sz="2000" dirty="0">
                <a:solidFill>
                  <a:srgbClr val="FF0000"/>
                </a:solidFill>
              </a:rPr>
              <a:t>at least 3 sites apart: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983" y="2057400"/>
            <a:ext cx="467617" cy="3219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3190" y="2133601"/>
            <a:ext cx="350809" cy="2551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2743200"/>
            <a:ext cx="2077620" cy="5386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356" y="3162360"/>
            <a:ext cx="1827068" cy="571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8600" y="1371600"/>
            <a:ext cx="2912188" cy="294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9729" y="4158701"/>
            <a:ext cx="3550204" cy="5238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4645" y="3464417"/>
            <a:ext cx="2601994" cy="5449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1C0B63-C07D-774B-BFFA-645EF87C0956}"/>
              </a:ext>
            </a:extLst>
          </p:cNvPr>
          <p:cNvSpPr txBox="1"/>
          <p:nvPr/>
        </p:nvSpPr>
        <p:spPr>
          <a:xfrm>
            <a:off x="4073378" y="5181600"/>
            <a:ext cx="2937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obeys ``inversion’’ relation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DC0B7C8-1A15-4442-BBA9-3F1F527E6A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2578" y="5181600"/>
            <a:ext cx="2473208" cy="5843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2C6FED-1E26-D746-BBAF-2881ED22D3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61310" y="5774642"/>
            <a:ext cx="27178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1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Same form for parafermion case!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334484" y="1200090"/>
            <a:ext cx="21988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even though here</a:t>
            </a:r>
            <a:r>
              <a:rPr lang="en-US" sz="2000" dirty="0"/>
              <a:t>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789" y="1219200"/>
            <a:ext cx="3147411" cy="3166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A7F51D5-23DC-334D-82E7-B52A32232061}"/>
              </a:ext>
            </a:extLst>
          </p:cNvPr>
          <p:cNvSpPr txBox="1"/>
          <p:nvPr/>
        </p:nvSpPr>
        <p:spPr>
          <a:xfrm>
            <a:off x="457200" y="2082614"/>
            <a:ext cx="7226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Non-local conserved charges</a:t>
            </a:r>
            <a:r>
              <a:rPr lang="en-US" sz="2000" dirty="0">
                <a:solidFill>
                  <a:srgbClr val="FF0000"/>
                </a:solidFill>
              </a:rPr>
              <a:t>           </a:t>
            </a:r>
            <a:r>
              <a:rPr lang="en-US" sz="2000" dirty="0"/>
              <a:t>involve        </a:t>
            </a:r>
            <a:r>
              <a:rPr lang="en-US" sz="2000" dirty="0">
                <a:solidFill>
                  <a:srgbClr val="FF0000"/>
                </a:solidFill>
              </a:rPr>
              <a:t>at least 2 sites apart: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1701661-392A-AC47-B7FA-AE4987AB5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2082614"/>
            <a:ext cx="457200" cy="3147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6781E1-00BD-6D47-8AF8-1AE7ACA8B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8724" y="3951790"/>
            <a:ext cx="3858076" cy="5692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ABB93DB-2277-2740-9D2D-CB9995B013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3265990"/>
            <a:ext cx="2743200" cy="57449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B284FEC-A22E-0A44-B2B3-57B67CD5EC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4249" y="2656390"/>
            <a:ext cx="2139951" cy="5548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C7823F9-47B7-3540-8612-4708FF393B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0873" y="3149414"/>
            <a:ext cx="1827068" cy="5715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0373925-9993-054C-80B3-EFFE2DDCAD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6051" y="2158814"/>
            <a:ext cx="321749" cy="234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B05637F-479A-954E-9965-4CE6BB629728}"/>
              </a:ext>
            </a:extLst>
          </p:cNvPr>
          <p:cNvSpPr txBox="1"/>
          <p:nvPr/>
        </p:nvSpPr>
        <p:spPr>
          <a:xfrm>
            <a:off x="3352800" y="4572000"/>
            <a:ext cx="2937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obeys ``inversion’’ relation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ED3BF46-426E-A747-9900-34A4D94AD1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0" y="4572000"/>
            <a:ext cx="2473208" cy="58438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FF2A5FA-C6AF-1F41-A1D2-FB4F747C460B}"/>
              </a:ext>
            </a:extLst>
          </p:cNvPr>
          <p:cNvSpPr txBox="1"/>
          <p:nvPr/>
        </p:nvSpPr>
        <p:spPr>
          <a:xfrm>
            <a:off x="7386627" y="5904902"/>
            <a:ext cx="1229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polynomial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8CBA88D-8001-C94F-AA45-46E23CC25627}"/>
              </a:ext>
            </a:extLst>
          </p:cNvPr>
          <p:cNvCxnSpPr/>
          <p:nvPr/>
        </p:nvCxnSpPr>
        <p:spPr>
          <a:xfrm flipH="1" flipV="1">
            <a:off x="7254376" y="5765800"/>
            <a:ext cx="371477" cy="218748"/>
          </a:xfrm>
          <a:prstGeom prst="straightConnector1">
            <a:avLst/>
          </a:prstGeom>
          <a:ln w="34925">
            <a:solidFill>
              <a:srgbClr val="FF0000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7CFF322-6758-0C44-BAD4-0DD03AEE25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17652" y="5383902"/>
            <a:ext cx="5575300" cy="355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292A93-47E8-7846-91C0-0F3B01951C7A}"/>
              </a:ext>
            </a:extLst>
          </p:cNvPr>
          <p:cNvSpPr txBox="1"/>
          <p:nvPr/>
        </p:nvSpPr>
        <p:spPr>
          <a:xfrm>
            <a:off x="565875" y="6324600"/>
            <a:ext cx="4691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KBBS model works out similarly.</a:t>
            </a:r>
          </a:p>
        </p:txBody>
      </p:sp>
    </p:spTree>
    <p:extLst>
      <p:ext uri="{BB962C8B-B14F-4D97-AF65-F5344CB8AC3E}">
        <p14:creationId xmlns:p14="http://schemas.microsoft.com/office/powerpoint/2010/main" val="80524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1" grpId="0"/>
      <p:bldP spid="3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The raising/lowering operators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286000" y="757535"/>
            <a:ext cx="4352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follow from </a:t>
            </a:r>
            <a:r>
              <a:rPr lang="en-US" sz="2400" dirty="0">
                <a:solidFill>
                  <a:srgbClr val="FF0000"/>
                </a:solidFill>
              </a:rPr>
              <a:t>one magical identity</a:t>
            </a:r>
            <a:r>
              <a:rPr lang="en-US" sz="2400" dirty="0"/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032" y="1447800"/>
            <a:ext cx="6788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Include an </a:t>
            </a:r>
            <a:r>
              <a:rPr lang="en-US" sz="2000" dirty="0">
                <a:solidFill>
                  <a:srgbClr val="7030A0"/>
                </a:solidFill>
              </a:rPr>
              <a:t>edge fermion/parafermion </a:t>
            </a:r>
            <a:r>
              <a:rPr lang="en-US" sz="2000" i="1" dirty="0">
                <a:solidFill>
                  <a:srgbClr val="7030A0"/>
                </a:solidFill>
                <a:latin typeface="Symbol" pitchFamily="2" charset="2"/>
              </a:rPr>
              <a:t>c</a:t>
            </a:r>
            <a:r>
              <a:rPr lang="en-US" sz="2000" dirty="0">
                <a:solidFill>
                  <a:srgbClr val="7030A0"/>
                </a:solidFill>
              </a:rPr>
              <a:t>  </a:t>
            </a:r>
            <a:r>
              <a:rPr lang="en-US" sz="2000" dirty="0"/>
              <a:t>obeying                   and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774" y="2133600"/>
            <a:ext cx="1906802" cy="21604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27573" y="2514600"/>
            <a:ext cx="1384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e.g. for Ising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B898BC-314B-A348-BDC9-117708B53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975" y="3854532"/>
            <a:ext cx="7047601" cy="50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78C08D-D355-B342-A894-5B1D3C558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7825" y="2003338"/>
            <a:ext cx="2032000" cy="292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9BBB74-CAA1-284B-A2F1-519F278053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005083"/>
            <a:ext cx="1562100" cy="292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22A084-8EB5-F646-AEA2-FBFAC7FF3F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0950" y="2590800"/>
            <a:ext cx="4438650" cy="2591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B510A9-16A7-D043-BAA9-44B75F295689}"/>
              </a:ext>
            </a:extLst>
          </p:cNvPr>
          <p:cNvSpPr txBox="1"/>
          <p:nvPr/>
        </p:nvSpPr>
        <p:spPr>
          <a:xfrm>
            <a:off x="533400" y="3352800"/>
            <a:ext cx="67428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 all these models, the transfer matrices and Hamiltonian obey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EF18BB0-908E-AA4C-9397-7A245C3CF2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2988" y="4902362"/>
            <a:ext cx="2362200" cy="2792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7AE4AC-BC38-1748-A9C0-5119118BF2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53932" y="1524000"/>
            <a:ext cx="788842" cy="2591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08F397-A8CE-F540-A973-8BE53EA27EBE}"/>
              </a:ext>
            </a:extLst>
          </p:cNvPr>
          <p:cNvSpPr txBox="1"/>
          <p:nvPr/>
        </p:nvSpPr>
        <p:spPr>
          <a:xfrm>
            <a:off x="533400" y="4878260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FBCD10-EB83-2141-AD35-90442452860F}"/>
              </a:ext>
            </a:extLst>
          </p:cNvPr>
          <p:cNvSpPr txBox="1"/>
          <p:nvPr/>
        </p:nvSpPr>
        <p:spPr>
          <a:xfrm>
            <a:off x="516032" y="5411397"/>
            <a:ext cx="3031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it follows immediately that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DA375E-5E36-1B42-8B0F-6448F16FF534}"/>
              </a:ext>
            </a:extLst>
          </p:cNvPr>
          <p:cNvSpPr txBox="1"/>
          <p:nvPr/>
        </p:nvSpPr>
        <p:spPr>
          <a:xfrm>
            <a:off x="3921571" y="4876800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B3F74D2-1D54-924A-A8C2-5A5744735E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4400" y="4876800"/>
            <a:ext cx="1524000" cy="3178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0F1B56-4E94-0042-80A8-5D31717538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7503" y="5457885"/>
            <a:ext cx="2806700" cy="3175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9FCF3C-239D-2741-80E5-F15CF3898B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46418" y="6063787"/>
            <a:ext cx="767686" cy="50340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F6EA3A7-E5D9-2B4F-B01B-6128F9E03496}"/>
              </a:ext>
            </a:extLst>
          </p:cNvPr>
          <p:cNvSpPr txBox="1"/>
          <p:nvPr/>
        </p:nvSpPr>
        <p:spPr>
          <a:xfrm>
            <a:off x="6542774" y="5416215"/>
            <a:ext cx="7946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obeys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B47DA8F-DB46-EC44-B663-31BFABC9EB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63825" y="6124987"/>
            <a:ext cx="32766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6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24" grpId="0"/>
      <p:bldP spid="26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76200"/>
            <a:ext cx="8305800" cy="14700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Free fermions and parafermions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9700" y="2857500"/>
            <a:ext cx="64008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Paul Fendley</a:t>
            </a:r>
          </a:p>
          <a:p>
            <a:r>
              <a:rPr lang="en-US" sz="2400" dirty="0">
                <a:solidFill>
                  <a:schemeClr val="tx1"/>
                </a:solidFill>
              </a:rPr>
              <a:t>All Souls College, University of Oxford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71F79-8D67-B540-89E1-A6EAFEBF8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Free fermions in disguise</a:t>
            </a:r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F2CCC9-4CBE-B842-9EC2-DE1D4B7FCF94}"/>
              </a:ext>
            </a:extLst>
          </p:cNvPr>
          <p:cNvSpPr txBox="1"/>
          <p:nvPr/>
        </p:nvSpPr>
        <p:spPr>
          <a:xfrm>
            <a:off x="431800" y="971490"/>
            <a:ext cx="840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One more step: need to show raising/lowering operators in both </a:t>
            </a:r>
            <a:r>
              <a:rPr lang="en-US" sz="2000" dirty="0" err="1"/>
              <a:t>Ising</a:t>
            </a:r>
            <a:r>
              <a:rPr lang="en-US" sz="2000" dirty="0"/>
              <a:t> and 4-fermi models </a:t>
            </a:r>
            <a:r>
              <a:rPr lang="en-US" sz="2000" dirty="0">
                <a:solidFill>
                  <a:srgbClr val="FF0000"/>
                </a:solidFill>
              </a:rPr>
              <a:t>obey the same algebra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0F900E-AD5A-1946-803C-FE3C570EB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986912"/>
            <a:ext cx="3886200" cy="32614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B312F4-05A3-AA4C-985A-2177ABB3E3E6}"/>
              </a:ext>
            </a:extLst>
          </p:cNvPr>
          <p:cNvSpPr txBox="1"/>
          <p:nvPr/>
        </p:nvSpPr>
        <p:spPr>
          <a:xfrm>
            <a:off x="0" y="3688526"/>
            <a:ext cx="1197641" cy="4111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215DE2-3C2E-0949-A123-3E2D52F1A724}"/>
              </a:ext>
            </a:extLst>
          </p:cNvPr>
          <p:cNvSpPr txBox="1"/>
          <p:nvPr/>
        </p:nvSpPr>
        <p:spPr>
          <a:xfrm>
            <a:off x="2211594" y="2921770"/>
            <a:ext cx="1929423" cy="33266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5007B6-73F5-DF43-B07F-247E9A03B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741408"/>
            <a:ext cx="2788973" cy="5445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B39399-2C8C-0840-A7D6-47BC104AD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792651"/>
            <a:ext cx="2540817" cy="4171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E44B20-96E2-F643-9390-0094FF0C72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2286000"/>
            <a:ext cx="1892300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2A5B08-BBA3-7144-A3AE-790A5F90C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6438" y="3333008"/>
            <a:ext cx="3004362" cy="2483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705A8A-019D-4842-B3A8-14F192808741}"/>
              </a:ext>
            </a:extLst>
          </p:cNvPr>
          <p:cNvSpPr txBox="1"/>
          <p:nvPr/>
        </p:nvSpPr>
        <p:spPr>
          <a:xfrm>
            <a:off x="3419345" y="4423946"/>
            <a:ext cx="1887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Only distinction: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FC57E6-8933-1A42-8639-F985B22E13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7672" y="4500146"/>
            <a:ext cx="1066800" cy="2749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0A9BE1A-EE0A-3347-8DC8-6A8FD5AEB565}"/>
              </a:ext>
            </a:extLst>
          </p:cNvPr>
          <p:cNvSpPr txBox="1"/>
          <p:nvPr/>
        </p:nvSpPr>
        <p:spPr>
          <a:xfrm>
            <a:off x="7010400" y="4423946"/>
            <a:ext cx="936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</a:t>
            </a:r>
            <a:r>
              <a:rPr lang="en-US" dirty="0" err="1"/>
              <a:t>Ising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E6DAE53-DA12-3643-A063-60B4857308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6400" y="4957346"/>
            <a:ext cx="1066800" cy="2749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D646F4-CC28-2842-99B5-986866BFE3AE}"/>
              </a:ext>
            </a:extLst>
          </p:cNvPr>
          <p:cNvSpPr txBox="1"/>
          <p:nvPr/>
        </p:nvSpPr>
        <p:spPr>
          <a:xfrm>
            <a:off x="7010400" y="4910154"/>
            <a:ext cx="1188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4-fermi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64C04C-58AD-AA47-8ADA-8726D28001DD}"/>
              </a:ext>
            </a:extLst>
          </p:cNvPr>
          <p:cNvSpPr txBox="1"/>
          <p:nvPr/>
        </p:nvSpPr>
        <p:spPr>
          <a:xfrm>
            <a:off x="3419345" y="5692914"/>
            <a:ext cx="5089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Thus exponentially large degeneracies for each energy in 4-fermi model!</a:t>
            </a:r>
          </a:p>
        </p:txBody>
      </p:sp>
    </p:spTree>
    <p:extLst>
      <p:ext uri="{BB962C8B-B14F-4D97-AF65-F5344CB8AC3E}">
        <p14:creationId xmlns:p14="http://schemas.microsoft.com/office/powerpoint/2010/main" val="182604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/>
      <p:bldP spid="14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FCDEB96-0BC0-1B42-9FB1-40B9305EAE2C}"/>
              </a:ext>
            </a:extLst>
          </p:cNvPr>
          <p:cNvCxnSpPr>
            <a:cxnSpLocks/>
          </p:cNvCxnSpPr>
          <p:nvPr/>
        </p:nvCxnSpPr>
        <p:spPr>
          <a:xfrm>
            <a:off x="2324795" y="5791200"/>
            <a:ext cx="968168" cy="0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B51CD00-C0F1-F84C-B7BC-713FDC7CE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Connection to graph theory</a:t>
            </a:r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FADC03-6B35-1F4E-A30F-18CEEF60B22C}"/>
              </a:ext>
            </a:extLst>
          </p:cNvPr>
          <p:cNvSpPr txBox="1"/>
          <p:nvPr/>
        </p:nvSpPr>
        <p:spPr>
          <a:xfrm>
            <a:off x="533400" y="2209800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Works when the frustration graph is </a:t>
            </a:r>
            <a:r>
              <a:rPr lang="en-US" sz="2000" dirty="0">
                <a:solidFill>
                  <a:srgbClr val="C00000"/>
                </a:solidFill>
              </a:rPr>
              <a:t>even-hole-free, claw-free.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A2195F-EC84-794C-A759-E4081E28A531}"/>
              </a:ext>
            </a:extLst>
          </p:cNvPr>
          <p:cNvSpPr txBox="1"/>
          <p:nvPr/>
        </p:nvSpPr>
        <p:spPr>
          <a:xfrm>
            <a:off x="5029200" y="1524000"/>
            <a:ext cx="3084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Elman, Chapman and </a:t>
            </a:r>
            <a:r>
              <a:rPr lang="en-US" dirty="0" err="1">
                <a:solidFill>
                  <a:srgbClr val="C00000"/>
                </a:solidFill>
              </a:rPr>
              <a:t>Flammia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401DC4-5BE7-6845-8E63-BD1500B7177A}"/>
              </a:ext>
            </a:extLst>
          </p:cNvPr>
          <p:cNvSpPr txBox="1"/>
          <p:nvPr/>
        </p:nvSpPr>
        <p:spPr>
          <a:xfrm>
            <a:off x="533400" y="106680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Remarkably, can find a </a:t>
            </a:r>
            <a:r>
              <a:rPr lang="en-US" sz="2000" dirty="0">
                <a:solidFill>
                  <a:srgbClr val="C00000"/>
                </a:solidFill>
              </a:rPr>
              <a:t>general set of criteria </a:t>
            </a:r>
            <a:r>
              <a:rPr lang="en-US" sz="2000" dirty="0"/>
              <a:t>that explains when free fermions are in disguise.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6D32E3-87C1-8E42-BEFB-D10BA23D5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590800"/>
            <a:ext cx="5594350" cy="262264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D4D5BF-55B2-3A45-9BAC-B2E49827FCAD}"/>
              </a:ext>
            </a:extLst>
          </p:cNvPr>
          <p:cNvCxnSpPr>
            <a:cxnSpLocks/>
          </p:cNvCxnSpPr>
          <p:nvPr/>
        </p:nvCxnSpPr>
        <p:spPr>
          <a:xfrm>
            <a:off x="3429000" y="5851590"/>
            <a:ext cx="390555" cy="329652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D39F66-9550-5145-8A43-EC824AB52ABE}"/>
              </a:ext>
            </a:extLst>
          </p:cNvPr>
          <p:cNvCxnSpPr>
            <a:cxnSpLocks/>
          </p:cNvCxnSpPr>
          <p:nvPr/>
        </p:nvCxnSpPr>
        <p:spPr>
          <a:xfrm>
            <a:off x="1825873" y="6279250"/>
            <a:ext cx="968168" cy="0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06DC523-D590-B64E-A335-F3F0C808378E}"/>
              </a:ext>
            </a:extLst>
          </p:cNvPr>
          <p:cNvCxnSpPr>
            <a:cxnSpLocks/>
          </p:cNvCxnSpPr>
          <p:nvPr/>
        </p:nvCxnSpPr>
        <p:spPr>
          <a:xfrm flipV="1">
            <a:off x="1825873" y="5851590"/>
            <a:ext cx="451090" cy="364428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07A4AB53-CB51-FE46-BD0B-8B80C358D62B}"/>
              </a:ext>
            </a:extLst>
          </p:cNvPr>
          <p:cNvSpPr>
            <a:spLocks noChangeAspect="1"/>
          </p:cNvSpPr>
          <p:nvPr/>
        </p:nvSpPr>
        <p:spPr>
          <a:xfrm>
            <a:off x="1714500" y="6199718"/>
            <a:ext cx="171510" cy="1715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7BE70D-0BEB-2445-A25F-73C77E790172}"/>
              </a:ext>
            </a:extLst>
          </p:cNvPr>
          <p:cNvCxnSpPr>
            <a:cxnSpLocks/>
          </p:cNvCxnSpPr>
          <p:nvPr/>
        </p:nvCxnSpPr>
        <p:spPr>
          <a:xfrm>
            <a:off x="2378563" y="5895674"/>
            <a:ext cx="393999" cy="320344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72176501-93FA-9448-A29A-993159B3C33F}"/>
              </a:ext>
            </a:extLst>
          </p:cNvPr>
          <p:cNvSpPr>
            <a:spLocks noChangeAspect="1"/>
          </p:cNvSpPr>
          <p:nvPr/>
        </p:nvSpPr>
        <p:spPr>
          <a:xfrm>
            <a:off x="2226163" y="5749281"/>
            <a:ext cx="171510" cy="1715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1B1C8B-B5B3-FD4D-985D-D387D7DACBCA}"/>
              </a:ext>
            </a:extLst>
          </p:cNvPr>
          <p:cNvCxnSpPr>
            <a:cxnSpLocks/>
          </p:cNvCxnSpPr>
          <p:nvPr/>
        </p:nvCxnSpPr>
        <p:spPr>
          <a:xfrm flipV="1">
            <a:off x="2873511" y="5826902"/>
            <a:ext cx="495652" cy="405688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AC844DA5-215C-7C4B-BDF0-02AEA97D7C06}"/>
              </a:ext>
            </a:extLst>
          </p:cNvPr>
          <p:cNvSpPr>
            <a:spLocks noChangeAspect="1"/>
          </p:cNvSpPr>
          <p:nvPr/>
        </p:nvSpPr>
        <p:spPr>
          <a:xfrm>
            <a:off x="2757217" y="6177920"/>
            <a:ext cx="171510" cy="1715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9AC8CAE-D6A4-C449-B842-97DA3302E9F0}"/>
              </a:ext>
            </a:extLst>
          </p:cNvPr>
          <p:cNvCxnSpPr>
            <a:cxnSpLocks/>
          </p:cNvCxnSpPr>
          <p:nvPr/>
        </p:nvCxnSpPr>
        <p:spPr>
          <a:xfrm flipV="1">
            <a:off x="6041402" y="5818118"/>
            <a:ext cx="251906" cy="222868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DE689951-3301-FF41-9230-9CDD138DD681}"/>
              </a:ext>
            </a:extLst>
          </p:cNvPr>
          <p:cNvSpPr>
            <a:spLocks noChangeAspect="1"/>
          </p:cNvSpPr>
          <p:nvPr/>
        </p:nvSpPr>
        <p:spPr>
          <a:xfrm>
            <a:off x="3292963" y="5724575"/>
            <a:ext cx="171510" cy="1715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1ECB1D7-D374-6D46-8C71-7EEE93B6F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6334190"/>
            <a:ext cx="266700" cy="279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C363AA-F82D-D34B-89AC-8D733CE46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363" y="5562600"/>
            <a:ext cx="279400" cy="279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071E983-97AE-9E4A-BCF9-CC318AEF7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8763" y="6362411"/>
            <a:ext cx="279400" cy="27940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AC107C-EA1B-8845-AB32-1FA5DE623C2B}"/>
              </a:ext>
            </a:extLst>
          </p:cNvPr>
          <p:cNvCxnSpPr>
            <a:cxnSpLocks/>
          </p:cNvCxnSpPr>
          <p:nvPr/>
        </p:nvCxnSpPr>
        <p:spPr>
          <a:xfrm>
            <a:off x="6340963" y="5835036"/>
            <a:ext cx="388866" cy="331214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AC24A9B-A066-864B-AFDC-EA835B1385F2}"/>
              </a:ext>
            </a:extLst>
          </p:cNvPr>
          <p:cNvCxnSpPr>
            <a:cxnSpLocks/>
            <a:stCxn id="17" idx="6"/>
          </p:cNvCxnSpPr>
          <p:nvPr/>
        </p:nvCxnSpPr>
        <p:spPr>
          <a:xfrm>
            <a:off x="2928727" y="6263675"/>
            <a:ext cx="865649" cy="0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416B016-3E29-6549-9B2A-22553262B66C}"/>
              </a:ext>
            </a:extLst>
          </p:cNvPr>
          <p:cNvCxnSpPr>
            <a:cxnSpLocks/>
          </p:cNvCxnSpPr>
          <p:nvPr/>
        </p:nvCxnSpPr>
        <p:spPr>
          <a:xfrm>
            <a:off x="3458202" y="5781390"/>
            <a:ext cx="386799" cy="0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55500303-E0E5-C24F-9C9F-7F86B50388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6065" y="6281397"/>
            <a:ext cx="635000" cy="27940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30CB957-90AA-B047-90D1-36EE2C7E09AC}"/>
              </a:ext>
            </a:extLst>
          </p:cNvPr>
          <p:cNvCxnSpPr>
            <a:cxnSpLocks/>
          </p:cNvCxnSpPr>
          <p:nvPr/>
        </p:nvCxnSpPr>
        <p:spPr>
          <a:xfrm>
            <a:off x="3896895" y="6263675"/>
            <a:ext cx="386799" cy="0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9BFC62E-5CC5-964D-A5D9-ECFD02B8C372}"/>
              </a:ext>
            </a:extLst>
          </p:cNvPr>
          <p:cNvCxnSpPr>
            <a:cxnSpLocks/>
          </p:cNvCxnSpPr>
          <p:nvPr/>
        </p:nvCxnSpPr>
        <p:spPr>
          <a:xfrm>
            <a:off x="6293308" y="6228199"/>
            <a:ext cx="386799" cy="0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7B19AA8-B057-974F-9F77-BC90773636F2}"/>
              </a:ext>
            </a:extLst>
          </p:cNvPr>
          <p:cNvCxnSpPr>
            <a:cxnSpLocks/>
          </p:cNvCxnSpPr>
          <p:nvPr/>
        </p:nvCxnSpPr>
        <p:spPr>
          <a:xfrm>
            <a:off x="5864574" y="5776701"/>
            <a:ext cx="386799" cy="0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A5723CF-71FD-B741-AF26-99B1E89B4FEF}"/>
              </a:ext>
            </a:extLst>
          </p:cNvPr>
          <p:cNvCxnSpPr>
            <a:cxnSpLocks/>
          </p:cNvCxnSpPr>
          <p:nvPr/>
        </p:nvCxnSpPr>
        <p:spPr>
          <a:xfrm flipV="1">
            <a:off x="3881052" y="6013164"/>
            <a:ext cx="251906" cy="222868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D540479-C80A-2848-8AE6-BFE9C21747D4}"/>
              </a:ext>
            </a:extLst>
          </p:cNvPr>
          <p:cNvSpPr txBox="1"/>
          <p:nvPr/>
        </p:nvSpPr>
        <p:spPr>
          <a:xfrm>
            <a:off x="4993431" y="5643030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CD15A0F-23C2-0F4B-A23B-805800BBC11A}"/>
              </a:ext>
            </a:extLst>
          </p:cNvPr>
          <p:cNvSpPr>
            <a:spLocks noChangeAspect="1"/>
          </p:cNvSpPr>
          <p:nvPr/>
        </p:nvSpPr>
        <p:spPr>
          <a:xfrm>
            <a:off x="3790890" y="6181242"/>
            <a:ext cx="171510" cy="1715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4A8BBE2-6AAF-0A41-992F-C5D46C0C2C06}"/>
              </a:ext>
            </a:extLst>
          </p:cNvPr>
          <p:cNvSpPr>
            <a:spLocks noChangeAspect="1"/>
          </p:cNvSpPr>
          <p:nvPr/>
        </p:nvSpPr>
        <p:spPr>
          <a:xfrm>
            <a:off x="6245653" y="5699190"/>
            <a:ext cx="171510" cy="1715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9A79346-D8F4-964B-9217-EBAB122FFB46}"/>
              </a:ext>
            </a:extLst>
          </p:cNvPr>
          <p:cNvSpPr>
            <a:spLocks noChangeAspect="1"/>
          </p:cNvSpPr>
          <p:nvPr/>
        </p:nvSpPr>
        <p:spPr>
          <a:xfrm>
            <a:off x="6694555" y="6141133"/>
            <a:ext cx="171510" cy="1715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0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20" grpId="0" animBg="1"/>
      <p:bldP spid="35" grpId="0"/>
      <p:bldP spid="27" grpId="0" animBg="1"/>
      <p:bldP spid="26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76200"/>
            <a:ext cx="8915400" cy="113567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Get </a:t>
            </a:r>
            <a:r>
              <a:rPr lang="en-US" sz="3200" dirty="0">
                <a:solidFill>
                  <a:srgbClr val="FF0000"/>
                </a:solidFill>
              </a:rPr>
              <a:t>free parafermions </a:t>
            </a:r>
            <a:r>
              <a:rPr lang="en-US" sz="3200" dirty="0">
                <a:solidFill>
                  <a:srgbClr val="0000FF"/>
                </a:solidFill>
              </a:rPr>
              <a:t>as well! 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185208"/>
            <a:ext cx="815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Anticommutation relations </a:t>
            </a:r>
            <a:r>
              <a:rPr lang="en-US" sz="2000" dirty="0" err="1"/>
              <a:t>generalise</a:t>
            </a:r>
            <a:r>
              <a:rPr lang="en-US" sz="2000" dirty="0"/>
              <a:t> to </a:t>
            </a:r>
          </a:p>
          <a:p>
            <a:endParaRPr lang="en-US" sz="2000" dirty="0">
              <a:solidFill>
                <a:srgbClr val="7030A0"/>
              </a:solidFill>
            </a:endParaRPr>
          </a:p>
          <a:p>
            <a:endParaRPr lang="en-US" sz="2000" dirty="0">
              <a:solidFill>
                <a:srgbClr val="7030A0"/>
              </a:solidFill>
            </a:endParaRPr>
          </a:p>
          <a:p>
            <a:endParaRPr lang="en-US" sz="2000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450" y="3087159"/>
            <a:ext cx="4781550" cy="265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150" y="3559555"/>
            <a:ext cx="1409700" cy="3045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9200" y="3578252"/>
            <a:ext cx="77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8850" y="4002971"/>
            <a:ext cx="2222500" cy="2758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91100" y="3974068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each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295481" y="3745468"/>
            <a:ext cx="1309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Baxter 1989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423DFB-3C2F-0C45-8CE6-5E53F85CFE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86200"/>
            <a:ext cx="2717800" cy="28285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573F5C-F146-4A43-95FB-F40875D75937}"/>
              </a:ext>
            </a:extLst>
          </p:cNvPr>
          <p:cNvSpPr txBox="1"/>
          <p:nvPr/>
        </p:nvSpPr>
        <p:spPr>
          <a:xfrm>
            <a:off x="4636114" y="5068669"/>
            <a:ext cx="1340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Baxter 1989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             2014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0695B9-8B00-7E44-B767-570AE2E7853E}"/>
              </a:ext>
            </a:extLst>
          </p:cNvPr>
          <p:cNvSpPr txBox="1"/>
          <p:nvPr/>
        </p:nvSpPr>
        <p:spPr>
          <a:xfrm>
            <a:off x="5958078" y="5068669"/>
            <a:ext cx="1438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Fendley 2013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               2021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5D03F4-C776-FB4C-A1BA-5CE65297B22A}"/>
              </a:ext>
            </a:extLst>
          </p:cNvPr>
          <p:cNvSpPr txBox="1"/>
          <p:nvPr/>
        </p:nvSpPr>
        <p:spPr>
          <a:xfrm>
            <a:off x="7466079" y="5068669"/>
            <a:ext cx="1601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Au-Yang/Perk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  2014, 2016   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489096-3785-C84B-9D8D-16B927E8F0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0195" y="1740876"/>
            <a:ext cx="4381500" cy="3175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96BC4B1-6D2F-E248-9235-4F9AC88837CC}"/>
              </a:ext>
            </a:extLst>
          </p:cNvPr>
          <p:cNvSpPr txBox="1"/>
          <p:nvPr/>
        </p:nvSpPr>
        <p:spPr>
          <a:xfrm>
            <a:off x="457200" y="2590800"/>
            <a:ext cx="38001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Baxter’s        chains have spectrum</a:t>
            </a:r>
            <a:endParaRPr lang="en-US" sz="20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8F275A8-354C-0B4A-A866-9E4D69979C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7800" y="2683202"/>
            <a:ext cx="320040" cy="24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5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6" grpId="0"/>
      <p:bldP spid="13" grpId="0"/>
      <p:bldP spid="14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The physics of the four-fermi chain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2630031"/>
            <a:ext cx="83147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free-fermion raising/lowering operators are </a:t>
            </a:r>
            <a:r>
              <a:rPr lang="en-US" sz="2000" dirty="0">
                <a:solidFill>
                  <a:srgbClr val="7030A0"/>
                </a:solidFill>
              </a:rPr>
              <a:t>non-linear and non-local </a:t>
            </a:r>
            <a:r>
              <a:rPr lang="en-US" sz="2000" dirty="0"/>
              <a:t>in the original fermions. Thus e.g. no Wick’s theorem in real space.</a:t>
            </a:r>
          </a:p>
          <a:p>
            <a:endParaRPr lang="en-US" sz="2000" dirty="0"/>
          </a:p>
          <a:p>
            <a:r>
              <a:rPr lang="en-US" sz="2000" dirty="0"/>
              <a:t>Nevertheless, the spectrum is </a:t>
            </a:r>
            <a:r>
              <a:rPr lang="en-US" sz="2000" dirty="0">
                <a:solidFill>
                  <a:srgbClr val="FF0000"/>
                </a:solidFill>
              </a:rPr>
              <a:t>free-fermionic</a:t>
            </a:r>
            <a:r>
              <a:rPr lang="en-US" sz="2000" dirty="0"/>
              <a:t>: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where the             are the </a:t>
            </a:r>
            <a:r>
              <a:rPr lang="en-US" sz="2000" dirty="0">
                <a:solidFill>
                  <a:srgbClr val="7030A0"/>
                </a:solidFill>
              </a:rPr>
              <a:t>roots of an order </a:t>
            </a:r>
            <a:r>
              <a:rPr lang="en-US" sz="2000" i="1" dirty="0">
                <a:solidFill>
                  <a:srgbClr val="7030A0"/>
                </a:solidFill>
              </a:rPr>
              <a:t>S</a:t>
            </a:r>
            <a:r>
              <a:rPr lang="en-US" sz="2000" dirty="0">
                <a:solidFill>
                  <a:srgbClr val="7030A0"/>
                </a:solidFill>
              </a:rPr>
              <a:t>=2</a:t>
            </a:r>
            <a:r>
              <a:rPr lang="en-US" sz="2000" i="1" dirty="0">
                <a:solidFill>
                  <a:srgbClr val="7030A0"/>
                </a:solidFill>
              </a:rPr>
              <a:t>L</a:t>
            </a:r>
            <a:r>
              <a:rPr lang="en-US" sz="2000" dirty="0">
                <a:solidFill>
                  <a:srgbClr val="7030A0"/>
                </a:solidFill>
              </a:rPr>
              <a:t>/3 polynomial</a:t>
            </a:r>
            <a:r>
              <a:rPr lang="en-US" sz="2000" dirty="0"/>
              <a:t>.    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247" y="4011112"/>
            <a:ext cx="3872753" cy="3244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6469" y="5276671"/>
            <a:ext cx="8529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One unusual property:  each energy is exponentially              </a:t>
            </a:r>
            <a:r>
              <a:rPr lang="en-US" sz="2000" dirty="0">
                <a:solidFill>
                  <a:srgbClr val="FF0000"/>
                </a:solidFill>
              </a:rPr>
              <a:t>degenerate</a:t>
            </a:r>
            <a:r>
              <a:rPr lang="en-US" sz="2000" dirty="0"/>
              <a:t>. Degeneracies arise </a:t>
            </a:r>
            <a:r>
              <a:rPr lang="en-US" sz="2000" dirty="0">
                <a:solidFill>
                  <a:srgbClr val="00B050"/>
                </a:solidFill>
              </a:rPr>
              <a:t>from extended supersymmetry algebra</a:t>
            </a:r>
            <a:r>
              <a:rPr lang="en-US" sz="2000" dirty="0"/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5330612"/>
            <a:ext cx="533400" cy="2548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3793" y="4468312"/>
            <a:ext cx="576325" cy="3375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A28456-AF61-5347-8709-6FC1F983A1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0118" y="1066800"/>
            <a:ext cx="3979578" cy="6292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184D5A-97FF-1A4A-BC7E-F0EA6DD5FD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7500" y="1840547"/>
            <a:ext cx="5295900" cy="68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5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1676400"/>
            <a:ext cx="4000500" cy="30155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793" y="284801"/>
            <a:ext cx="8051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Find that at the self-dual point/uniform couplings, theory is </a:t>
            </a:r>
            <a:r>
              <a:rPr lang="en-US" sz="2000" dirty="0">
                <a:solidFill>
                  <a:srgbClr val="FF0000"/>
                </a:solidFill>
              </a:rPr>
              <a:t>critical, but not a CFT</a:t>
            </a:r>
            <a:r>
              <a:rPr lang="en-US" sz="2000" dirty="0"/>
              <a:t>. Instead, it has </a:t>
            </a:r>
            <a:r>
              <a:rPr lang="en-US" sz="2000" dirty="0">
                <a:solidFill>
                  <a:srgbClr val="FF0000"/>
                </a:solidFill>
              </a:rPr>
              <a:t>dynamical critical exponent </a:t>
            </a:r>
            <a:r>
              <a:rPr lang="en-US" sz="2000" i="1" dirty="0">
                <a:solidFill>
                  <a:srgbClr val="FF0000"/>
                </a:solidFill>
                <a:latin typeface="Palatino" charset="0"/>
                <a:ea typeface="Palatino" charset="0"/>
                <a:cs typeface="Palatino" charset="0"/>
              </a:rPr>
              <a:t>z=3/2</a:t>
            </a:r>
            <a:r>
              <a:rPr lang="en-US" sz="2000" dirty="0"/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2011" y="2590800"/>
            <a:ext cx="3289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Staggering on every third site </a:t>
            </a:r>
            <a:br>
              <a:rPr lang="en-US" sz="2000" dirty="0"/>
            </a:br>
            <a:r>
              <a:rPr lang="en-US" sz="2000" dirty="0"/>
              <a:t>gives phase diagram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935D65-D399-AE4F-8782-C7D94C6281FE}"/>
              </a:ext>
            </a:extLst>
          </p:cNvPr>
          <p:cNvSpPr txBox="1"/>
          <p:nvPr/>
        </p:nvSpPr>
        <p:spPr>
          <a:xfrm>
            <a:off x="3954667" y="6096000"/>
            <a:ext cx="4577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Hello numerical experts?  Bethe-ansatz fiends?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EC9C1D-B10F-F84D-9297-1E26C8156897}"/>
              </a:ext>
            </a:extLst>
          </p:cNvPr>
          <p:cNvSpPr/>
          <p:nvPr/>
        </p:nvSpPr>
        <p:spPr>
          <a:xfrm>
            <a:off x="653575" y="5181600"/>
            <a:ext cx="80513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Imposing periodic </a:t>
            </a:r>
            <a:r>
              <a:rPr lang="en-US" sz="2000" dirty="0" err="1"/>
              <a:t>b.c.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7030A0"/>
                </a:solidFill>
              </a:rPr>
              <a:t>breaks degeneracies and gives rise to a distinct </a:t>
            </a:r>
            <a:r>
              <a:rPr lang="en-US" sz="2000" i="1" dirty="0">
                <a:solidFill>
                  <a:srgbClr val="7030A0"/>
                </a:solidFill>
                <a:latin typeface="Palatino" charset="0"/>
                <a:ea typeface="Palatino" charset="0"/>
                <a:cs typeface="Palatino" charset="0"/>
              </a:rPr>
              <a:t>z</a:t>
            </a:r>
            <a:r>
              <a:rPr lang="en-US" sz="2000" dirty="0"/>
              <a:t>. Even though it’s integrable, not free-fermion, and too difficult (for me at any rate) to extract answer analytically. </a:t>
            </a:r>
          </a:p>
        </p:txBody>
      </p:sp>
    </p:spTree>
    <p:extLst>
      <p:ext uri="{BB962C8B-B14F-4D97-AF65-F5344CB8AC3E}">
        <p14:creationId xmlns:p14="http://schemas.microsoft.com/office/powerpoint/2010/main" val="138683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Combining </a:t>
            </a:r>
            <a:r>
              <a:rPr lang="en-US" sz="3600" dirty="0" err="1">
                <a:solidFill>
                  <a:srgbClr val="0000FF"/>
                </a:solidFill>
              </a:rPr>
              <a:t>Ising</a:t>
            </a:r>
            <a:r>
              <a:rPr lang="en-US" sz="3600" dirty="0">
                <a:solidFill>
                  <a:srgbClr val="0000FF"/>
                </a:solidFill>
              </a:rPr>
              <a:t> and four-fermi chains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4343400"/>
          </a:xfrm>
        </p:spPr>
        <p:txBody>
          <a:bodyPr>
            <a:normAutofit/>
          </a:bodyPr>
          <a:lstStyle/>
          <a:p>
            <a:r>
              <a:rPr lang="en-US" sz="2000" dirty="0"/>
              <a:t>Combination is not only not free-fermion, it’s </a:t>
            </a:r>
            <a:r>
              <a:rPr lang="en-US" sz="2000" dirty="0">
                <a:solidFill>
                  <a:srgbClr val="FF0000"/>
                </a:solidFill>
              </a:rPr>
              <a:t>not even integrable.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Find a non-trivial critical point with only one-parameter tuning and without changing the Hilbert space. Thus ideally suited for </a:t>
            </a:r>
            <a:r>
              <a:rPr lang="en-US" sz="2000" dirty="0">
                <a:solidFill>
                  <a:srgbClr val="FF0000"/>
                </a:solidFill>
              </a:rPr>
              <a:t>testing numerical methods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Along self-dual line, interesting properties such as </a:t>
            </a:r>
            <a:r>
              <a:rPr lang="en-US" sz="2000" dirty="0">
                <a:solidFill>
                  <a:srgbClr val="7030A0"/>
                </a:solidFill>
              </a:rPr>
              <a:t>supersymmetry </a:t>
            </a:r>
            <a:r>
              <a:rPr lang="en-US" sz="2000" dirty="0"/>
              <a:t>and </a:t>
            </a:r>
            <a:r>
              <a:rPr lang="en-US" sz="2000" dirty="0">
                <a:solidFill>
                  <a:srgbClr val="7030A0"/>
                </a:solidFill>
              </a:rPr>
              <a:t>order-disorder coexistence.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624BD8-214B-2F47-A4C9-632EBCF6328C}"/>
              </a:ext>
            </a:extLst>
          </p:cNvPr>
          <p:cNvSpPr txBox="1"/>
          <p:nvPr/>
        </p:nvSpPr>
        <p:spPr>
          <a:xfrm>
            <a:off x="5715000" y="6096000"/>
            <a:ext cx="2083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O’Brien and Fendley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0D53D3-E799-EA4C-A2D5-6B52658FB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850" y="1295400"/>
            <a:ext cx="24003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4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ross 1"/>
          <p:cNvSpPr/>
          <p:nvPr/>
        </p:nvSpPr>
        <p:spPr>
          <a:xfrm rot="2649692">
            <a:off x="5034201" y="4045559"/>
            <a:ext cx="297936" cy="306584"/>
          </a:xfrm>
          <a:prstGeom prst="plus">
            <a:avLst>
              <a:gd name="adj" fmla="val 48622"/>
            </a:avLst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ross 2"/>
          <p:cNvSpPr/>
          <p:nvPr/>
        </p:nvSpPr>
        <p:spPr>
          <a:xfrm rot="2649692">
            <a:off x="5033600" y="5728956"/>
            <a:ext cx="297936" cy="306584"/>
          </a:xfrm>
          <a:prstGeom prst="plus">
            <a:avLst>
              <a:gd name="adj" fmla="val 4862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03723" y="5248016"/>
            <a:ext cx="1684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Ising critical line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288742" y="5452477"/>
            <a:ext cx="714983" cy="1666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420626" y="2824173"/>
            <a:ext cx="2723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Order-disorder coexistence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04286" y="3977874"/>
            <a:ext cx="2066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7030A0"/>
                </a:solidFill>
              </a:rPr>
              <a:t>Tricritical</a:t>
            </a:r>
            <a:r>
              <a:rPr lang="en-US" dirty="0">
                <a:solidFill>
                  <a:srgbClr val="7030A0"/>
                </a:solidFill>
              </a:rPr>
              <a:t> Ising point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5177909" y="4181819"/>
            <a:ext cx="1" cy="1705227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185364" y="2427134"/>
            <a:ext cx="7383" cy="1762429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479013" y="3001494"/>
            <a:ext cx="714983" cy="16664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977" y="4038600"/>
            <a:ext cx="865424" cy="214679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066577" y="3684793"/>
            <a:ext cx="207129" cy="2014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248783" y="3574896"/>
            <a:ext cx="2005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Exact ground states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500485" y="3756990"/>
            <a:ext cx="714983" cy="16664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63" y="3660733"/>
            <a:ext cx="570714" cy="225467"/>
          </a:xfrm>
          <a:prstGeom prst="rect">
            <a:avLst/>
          </a:prstGeom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Order and disorder coexist along the first-order transition line</a:t>
            </a:r>
            <a:endParaRPr lang="en-US" sz="3600" dirty="0"/>
          </a:p>
        </p:txBody>
      </p:sp>
      <p:sp>
        <p:nvSpPr>
          <p:cNvPr id="18" name="TextBox 17"/>
          <p:cNvSpPr txBox="1"/>
          <p:nvPr/>
        </p:nvSpPr>
        <p:spPr>
          <a:xfrm>
            <a:off x="222684" y="2971800"/>
            <a:ext cx="4199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Although the three ground states are exact only at             , the phase persists along the self-dual line up to the pure 4-fermi point. 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286" y="3382860"/>
            <a:ext cx="570714" cy="22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11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Lots more to do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E465D-58B9-6248-A69F-1E54CA2F6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Exact edge </a:t>
            </a:r>
            <a:r>
              <a:rPr lang="en-US" sz="2000" dirty="0">
                <a:solidFill>
                  <a:srgbClr val="7030A0"/>
                </a:solidFill>
              </a:rPr>
              <a:t>zero modes</a:t>
            </a:r>
            <a:r>
              <a:rPr lang="en-US" sz="2000" dirty="0"/>
              <a:t>?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>
                <a:solidFill>
                  <a:srgbClr val="7030A0"/>
                </a:solidFill>
              </a:rPr>
              <a:t>Field theory</a:t>
            </a:r>
            <a:r>
              <a:rPr lang="en-US" sz="2000" dirty="0"/>
              <a:t>?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(</a:t>
            </a:r>
            <a:r>
              <a:rPr lang="en-US" sz="2000" dirty="0" err="1"/>
              <a:t>Superintegrable</a:t>
            </a:r>
            <a:r>
              <a:rPr lang="en-US" sz="2000" dirty="0"/>
              <a:t>) chiral Potts transfer matrix is </a:t>
            </a:r>
            <a:r>
              <a:rPr lang="en-US" sz="2000" dirty="0">
                <a:solidFill>
                  <a:srgbClr val="FF0000"/>
                </a:solidFill>
              </a:rPr>
              <a:t>inverse of KBBS</a:t>
            </a:r>
            <a:r>
              <a:rPr lang="en-US" sz="2000" dirty="0"/>
              <a:t> one. Lots of mysteries…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Connection to </a:t>
            </a:r>
            <a:r>
              <a:rPr lang="en-US" sz="2000" dirty="0">
                <a:solidFill>
                  <a:srgbClr val="7030A0"/>
                </a:solidFill>
              </a:rPr>
              <a:t>experiment</a:t>
            </a:r>
            <a:r>
              <a:rPr lang="en-US" sz="2000" dirty="0"/>
              <a:t> both in Ising+4-fermion and in chiral Potts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Close connection to </a:t>
            </a:r>
            <a:r>
              <a:rPr lang="en-US" sz="2000" dirty="0">
                <a:solidFill>
                  <a:srgbClr val="FF0000"/>
                </a:solidFill>
              </a:rPr>
              <a:t>integrable</a:t>
            </a:r>
            <a:r>
              <a:rPr lang="en-US" sz="2000" dirty="0"/>
              <a:t> </a:t>
            </a:r>
            <a:r>
              <a:rPr lang="en-US" sz="2000" dirty="0" err="1"/>
              <a:t>Bazhanov</a:t>
            </a:r>
            <a:r>
              <a:rPr lang="en-US" sz="2000" dirty="0"/>
              <a:t>-Baxter models in </a:t>
            </a:r>
            <a:r>
              <a:rPr lang="en-US" sz="2000" dirty="0">
                <a:solidFill>
                  <a:srgbClr val="FF0000"/>
                </a:solidFill>
              </a:rPr>
              <a:t>3d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Connection to chiral CFTs?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06929" y="4385846"/>
            <a:ext cx="1562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Aasen et al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E5B1BB-A433-1644-88CC-02ABB0D5D49A}"/>
              </a:ext>
            </a:extLst>
          </p:cNvPr>
          <p:cNvSpPr txBox="1"/>
          <p:nvPr/>
        </p:nvSpPr>
        <p:spPr>
          <a:xfrm>
            <a:off x="7051569" y="4356606"/>
            <a:ext cx="1711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Rydberg blockade</a:t>
            </a:r>
          </a:p>
        </p:txBody>
      </p:sp>
    </p:spTree>
    <p:extLst>
      <p:ext uri="{BB962C8B-B14F-4D97-AF65-F5344CB8AC3E}">
        <p14:creationId xmlns:p14="http://schemas.microsoft.com/office/powerpoint/2010/main" val="8668197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9D103A-88F7-4D47-92CD-FACA3E1514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" t="60133" r="72885" b="1"/>
          <a:stretch/>
        </p:blipFill>
        <p:spPr>
          <a:xfrm>
            <a:off x="1905000" y="1009650"/>
            <a:ext cx="5638800" cy="58483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FB235E-E7FE-6F4F-AC2D-145F0ED37F39}"/>
              </a:ext>
            </a:extLst>
          </p:cNvPr>
          <p:cNvSpPr txBox="1"/>
          <p:nvPr/>
        </p:nvSpPr>
        <p:spPr>
          <a:xfrm>
            <a:off x="3199974" y="228600"/>
            <a:ext cx="3353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Many Happy Returns!</a:t>
            </a:r>
          </a:p>
        </p:txBody>
      </p:sp>
    </p:spTree>
    <p:extLst>
      <p:ext uri="{BB962C8B-B14F-4D97-AF65-F5344CB8AC3E}">
        <p14:creationId xmlns:p14="http://schemas.microsoft.com/office/powerpoint/2010/main" val="3933337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Free fermions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43053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The</a:t>
            </a:r>
            <a:r>
              <a:rPr lang="en-US" sz="2000" dirty="0"/>
              <a:t> fundamental system in theoretical physics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Many properties can be computed exactly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Keeps on keeping on</a:t>
            </a:r>
            <a:br>
              <a:rPr lang="en-US" sz="2000" dirty="0"/>
            </a:br>
            <a:r>
              <a:rPr lang="en-US" sz="2000" dirty="0">
                <a:solidFill>
                  <a:srgbClr val="800000"/>
                </a:solidFill>
              </a:rPr>
              <a:t>e.g. topological classification, entanglement, quenches…</a:t>
            </a:r>
          </a:p>
          <a:p>
            <a:endParaRPr lang="en-US" sz="2000" dirty="0">
              <a:solidFill>
                <a:srgbClr val="800000"/>
              </a:solidFill>
            </a:endParaRPr>
          </a:p>
          <a:p>
            <a:endParaRPr lang="en-US" sz="2000" dirty="0">
              <a:solidFill>
                <a:srgbClr val="800000"/>
              </a:solidFill>
            </a:endParaRPr>
          </a:p>
          <a:p>
            <a:r>
              <a:rPr lang="en-US" sz="2000" dirty="0"/>
              <a:t>Appear in many non-obvious guises. Moreover, often occurs as a special point in space of couplings (typically not that many relevant couplings).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99972A-7C6B-EE46-9BD7-8BF32B85248F}"/>
              </a:ext>
            </a:extLst>
          </p:cNvPr>
          <p:cNvSpPr txBox="1"/>
          <p:nvPr/>
        </p:nvSpPr>
        <p:spPr>
          <a:xfrm>
            <a:off x="457200" y="6096000"/>
            <a:ext cx="8383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Despite all this, still possibly </a:t>
            </a:r>
            <a:r>
              <a:rPr lang="en-US" sz="2400" dirty="0">
                <a:solidFill>
                  <a:srgbClr val="7030A0"/>
                </a:solidFill>
              </a:rPr>
              <a:t>underused</a:t>
            </a:r>
            <a:r>
              <a:rPr lang="en-US" sz="2400" dirty="0"/>
              <a:t> in stat-mech/field theory. </a:t>
            </a:r>
          </a:p>
        </p:txBody>
      </p:sp>
    </p:spTree>
    <p:extLst>
      <p:ext uri="{BB962C8B-B14F-4D97-AF65-F5344CB8AC3E}">
        <p14:creationId xmlns:p14="http://schemas.microsoft.com/office/powerpoint/2010/main" val="21988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What is a free fermion?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7307471"/>
              </p:ext>
            </p:extLst>
          </p:nvPr>
        </p:nvGraphicFramePr>
        <p:xfrm>
          <a:off x="3171915" y="1995283"/>
          <a:ext cx="3409770" cy="514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Equation" r:id="rId3" imgW="1346200" imgH="203200" progId="Equation.DSMT4">
                  <p:embed/>
                </p:oleObj>
              </mc:Choice>
              <mc:Fallback>
                <p:oleObj name="Equation" r:id="rId3" imgW="1346200" imgH="2032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1915" y="1995283"/>
                        <a:ext cx="3409770" cy="5146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591755" y="2683418"/>
            <a:ext cx="7969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choice of each       is </a:t>
            </a:r>
            <a:r>
              <a:rPr lang="en-US" sz="2000" dirty="0">
                <a:solidFill>
                  <a:srgbClr val="FF0000"/>
                </a:solidFill>
              </a:rPr>
              <a:t>independent</a:t>
            </a:r>
            <a:r>
              <a:rPr lang="en-US" sz="2000" dirty="0"/>
              <a:t>, and </a:t>
            </a:r>
            <a:r>
              <a:rPr lang="en-US" sz="2000" dirty="0">
                <a:solidFill>
                  <a:srgbClr val="FF0000"/>
                </a:solidFill>
              </a:rPr>
              <a:t>does not affect </a:t>
            </a:r>
            <a:r>
              <a:rPr lang="en-US" sz="2000" dirty="0"/>
              <a:t>the values of     .</a:t>
            </a: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6212347"/>
              </p:ext>
            </p:extLst>
          </p:nvPr>
        </p:nvGraphicFramePr>
        <p:xfrm>
          <a:off x="2667000" y="2718947"/>
          <a:ext cx="301632" cy="329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Equation" r:id="rId5" imgW="139700" imgH="152400" progId="Equation.DSMT4">
                  <p:embed/>
                </p:oleObj>
              </mc:Choice>
              <mc:Fallback>
                <p:oleObj name="Equation" r:id="rId5" imgW="139700" imgH="152400" progId="Equation.DSMT4">
                  <p:embed/>
                  <p:pic>
                    <p:nvPicPr>
                      <p:cNvPr id="33" name="Object 3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67000" y="2718947"/>
                        <a:ext cx="301632" cy="3290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9557023"/>
              </p:ext>
            </p:extLst>
          </p:nvPr>
        </p:nvGraphicFramePr>
        <p:xfrm>
          <a:off x="8077200" y="2667000"/>
          <a:ext cx="250325" cy="410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Equation" r:id="rId7" imgW="127000" imgH="203200" progId="Equation.DSMT4">
                  <p:embed/>
                </p:oleObj>
              </mc:Choice>
              <mc:Fallback>
                <p:oleObj name="Equation" r:id="rId7" imgW="127000" imgH="203200" progId="Equation.DSMT4">
                  <p:embed/>
                  <p:pic>
                    <p:nvPicPr>
                      <p:cNvPr id="34" name="Object 3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077200" y="2667000"/>
                        <a:ext cx="250325" cy="4106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1A53C4A-3D2F-5346-92FF-298666EE3FBE}"/>
              </a:ext>
            </a:extLst>
          </p:cNvPr>
          <p:cNvSpPr txBox="1"/>
          <p:nvPr/>
        </p:nvSpPr>
        <p:spPr>
          <a:xfrm>
            <a:off x="591755" y="1435987"/>
            <a:ext cx="7388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 a free-fermion quantum system, the entire </a:t>
            </a:r>
            <a:r>
              <a:rPr lang="en-US" sz="2000" dirty="0">
                <a:solidFill>
                  <a:srgbClr val="FF0000"/>
                </a:solidFill>
              </a:rPr>
              <a:t>spectrum</a:t>
            </a:r>
            <a:r>
              <a:rPr lang="en-US" sz="2000" dirty="0"/>
              <a:t> is of the form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617C27-B827-8944-AC88-44C357F5FB2D}"/>
              </a:ext>
            </a:extLst>
          </p:cNvPr>
          <p:cNvSpPr/>
          <p:nvPr/>
        </p:nvSpPr>
        <p:spPr>
          <a:xfrm>
            <a:off x="990600" y="4248090"/>
            <a:ext cx="3581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Levels</a:t>
            </a:r>
            <a:r>
              <a:rPr lang="en-US" sz="2000" dirty="0"/>
              <a:t> are either </a:t>
            </a:r>
            <a:r>
              <a:rPr lang="en-US" sz="2000" dirty="0">
                <a:solidFill>
                  <a:srgbClr val="FF0000"/>
                </a:solidFill>
              </a:rPr>
              <a:t>filled</a:t>
            </a:r>
            <a:r>
              <a:rPr lang="en-US" sz="2000" dirty="0"/>
              <a:t> or </a:t>
            </a:r>
            <a:r>
              <a:rPr lang="en-US" sz="2000" dirty="0">
                <a:solidFill>
                  <a:srgbClr val="FF0000"/>
                </a:solidFill>
              </a:rPr>
              <a:t>empty</a:t>
            </a:r>
            <a:r>
              <a:rPr lang="en-US" sz="2000" dirty="0"/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7A14C3-1F8A-8C4B-81B7-0AA6E702D3B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1462"/>
          <a:stretch/>
        </p:blipFill>
        <p:spPr>
          <a:xfrm>
            <a:off x="4493074" y="3200400"/>
            <a:ext cx="2822126" cy="3519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DFB9EB-A855-2042-AB96-08BA93E2E4E1}"/>
              </a:ext>
            </a:extLst>
          </p:cNvPr>
          <p:cNvSpPr/>
          <p:nvPr/>
        </p:nvSpPr>
        <p:spPr>
          <a:xfrm>
            <a:off x="1850010" y="797748"/>
            <a:ext cx="59223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Forget statistics, forget operators, forget fields…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3D64D-6F10-426A-B9CB-3EF931B5756B}"/>
              </a:ext>
            </a:extLst>
          </p:cNvPr>
          <p:cNvSpPr txBox="1"/>
          <p:nvPr/>
        </p:nvSpPr>
        <p:spPr>
          <a:xfrm flipH="1">
            <a:off x="7239000" y="3962400"/>
            <a:ext cx="1478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Excited levels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B70338-2C32-407D-A60A-4BB7D72E834A}"/>
              </a:ext>
            </a:extLst>
          </p:cNvPr>
          <p:cNvSpPr txBox="1"/>
          <p:nvPr/>
        </p:nvSpPr>
        <p:spPr>
          <a:xfrm flipH="1">
            <a:off x="7315200" y="5638800"/>
            <a:ext cx="1478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Fermi sea</a:t>
            </a:r>
          </a:p>
        </p:txBody>
      </p:sp>
    </p:spTree>
    <p:extLst>
      <p:ext uri="{BB962C8B-B14F-4D97-AF65-F5344CB8AC3E}">
        <p14:creationId xmlns:p14="http://schemas.microsoft.com/office/powerpoint/2010/main" val="216072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" grpId="0"/>
      <p:bldP spid="5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B3AC8-E622-C247-BE31-C30E0AB3C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The usual (lattice) story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7C9158-21A8-5F44-A34C-A11032F10AC7}"/>
              </a:ext>
            </a:extLst>
          </p:cNvPr>
          <p:cNvSpPr/>
          <p:nvPr/>
        </p:nvSpPr>
        <p:spPr>
          <a:xfrm>
            <a:off x="457200" y="1114636"/>
            <a:ext cx="853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Automatically find such a spectrum when Hamiltonian is a </a:t>
            </a:r>
            <a:r>
              <a:rPr lang="en-US" sz="2000" dirty="0">
                <a:solidFill>
                  <a:srgbClr val="FF0000"/>
                </a:solidFill>
              </a:rPr>
              <a:t>bilinear in fermions</a:t>
            </a:r>
            <a:r>
              <a:rPr lang="en-US" sz="2000" dirty="0">
                <a:solidFill>
                  <a:srgbClr val="000000"/>
                </a:solidFill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D47358-AA08-6F4D-912B-81BCC8490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524000"/>
            <a:ext cx="2426343" cy="7349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2D0667-5D19-D848-B295-6998EC39851F}"/>
              </a:ext>
            </a:extLst>
          </p:cNvPr>
          <p:cNvSpPr txBox="1"/>
          <p:nvPr/>
        </p:nvSpPr>
        <p:spPr>
          <a:xfrm>
            <a:off x="457200" y="2286000"/>
            <a:ext cx="8104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where             is an antisymmetric matrix, and the (Majorana) fermions obey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833F0C-58B6-A04F-9072-A5B4923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331513"/>
            <a:ext cx="520700" cy="2783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819044-8C77-BB45-8CFA-EC63B3FAF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2744450"/>
            <a:ext cx="2350144" cy="4169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84BDDC-5F62-D342-B7E4-95F0F31C91D7}"/>
              </a:ext>
            </a:extLst>
          </p:cNvPr>
          <p:cNvSpPr txBox="1"/>
          <p:nvPr/>
        </p:nvSpPr>
        <p:spPr>
          <a:xfrm>
            <a:off x="457200" y="3562290"/>
            <a:ext cx="5291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Examples of non-obvious free-fermionic systems: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1D3932-96FD-C44A-BC45-F64B7D7145A8}"/>
              </a:ext>
            </a:extLst>
          </p:cNvPr>
          <p:cNvSpPr txBox="1"/>
          <p:nvPr/>
        </p:nvSpPr>
        <p:spPr>
          <a:xfrm>
            <a:off x="838200" y="3962400"/>
            <a:ext cx="4935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1d quantum transverse-field/2d classical Ising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31D021-CF7F-D14D-BAD0-5D10BDFF8DB0}"/>
              </a:ext>
            </a:extLst>
          </p:cNvPr>
          <p:cNvSpPr txBox="1"/>
          <p:nvPr/>
        </p:nvSpPr>
        <p:spPr>
          <a:xfrm>
            <a:off x="2286000" y="4279569"/>
            <a:ext cx="6402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800000"/>
                </a:solidFill>
              </a:rPr>
              <a:t>Kauffman, Onsager;  its fermionic version now known as the ``</a:t>
            </a:r>
            <a:r>
              <a:rPr lang="en-US" sz="1600" dirty="0" err="1">
                <a:solidFill>
                  <a:srgbClr val="800000"/>
                </a:solidFill>
              </a:rPr>
              <a:t>Kitaev</a:t>
            </a:r>
            <a:r>
              <a:rPr lang="en-US" sz="1600" dirty="0">
                <a:solidFill>
                  <a:srgbClr val="800000"/>
                </a:solidFill>
              </a:rPr>
              <a:t> chain’’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95D8E1-ED01-5D40-A2EB-F358AFD562F1}"/>
              </a:ext>
            </a:extLst>
          </p:cNvPr>
          <p:cNvSpPr txBox="1"/>
          <p:nvPr/>
        </p:nvSpPr>
        <p:spPr>
          <a:xfrm>
            <a:off x="880019" y="4713461"/>
            <a:ext cx="1774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1d quantum XY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FB5CFA-DC7D-E94D-A919-27C565F9D2DC}"/>
              </a:ext>
            </a:extLst>
          </p:cNvPr>
          <p:cNvSpPr txBox="1"/>
          <p:nvPr/>
        </p:nvSpPr>
        <p:spPr>
          <a:xfrm>
            <a:off x="2286000" y="5039632"/>
            <a:ext cx="3105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800000"/>
                </a:solidFill>
              </a:rPr>
              <a:t>Jordan-Wigner; </a:t>
            </a:r>
            <a:r>
              <a:rPr lang="en-US" sz="1600" dirty="0" err="1">
                <a:solidFill>
                  <a:srgbClr val="800000"/>
                </a:solidFill>
              </a:rPr>
              <a:t>Lieb</a:t>
            </a:r>
            <a:r>
              <a:rPr lang="en-US" sz="1600" dirty="0">
                <a:solidFill>
                  <a:srgbClr val="800000"/>
                </a:solidFill>
              </a:rPr>
              <a:t>-Schultz-</a:t>
            </a:r>
            <a:r>
              <a:rPr lang="en-US" sz="1600" dirty="0" err="1">
                <a:solidFill>
                  <a:srgbClr val="800000"/>
                </a:solidFill>
              </a:rPr>
              <a:t>Mattis</a:t>
            </a:r>
            <a:endParaRPr lang="en-US" sz="1600" dirty="0">
              <a:solidFill>
                <a:srgbClr val="8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4F9BCF-D631-244C-88D5-AD2D05C6B7FD}"/>
              </a:ext>
            </a:extLst>
          </p:cNvPr>
          <p:cNvSpPr txBox="1"/>
          <p:nvPr/>
        </p:nvSpPr>
        <p:spPr>
          <a:xfrm>
            <a:off x="880019" y="5504302"/>
            <a:ext cx="3150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2d </a:t>
            </a:r>
            <a:r>
              <a:rPr lang="en-US" sz="2000" dirty="0" err="1"/>
              <a:t>Kitaev</a:t>
            </a:r>
            <a:r>
              <a:rPr lang="en-US" sz="2000" dirty="0"/>
              <a:t> honeycomb model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A08257-28AD-234D-A016-476C0C213A63}"/>
              </a:ext>
            </a:extLst>
          </p:cNvPr>
          <p:cNvSpPr txBox="1"/>
          <p:nvPr/>
        </p:nvSpPr>
        <p:spPr>
          <a:xfrm>
            <a:off x="880019" y="6193275"/>
            <a:ext cx="3116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sine-Gordon at special point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8613EB-EE5C-C342-B5F9-E44D406747DD}"/>
              </a:ext>
            </a:extLst>
          </p:cNvPr>
          <p:cNvSpPr txBox="1"/>
          <p:nvPr/>
        </p:nvSpPr>
        <p:spPr>
          <a:xfrm>
            <a:off x="2286000" y="6519446"/>
            <a:ext cx="2202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800000"/>
                </a:solidFill>
              </a:rPr>
              <a:t>Coleman;  Luther-Emery</a:t>
            </a:r>
          </a:p>
        </p:txBody>
      </p:sp>
    </p:spTree>
    <p:extLst>
      <p:ext uri="{BB962C8B-B14F-4D97-AF65-F5344CB8AC3E}">
        <p14:creationId xmlns:p14="http://schemas.microsoft.com/office/powerpoint/2010/main" val="100027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Canonical example: the </a:t>
            </a:r>
            <a:r>
              <a:rPr lang="en-US" sz="3600" dirty="0" err="1">
                <a:solidFill>
                  <a:srgbClr val="0000FF"/>
                </a:solidFill>
              </a:rPr>
              <a:t>Ising</a:t>
            </a:r>
            <a:r>
              <a:rPr lang="en-US" sz="3600" dirty="0">
                <a:solidFill>
                  <a:srgbClr val="0000FF"/>
                </a:solidFill>
              </a:rPr>
              <a:t>/</a:t>
            </a:r>
            <a:r>
              <a:rPr lang="en-US" sz="3600" dirty="0" err="1">
                <a:solidFill>
                  <a:srgbClr val="0000FF"/>
                </a:solidFill>
              </a:rPr>
              <a:t>Kitaev</a:t>
            </a:r>
            <a:r>
              <a:rPr lang="en-US" sz="3600" dirty="0">
                <a:solidFill>
                  <a:srgbClr val="0000FF"/>
                </a:solidFill>
              </a:rPr>
              <a:t> chain</a:t>
            </a:r>
          </a:p>
        </p:txBody>
      </p:sp>
      <p:cxnSp>
        <p:nvCxnSpPr>
          <p:cNvPr id="9" name="Straight Arrow Connector 8"/>
          <p:cNvCxnSpPr>
            <a:stCxn id="47" idx="2"/>
          </p:cNvCxnSpPr>
          <p:nvPr/>
        </p:nvCxnSpPr>
        <p:spPr>
          <a:xfrm>
            <a:off x="3005137" y="1760923"/>
            <a:ext cx="423863" cy="4519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940791" y="1627590"/>
            <a:ext cx="76200" cy="6006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528" y="1995013"/>
            <a:ext cx="3806476" cy="89139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052637" y="1114592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transverse field favouring disorder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641357" y="1242897"/>
            <a:ext cx="3435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interaction favouring order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3772152"/>
            <a:ext cx="5913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</a:t>
            </a:r>
            <a:r>
              <a:rPr lang="en-US" sz="2000" dirty="0">
                <a:solidFill>
                  <a:srgbClr val="FF0000"/>
                </a:solidFill>
              </a:rPr>
              <a:t>non-local</a:t>
            </a:r>
            <a:r>
              <a:rPr lang="en-US" sz="2000" dirty="0"/>
              <a:t> Jordan-Wigner transformation maps it to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18025" y="2971800"/>
            <a:ext cx="618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       are Pauli matrices acting on site </a:t>
            </a:r>
            <a:r>
              <a:rPr lang="en-US" i="1" dirty="0"/>
              <a:t>j</a:t>
            </a:r>
            <a:r>
              <a:rPr lang="en-US" dirty="0"/>
              <a:t> of the </a:t>
            </a:r>
            <a:r>
              <a:rPr lang="en-US" i="1" dirty="0"/>
              <a:t>L</a:t>
            </a:r>
            <a:r>
              <a:rPr lang="en-US" dirty="0"/>
              <a:t>-site chain.    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6441" y="3048000"/>
            <a:ext cx="243109" cy="2768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5020" y="4204130"/>
            <a:ext cx="4270580" cy="7488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B1D01F-BC2D-2948-9E65-A5F51FA1A3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9512" y="5246132"/>
            <a:ext cx="3096984" cy="1295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C48860-8488-8549-BD2A-43CEF8B8C8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1955" y="5638800"/>
            <a:ext cx="2058045" cy="62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1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Really easy to find spectra of such Hamiltonians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06640" y="1189816"/>
            <a:ext cx="8314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Commuting a linear in fermions with a bilinear </a:t>
            </a:r>
            <a:r>
              <a:rPr lang="en-US" sz="2000" dirty="0">
                <a:solidFill>
                  <a:srgbClr val="FF0000"/>
                </a:solidFill>
              </a:rPr>
              <a:t>gives a linear back</a:t>
            </a:r>
            <a:r>
              <a:rPr lang="en-US" sz="2000" dirty="0"/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29301" y="2647890"/>
            <a:ext cx="1676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eigenvectors:                       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879" y="1600200"/>
            <a:ext cx="2720721" cy="762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3618" y="2678668"/>
            <a:ext cx="779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where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064" y="2681705"/>
            <a:ext cx="1600200" cy="2900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6614" y="3776877"/>
            <a:ext cx="600980" cy="291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7C7DDC-0210-0645-B657-D8C0525C26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6301" y="3703799"/>
            <a:ext cx="1558499" cy="563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63989F-566A-9848-ABA0-050302A454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2667000"/>
            <a:ext cx="2641600" cy="330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C53081-EFAC-0D43-8C40-5C3AC9A94B3D}"/>
              </a:ext>
            </a:extLst>
          </p:cNvPr>
          <p:cNvSpPr txBox="1"/>
          <p:nvPr/>
        </p:nvSpPr>
        <p:spPr>
          <a:xfrm>
            <a:off x="567299" y="3657600"/>
            <a:ext cx="4730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</a:t>
            </a:r>
            <a:r>
              <a:rPr lang="en-US" sz="2000" dirty="0">
                <a:solidFill>
                  <a:srgbClr val="FF0000"/>
                </a:solidFill>
              </a:rPr>
              <a:t>raising and lowering operators </a:t>
            </a:r>
            <a:r>
              <a:rPr lang="en-US" sz="2000" dirty="0"/>
              <a:t>are then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DA22702-D8B8-AF41-A09D-0CB9498834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808" y="4363760"/>
            <a:ext cx="3441292" cy="67196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8DE292E-8281-4D40-AE88-8E9E998E9485}"/>
              </a:ext>
            </a:extLst>
          </p:cNvPr>
          <p:cNvSpPr txBox="1"/>
          <p:nvPr/>
        </p:nvSpPr>
        <p:spPr>
          <a:xfrm>
            <a:off x="587829" y="5486400"/>
            <a:ext cx="85235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eigenvalues       are the </a:t>
            </a:r>
            <a:r>
              <a:rPr lang="en-US" sz="2000" dirty="0">
                <a:solidFill>
                  <a:srgbClr val="FF0000"/>
                </a:solidFill>
              </a:rPr>
              <a:t>zeroes of a polynomial </a:t>
            </a:r>
            <a:r>
              <a:rPr lang="en-US" sz="2000" dirty="0"/>
              <a:t>whose coefficients depend</a:t>
            </a:r>
            <a:br>
              <a:rPr lang="en-US" sz="2000" dirty="0"/>
            </a:br>
            <a:r>
              <a:rPr lang="en-US" sz="2000" dirty="0"/>
              <a:t>on the couplings.  Thus instead of diagonalizing a                 matrix, now</a:t>
            </a:r>
            <a:br>
              <a:rPr lang="en-US" sz="2000" dirty="0"/>
            </a:br>
            <a:r>
              <a:rPr lang="en-US" sz="2000" dirty="0"/>
              <a:t>a                   one. 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9243104-1E24-534C-A91A-329841F926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4607" y="5620314"/>
            <a:ext cx="242393" cy="1904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B1D344-73CA-1E44-B323-01EEE24F37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0859" y="4556155"/>
            <a:ext cx="419100" cy="25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939E53-0C44-DD4D-97D5-6DF3C23DFF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96000" y="5868000"/>
            <a:ext cx="790924" cy="2211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B8D9DD-03CE-434F-B9DD-2F0E94BF45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6210000"/>
            <a:ext cx="879664" cy="17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0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DC6A6-2D29-C64E-B21C-BED8A85C5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One more step:</a:t>
            </a:r>
            <a:r>
              <a:rPr lang="en-US" sz="2800" dirty="0">
                <a:solidFill>
                  <a:srgbClr val="0000FF"/>
                </a:solidFill>
              </a:rPr>
              <a:t> To find free-fermion spectrum, need to show that raising/lowering operators have algebra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FC3D91-6F28-ED49-835F-0DFC7CB53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286000"/>
            <a:ext cx="3886200" cy="32614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514F02-C586-9046-BD96-3D8528F8525A}"/>
              </a:ext>
            </a:extLst>
          </p:cNvPr>
          <p:cNvSpPr txBox="1"/>
          <p:nvPr/>
        </p:nvSpPr>
        <p:spPr>
          <a:xfrm>
            <a:off x="2743200" y="3688526"/>
            <a:ext cx="1197641" cy="4111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BEB421-D0AA-4643-808C-94D37FBA7334}"/>
              </a:ext>
            </a:extLst>
          </p:cNvPr>
          <p:cNvSpPr txBox="1"/>
          <p:nvPr/>
        </p:nvSpPr>
        <p:spPr>
          <a:xfrm>
            <a:off x="4904055" y="1981200"/>
            <a:ext cx="1862119" cy="37260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6338BA-3315-E84C-A108-65F1485D2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136" y="1247332"/>
            <a:ext cx="2977822" cy="581468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290E6781-125C-0440-B8A7-386B55C1F9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1825456"/>
              </p:ext>
            </p:extLst>
          </p:nvPr>
        </p:nvGraphicFramePr>
        <p:xfrm>
          <a:off x="2716983" y="6014071"/>
          <a:ext cx="3409770" cy="514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Equation" r:id="rId5" imgW="1346200" imgH="203200" progId="Equation.DSMT4">
                  <p:embed/>
                </p:oleObj>
              </mc:Choice>
              <mc:Fallback>
                <p:oleObj name="Equation" r:id="rId5" imgW="1346200" imgH="2032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16983" y="6014071"/>
                        <a:ext cx="3409770" cy="5146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9A883864-C395-4949-BA86-6EC7AC4E3D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" y="1389810"/>
            <a:ext cx="2340641" cy="3842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5480A6-F31D-9E49-B700-B86F4E7658E5}"/>
              </a:ext>
            </a:extLst>
          </p:cNvPr>
          <p:cNvSpPr txBox="1"/>
          <p:nvPr/>
        </p:nvSpPr>
        <p:spPr>
          <a:xfrm>
            <a:off x="3886200" y="1371600"/>
            <a:ext cx="1495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addition to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AB0CB1-FBCC-DC44-8F89-A3A62D1D87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6605" y="3688526"/>
            <a:ext cx="342900" cy="266700"/>
          </a:xfrm>
          <a:prstGeom prst="rect">
            <a:avLst/>
          </a:prstGeom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650B9F51-766F-4A47-BD0D-83004ADCF643}"/>
              </a:ext>
            </a:extLst>
          </p:cNvPr>
          <p:cNvSpPr/>
          <p:nvPr/>
        </p:nvSpPr>
        <p:spPr>
          <a:xfrm rot="4600295">
            <a:off x="4309397" y="3547541"/>
            <a:ext cx="1212373" cy="1591718"/>
          </a:xfrm>
          <a:prstGeom prst="arc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193037B6-FD6E-D740-9B7D-91204C15B27F}"/>
              </a:ext>
            </a:extLst>
          </p:cNvPr>
          <p:cNvSpPr/>
          <p:nvPr/>
        </p:nvSpPr>
        <p:spPr>
          <a:xfrm rot="173989">
            <a:off x="4240902" y="2721023"/>
            <a:ext cx="1359305" cy="1402093"/>
          </a:xfrm>
          <a:prstGeom prst="arc">
            <a:avLst/>
          </a:prstGeom>
          <a:ln w="34925"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6EA7368-FD98-BD46-8622-8C996DC4F3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0400" y="3696879"/>
            <a:ext cx="546100" cy="2667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46F5E04-1825-7648-9515-ABC88FDC92D9}"/>
              </a:ext>
            </a:extLst>
          </p:cNvPr>
          <p:cNvSpPr txBox="1"/>
          <p:nvPr/>
        </p:nvSpPr>
        <p:spPr>
          <a:xfrm>
            <a:off x="4023294" y="4428548"/>
            <a:ext cx="216652" cy="793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F6F18C-6FDC-6549-9403-EAAD22037221}"/>
              </a:ext>
            </a:extLst>
          </p:cNvPr>
          <p:cNvSpPr txBox="1"/>
          <p:nvPr/>
        </p:nvSpPr>
        <p:spPr>
          <a:xfrm>
            <a:off x="3989654" y="2566630"/>
            <a:ext cx="277546" cy="8772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2B3B191F-D3DC-7846-A537-83CCFC1E2AB4}"/>
              </a:ext>
            </a:extLst>
          </p:cNvPr>
          <p:cNvSpPr/>
          <p:nvPr/>
        </p:nvSpPr>
        <p:spPr>
          <a:xfrm rot="10800000">
            <a:off x="3505201" y="3161120"/>
            <a:ext cx="1335487" cy="1791879"/>
          </a:xfrm>
          <a:prstGeom prst="arc">
            <a:avLst/>
          </a:prstGeom>
          <a:ln w="34925"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E74BD52B-1DDB-844D-8BB3-A4812A1DCDEC}"/>
              </a:ext>
            </a:extLst>
          </p:cNvPr>
          <p:cNvSpPr/>
          <p:nvPr/>
        </p:nvSpPr>
        <p:spPr>
          <a:xfrm rot="14958532">
            <a:off x="3771208" y="2382105"/>
            <a:ext cx="1363053" cy="1972988"/>
          </a:xfrm>
          <a:prstGeom prst="arc">
            <a:avLst>
              <a:gd name="adj1" fmla="val 16730912"/>
              <a:gd name="adj2" fmla="val 130019"/>
            </a:avLst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9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12" grpId="0" animBg="1"/>
      <p:bldP spid="17" grpId="0" animBg="1"/>
      <p:bldP spid="22" grpId="0" animBg="1"/>
      <p:bldP spid="21" grpId="0" animBg="1"/>
      <p:bldP spid="19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394510" y="381000"/>
            <a:ext cx="8354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By now many many models have been solved by J-W transformations. Do one on your </a:t>
            </a:r>
            <a:r>
              <a:rPr lang="en-US" sz="2000" dirty="0" err="1"/>
              <a:t>fave</a:t>
            </a:r>
            <a:r>
              <a:rPr lang="en-US" sz="2000" dirty="0"/>
              <a:t> chain, and if the Hamiltonian is </a:t>
            </a:r>
            <a:r>
              <a:rPr lang="en-US" sz="2000" dirty="0">
                <a:solidFill>
                  <a:srgbClr val="FF0000"/>
                </a:solidFill>
              </a:rPr>
              <a:t>quadratic in fermions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FF0000"/>
                </a:solidFill>
              </a:rPr>
              <a:t>you win</a:t>
            </a:r>
            <a:r>
              <a:rPr lang="en-US" sz="2000" dirty="0"/>
              <a:t>!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757152" y="5511225"/>
            <a:ext cx="3237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Is that all there is?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44ED5B-4791-FE42-B314-7AB9D2A74DFC}"/>
              </a:ext>
            </a:extLst>
          </p:cNvPr>
          <p:cNvSpPr txBox="1"/>
          <p:nvPr/>
        </p:nvSpPr>
        <p:spPr>
          <a:xfrm>
            <a:off x="381000" y="2057400"/>
            <a:ext cx="79896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Recently, a general result for when J-W transformation to free fermions is possible. Describe terms in lattice Hamiltonian by a ``frustration” graph, and for it to be quadratic in fermions, graph must have certain properties.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F049F-E41A-1B40-AA60-E8C70F6D76BB}"/>
              </a:ext>
            </a:extLst>
          </p:cNvPr>
          <p:cNvSpPr txBox="1"/>
          <p:nvPr/>
        </p:nvSpPr>
        <p:spPr>
          <a:xfrm>
            <a:off x="5638800" y="3128546"/>
            <a:ext cx="3130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Chapman-</a:t>
            </a:r>
            <a:r>
              <a:rPr lang="en-US" dirty="0" err="1">
                <a:solidFill>
                  <a:srgbClr val="C00000"/>
                </a:solidFill>
              </a:rPr>
              <a:t>Flammia</a:t>
            </a:r>
            <a:r>
              <a:rPr lang="en-US" sz="1600" dirty="0">
                <a:solidFill>
                  <a:srgbClr val="C00000"/>
                </a:solidFill>
              </a:rPr>
              <a:t>,</a:t>
            </a:r>
            <a:r>
              <a:rPr lang="en-GB" sz="1600" dirty="0"/>
              <a:t> </a:t>
            </a:r>
            <a:r>
              <a:rPr lang="en-GB" sz="1600" dirty="0">
                <a:solidFill>
                  <a:srgbClr val="C00000"/>
                </a:solidFill>
              </a:rPr>
              <a:t>2003.05465</a:t>
            </a:r>
            <a:r>
              <a:rPr lang="en-US" sz="1600" dirty="0">
                <a:solidFill>
                  <a:srgbClr val="C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9941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32948</TotalTime>
  <Words>1986</Words>
  <Application>Microsoft Macintosh PowerPoint</Application>
  <PresentationFormat>On-screen Show (4:3)</PresentationFormat>
  <Paragraphs>228</Paragraphs>
  <Slides>28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CMU Sans Serif Oblique</vt:lpstr>
      <vt:lpstr>CMU Serif</vt:lpstr>
      <vt:lpstr>Palatino</vt:lpstr>
      <vt:lpstr>Symbol</vt:lpstr>
      <vt:lpstr>Office Theme</vt:lpstr>
      <vt:lpstr>Equation</vt:lpstr>
      <vt:lpstr>Fête Hubert</vt:lpstr>
      <vt:lpstr>Free fermions and parafermions</vt:lpstr>
      <vt:lpstr>Free fermions</vt:lpstr>
      <vt:lpstr>What is a free fermion?</vt:lpstr>
      <vt:lpstr>The usual (lattice) story</vt:lpstr>
      <vt:lpstr>Canonical example: the Ising/Kitaev chain</vt:lpstr>
      <vt:lpstr>Really easy to find spectra of such Hamiltonians</vt:lpstr>
      <vt:lpstr>One more step: To find free-fermion spectrum, need to show that raising/lowering operators have algebra</vt:lpstr>
      <vt:lpstr>PowerPoint Presentation</vt:lpstr>
      <vt:lpstr>PowerPoint Presentation</vt:lpstr>
      <vt:lpstr>Rewriting the models in a more algebraic form</vt:lpstr>
      <vt:lpstr>Free fermions in disguise</vt:lpstr>
      <vt:lpstr>Baxter’s       Hamiltonian</vt:lpstr>
      <vt:lpstr>The KBBS Hamiltonian</vt:lpstr>
      <vt:lpstr>How to show these models are ``free’’:</vt:lpstr>
      <vt:lpstr>The transfer matrix</vt:lpstr>
      <vt:lpstr>And for the four-fermi model</vt:lpstr>
      <vt:lpstr>Same form for parafermion case!</vt:lpstr>
      <vt:lpstr>The raising/lowering operators</vt:lpstr>
      <vt:lpstr>Free fermions in disguise</vt:lpstr>
      <vt:lpstr>Connection to graph theory</vt:lpstr>
      <vt:lpstr>Get free parafermions as well! </vt:lpstr>
      <vt:lpstr>The physics of the four-fermi chain</vt:lpstr>
      <vt:lpstr>PowerPoint Presentation</vt:lpstr>
      <vt:lpstr>Combining Ising and four-fermi chains </vt:lpstr>
      <vt:lpstr>Order and disorder coexist along the first-order transition line</vt:lpstr>
      <vt:lpstr>Lots more to do</vt:lpstr>
      <vt:lpstr>PowerPoint Presentation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Few to Many</dc:title>
  <dc:creator> </dc:creator>
  <cp:lastModifiedBy>Paul Fendley</cp:lastModifiedBy>
  <cp:revision>332</cp:revision>
  <cp:lastPrinted>2020-02-13T06:46:49Z</cp:lastPrinted>
  <dcterms:created xsi:type="dcterms:W3CDTF">2010-06-08T14:02:31Z</dcterms:created>
  <dcterms:modified xsi:type="dcterms:W3CDTF">2021-09-18T17:27:59Z</dcterms:modified>
</cp:coreProperties>
</file>