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734" r:id="rId3"/>
    <p:sldMasterId id="2147483761" r:id="rId4"/>
  </p:sldMasterIdLst>
  <p:notesMasterIdLst>
    <p:notesMasterId r:id="rId96"/>
  </p:notesMasterIdLst>
  <p:sldIdLst>
    <p:sldId id="1001" r:id="rId5"/>
    <p:sldId id="285" r:id="rId6"/>
    <p:sldId id="1045" r:id="rId7"/>
    <p:sldId id="786" r:id="rId8"/>
    <p:sldId id="804" r:id="rId9"/>
    <p:sldId id="809" r:id="rId10"/>
    <p:sldId id="810" r:id="rId11"/>
    <p:sldId id="1000" r:id="rId12"/>
    <p:sldId id="797" r:id="rId13"/>
    <p:sldId id="877" r:id="rId14"/>
    <p:sldId id="800" r:id="rId15"/>
    <p:sldId id="1003" r:id="rId16"/>
    <p:sldId id="1034" r:id="rId17"/>
    <p:sldId id="881" r:id="rId18"/>
    <p:sldId id="891" r:id="rId19"/>
    <p:sldId id="892" r:id="rId20"/>
    <p:sldId id="1041" r:id="rId21"/>
    <p:sldId id="880" r:id="rId22"/>
    <p:sldId id="884" r:id="rId23"/>
    <p:sldId id="885" r:id="rId24"/>
    <p:sldId id="886" r:id="rId25"/>
    <p:sldId id="887" r:id="rId26"/>
    <p:sldId id="888" r:id="rId27"/>
    <p:sldId id="889" r:id="rId28"/>
    <p:sldId id="890" r:id="rId29"/>
    <p:sldId id="1004" r:id="rId30"/>
    <p:sldId id="1005" r:id="rId31"/>
    <p:sldId id="1018" r:id="rId32"/>
    <p:sldId id="1020" r:id="rId33"/>
    <p:sldId id="994" r:id="rId34"/>
    <p:sldId id="521" r:id="rId35"/>
    <p:sldId id="583" r:id="rId36"/>
    <p:sldId id="600" r:id="rId37"/>
    <p:sldId id="597" r:id="rId38"/>
    <p:sldId id="602" r:id="rId39"/>
    <p:sldId id="603" r:id="rId40"/>
    <p:sldId id="609" r:id="rId41"/>
    <p:sldId id="1028" r:id="rId42"/>
    <p:sldId id="1021" r:id="rId43"/>
    <p:sldId id="1031" r:id="rId44"/>
    <p:sldId id="1023" r:id="rId45"/>
    <p:sldId id="1022" r:id="rId46"/>
    <p:sldId id="1025" r:id="rId47"/>
    <p:sldId id="1029" r:id="rId48"/>
    <p:sldId id="1026" r:id="rId49"/>
    <p:sldId id="1009" r:id="rId50"/>
    <p:sldId id="996" r:id="rId51"/>
    <p:sldId id="827" r:id="rId52"/>
    <p:sldId id="616" r:id="rId53"/>
    <p:sldId id="617" r:id="rId54"/>
    <p:sldId id="618" r:id="rId55"/>
    <p:sldId id="1033" r:id="rId56"/>
    <p:sldId id="997" r:id="rId57"/>
    <p:sldId id="642" r:id="rId58"/>
    <p:sldId id="760" r:id="rId59"/>
    <p:sldId id="853" r:id="rId60"/>
    <p:sldId id="909" r:id="rId61"/>
    <p:sldId id="915" r:id="rId62"/>
    <p:sldId id="1042" r:id="rId63"/>
    <p:sldId id="1043" r:id="rId64"/>
    <p:sldId id="920" r:id="rId65"/>
    <p:sldId id="922" r:id="rId66"/>
    <p:sldId id="925" r:id="rId67"/>
    <p:sldId id="933" r:id="rId68"/>
    <p:sldId id="934" r:id="rId69"/>
    <p:sldId id="1032" r:id="rId70"/>
    <p:sldId id="1040" r:id="rId71"/>
    <p:sldId id="1044" r:id="rId72"/>
    <p:sldId id="953" r:id="rId73"/>
    <p:sldId id="954" r:id="rId74"/>
    <p:sldId id="955" r:id="rId75"/>
    <p:sldId id="957" r:id="rId76"/>
    <p:sldId id="1066" r:id="rId77"/>
    <p:sldId id="958" r:id="rId78"/>
    <p:sldId id="959" r:id="rId79"/>
    <p:sldId id="962" r:id="rId80"/>
    <p:sldId id="963" r:id="rId81"/>
    <p:sldId id="964" r:id="rId82"/>
    <p:sldId id="965" r:id="rId83"/>
    <p:sldId id="966" r:id="rId84"/>
    <p:sldId id="967" r:id="rId85"/>
    <p:sldId id="968" r:id="rId86"/>
    <p:sldId id="969" r:id="rId87"/>
    <p:sldId id="970" r:id="rId88"/>
    <p:sldId id="971" r:id="rId89"/>
    <p:sldId id="972" r:id="rId90"/>
    <p:sldId id="973" r:id="rId91"/>
    <p:sldId id="1067" r:id="rId92"/>
    <p:sldId id="985" r:id="rId93"/>
    <p:sldId id="989" r:id="rId94"/>
    <p:sldId id="990"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371"/>
    <a:srgbClr val="FFC1E3"/>
    <a:srgbClr val="FF0000"/>
    <a:srgbClr val="CDF7FF"/>
    <a:srgbClr val="1DFF24"/>
    <a:srgbClr val="000000"/>
    <a:srgbClr val="327A3B"/>
    <a:srgbClr val="DBFDFF"/>
    <a:srgbClr val="67FF79"/>
    <a:srgbClr val="FFB4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08" autoAdjust="0"/>
    <p:restoredTop sz="88272" autoAdjust="0"/>
  </p:normalViewPr>
  <p:slideViewPr>
    <p:cSldViewPr snapToGrid="0" snapToObjects="1">
      <p:cViewPr varScale="1">
        <p:scale>
          <a:sx n="81" d="100"/>
          <a:sy n="81" d="100"/>
        </p:scale>
        <p:origin x="192" y="6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1CC97-98C1-E748-B3A7-57C2AE063129}" type="datetimeFigureOut">
              <a:rPr lang="en-US" smtClean="0"/>
              <a:t>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61EB3E-0135-614C-B64E-FC5409C3D975}" type="slidenum">
              <a:rPr lang="en-US" smtClean="0"/>
              <a:t>‹#›</a:t>
            </a:fld>
            <a:endParaRPr lang="en-US"/>
          </a:p>
        </p:txBody>
      </p:sp>
    </p:spTree>
    <p:extLst>
      <p:ext uri="{BB962C8B-B14F-4D97-AF65-F5344CB8AC3E}">
        <p14:creationId xmlns:p14="http://schemas.microsoft.com/office/powerpoint/2010/main" val="18883976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61EB3E-0135-614C-B64E-FC5409C3D9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67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4</a:t>
            </a:fld>
            <a:endParaRPr lang="en-US"/>
          </a:p>
        </p:txBody>
      </p:sp>
    </p:spTree>
    <p:extLst>
      <p:ext uri="{BB962C8B-B14F-4D97-AF65-F5344CB8AC3E}">
        <p14:creationId xmlns:p14="http://schemas.microsoft.com/office/powerpoint/2010/main" val="191391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Adolf </a:t>
            </a:r>
            <a:r>
              <a:rPr lang="en-US" sz="1200" b="0" i="0" u="none" strike="noStrike" kern="1200" baseline="0" dirty="0" err="1">
                <a:solidFill>
                  <a:schemeClr val="tx1"/>
                </a:solidFill>
                <a:latin typeface="+mn-lt"/>
                <a:ea typeface="+mn-ea"/>
                <a:cs typeface="+mn-cs"/>
              </a:rPr>
              <a:t>Piltz</a:t>
            </a:r>
            <a:r>
              <a:rPr lang="en-US" sz="1200" b="0" i="0" u="none" strike="noStrike" kern="1200" baseline="0" dirty="0">
                <a:solidFill>
                  <a:schemeClr val="tx1"/>
                </a:solidFill>
                <a:latin typeface="+mn-lt"/>
                <a:ea typeface="+mn-ea"/>
                <a:cs typeface="+mn-cs"/>
              </a:rPr>
              <a:t> in 1884</a:t>
            </a:r>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5</a:t>
            </a:fld>
            <a:endParaRPr lang="en-US"/>
          </a:p>
        </p:txBody>
      </p:sp>
    </p:spTree>
    <p:extLst>
      <p:ext uri="{BB962C8B-B14F-4D97-AF65-F5344CB8AC3E}">
        <p14:creationId xmlns:p14="http://schemas.microsoft.com/office/powerpoint/2010/main" val="191391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6</a:t>
            </a:fld>
            <a:endParaRPr lang="en-US"/>
          </a:p>
        </p:txBody>
      </p:sp>
    </p:spTree>
    <p:extLst>
      <p:ext uri="{BB962C8B-B14F-4D97-AF65-F5344CB8AC3E}">
        <p14:creationId xmlns:p14="http://schemas.microsoft.com/office/powerpoint/2010/main" val="191391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7</a:t>
            </a:fld>
            <a:endParaRPr lang="en-US"/>
          </a:p>
        </p:txBody>
      </p:sp>
    </p:spTree>
    <p:extLst>
      <p:ext uri="{BB962C8B-B14F-4D97-AF65-F5344CB8AC3E}">
        <p14:creationId xmlns:p14="http://schemas.microsoft.com/office/powerpoint/2010/main" val="191391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8</a:t>
            </a:fld>
            <a:endParaRPr lang="en-US"/>
          </a:p>
        </p:txBody>
      </p:sp>
    </p:spTree>
    <p:extLst>
      <p:ext uri="{BB962C8B-B14F-4D97-AF65-F5344CB8AC3E}">
        <p14:creationId xmlns:p14="http://schemas.microsoft.com/office/powerpoint/2010/main" val="3176017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9</a:t>
            </a:fld>
            <a:endParaRPr lang="en-US"/>
          </a:p>
        </p:txBody>
      </p:sp>
    </p:spTree>
    <p:extLst>
      <p:ext uri="{BB962C8B-B14F-4D97-AF65-F5344CB8AC3E}">
        <p14:creationId xmlns:p14="http://schemas.microsoft.com/office/powerpoint/2010/main" val="191391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1EB3E-0135-614C-B64E-FC5409C3D975}" type="slidenum">
              <a:rPr lang="en-US" smtClean="0"/>
              <a:t>10</a:t>
            </a:fld>
            <a:endParaRPr lang="en-US"/>
          </a:p>
        </p:txBody>
      </p:sp>
    </p:spTree>
    <p:extLst>
      <p:ext uri="{BB962C8B-B14F-4D97-AF65-F5344CB8AC3E}">
        <p14:creationId xmlns:p14="http://schemas.microsoft.com/office/powerpoint/2010/main" val="1910688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Classical experiments by Jean Perrin (1908)</a:t>
            </a:r>
            <a:r>
              <a:rPr lang="en-US" baseline="0" dirty="0"/>
              <a:t> Nobel Prize in Physics in 1926, pioneer for atomic view of nature.  But few years later (1914) it was the Swedish physicist Ivar </a:t>
            </a:r>
            <a:r>
              <a:rPr lang="en-US" baseline="0" dirty="0" err="1"/>
              <a:t>Nordlund</a:t>
            </a:r>
            <a:r>
              <a:rPr lang="en-US" baseline="0" dirty="0"/>
              <a:t> who developed impressive experimental stroboscopic techniques the first to show that it is possible to extract robust quantitative analysis on the Brownian motion by taking record of sufficiently long trajectories without the need to do ensemble averaging. </a:t>
            </a:r>
            <a:r>
              <a:rPr lang="en-US" baseline="0" dirty="0" err="1"/>
              <a:t>Kappler</a:t>
            </a:r>
            <a:r>
              <a:rPr lang="en-US" baseline="0" dirty="0"/>
              <a:t> in 1931 refined further the </a:t>
            </a:r>
            <a:r>
              <a:rPr lang="en-US" baseline="0" dirty="0" err="1"/>
              <a:t>tecnhiques</a:t>
            </a:r>
            <a:r>
              <a:rPr lang="en-US" baseline="0" dirty="0"/>
              <a:t> and extract Avogadro’s number with precision of 1%.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61EB3E-0135-614C-B64E-FC5409C3D9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7649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01CC17-A572-1740-AC91-9B104DC06682}"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3211677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01CC17-A572-1740-AC91-9B104DC06682}"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415719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01CC17-A572-1740-AC91-9B104DC06682}"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1462315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C10E09-E310-7B4F-9F73-C017FC7D65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943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57303B-81C5-0E4B-9137-FD80DDB4E7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5716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2D634-E7A3-C148-9F3C-5D8035E09F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011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1AF650-91CA-4B49-BA8C-C274551DAB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680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D199D9-32AE-FF46-A907-919D084D8B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2298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25DEED-C51C-0345-BD2A-B9D06811F2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4681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B937D5-1B38-D74D-9FB0-99049DC7F7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8686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9A6A3-7DE5-BC41-9F4D-00F98DE5C4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811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01CC17-A572-1740-AC91-9B104DC06682}"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3752337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7F9837-AB13-2F41-BBFB-8DC164A677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5063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841D6-7CF5-5A4C-8AA5-A97DF7A3E7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804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DA5F8-16CC-6845-8DBC-E057AFAEEB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812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3F7E4-5A3E-7245-9EA9-68C4834515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0356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7" name="Shape 37"/>
          <p:cNvSpPr>
            <a:spLocks noGrp="1"/>
          </p:cNvSpPr>
          <p:nvPr>
            <p:ph type="title"/>
          </p:nvPr>
        </p:nvSpPr>
        <p:spPr>
          <a:xfrm>
            <a:off x="889000" y="177800"/>
            <a:ext cx="7366000" cy="1714500"/>
          </a:xfrm>
          <a:prstGeom prst="rect">
            <a:avLst/>
          </a:prstGeom>
          <a:effectLst/>
        </p:spPr>
        <p:txBody>
          <a:bodyPr/>
          <a:lstStyle>
            <a:lvl1pPr>
              <a:lnSpc>
                <a:spcPct val="100000"/>
              </a:lnSpc>
              <a:defRPr sz="5600" spc="0">
                <a:solidFill>
                  <a:srgbClr val="FFFFFF"/>
                </a:solidFill>
                <a:latin typeface="+mn-lt"/>
                <a:ea typeface="+mn-ea"/>
                <a:cs typeface="+mn-cs"/>
                <a:sym typeface="Gill Sans"/>
              </a:defRPr>
            </a:lvl1pPr>
          </a:lstStyle>
          <a:p>
            <a:pPr lvl="0">
              <a:defRPr sz="1800">
                <a:solidFill>
                  <a:srgbClr val="000000"/>
                </a:solidFill>
              </a:defRPr>
            </a:pPr>
            <a:r>
              <a:rPr sz="5600">
                <a:solidFill>
                  <a:srgbClr val="FFFFFF"/>
                </a:solidFill>
              </a:rPr>
              <a:t>Title Text</a:t>
            </a:r>
          </a:p>
        </p:txBody>
      </p:sp>
      <p:sp>
        <p:nvSpPr>
          <p:cNvPr id="38" name="Shape 38"/>
          <p:cNvSpPr>
            <a:spLocks noGrp="1"/>
          </p:cNvSpPr>
          <p:nvPr>
            <p:ph type="body" idx="1"/>
          </p:nvPr>
        </p:nvSpPr>
        <p:spPr>
          <a:xfrm>
            <a:off x="889000" y="1943100"/>
            <a:ext cx="7366000" cy="4025900"/>
          </a:xfrm>
          <a:prstGeom prst="rect">
            <a:avLst/>
          </a:prstGeom>
        </p:spPr>
        <p:txBody>
          <a:bodyPr/>
          <a:lstStyle>
            <a:lvl1pPr marL="698500" indent="-444500">
              <a:spcBef>
                <a:spcPts val="1600"/>
              </a:spcBef>
              <a:buSzPct val="171000"/>
              <a:buFontTx/>
              <a:buChar char="•"/>
              <a:defRPr sz="2800">
                <a:solidFill>
                  <a:srgbClr val="FFFFFF"/>
                </a:solidFill>
                <a:latin typeface="+mn-lt"/>
                <a:ea typeface="+mn-ea"/>
                <a:cs typeface="+mn-cs"/>
                <a:sym typeface="Gill Sans"/>
              </a:defRPr>
            </a:lvl1pPr>
            <a:lvl2pPr marL="1041400" indent="-444500">
              <a:spcBef>
                <a:spcPts val="1600"/>
              </a:spcBef>
              <a:buSzPct val="171000"/>
              <a:buFontTx/>
              <a:buChar char="•"/>
              <a:defRPr sz="2800">
                <a:solidFill>
                  <a:srgbClr val="FFFFFF"/>
                </a:solidFill>
                <a:latin typeface="+mn-lt"/>
                <a:ea typeface="+mn-ea"/>
                <a:cs typeface="+mn-cs"/>
                <a:sym typeface="Gill Sans"/>
              </a:defRPr>
            </a:lvl2pPr>
            <a:lvl3pPr marL="1384300" indent="-444500">
              <a:spcBef>
                <a:spcPts val="1600"/>
              </a:spcBef>
              <a:buSzPct val="171000"/>
              <a:buFontTx/>
              <a:buChar char="•"/>
              <a:defRPr sz="2800">
                <a:solidFill>
                  <a:srgbClr val="FFFFFF"/>
                </a:solidFill>
                <a:latin typeface="+mn-lt"/>
                <a:ea typeface="+mn-ea"/>
                <a:cs typeface="+mn-cs"/>
                <a:sym typeface="Gill Sans"/>
              </a:defRPr>
            </a:lvl3pPr>
            <a:lvl4pPr marL="1739900" indent="-444500">
              <a:spcBef>
                <a:spcPts val="1600"/>
              </a:spcBef>
              <a:buSzPct val="171000"/>
              <a:buFontTx/>
              <a:buChar char="•"/>
              <a:defRPr sz="2800">
                <a:solidFill>
                  <a:srgbClr val="FFFFFF"/>
                </a:solidFill>
                <a:latin typeface="+mn-lt"/>
                <a:ea typeface="+mn-ea"/>
                <a:cs typeface="+mn-cs"/>
                <a:sym typeface="Gill Sans"/>
              </a:defRPr>
            </a:lvl4pPr>
            <a:lvl5pPr marL="2082800" indent="-444500">
              <a:spcBef>
                <a:spcPts val="1600"/>
              </a:spcBef>
              <a:buSzPct val="171000"/>
              <a:buFontTx/>
              <a:buChar char="•"/>
              <a:defRPr sz="2800">
                <a:solidFill>
                  <a:srgbClr val="FFFFFF"/>
                </a:solidFill>
                <a:latin typeface="+mn-lt"/>
                <a:ea typeface="+mn-ea"/>
                <a:cs typeface="+mn-cs"/>
                <a:sym typeface="Gill Sans"/>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extLst>
      <p:ext uri="{BB962C8B-B14F-4D97-AF65-F5344CB8AC3E}">
        <p14:creationId xmlns:p14="http://schemas.microsoft.com/office/powerpoint/2010/main" val="382156130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1724116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4242745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a:t>Drag picture to placeholder or click icon to add</a:t>
            </a:r>
            <a:endParaRPr/>
          </a:p>
        </p:txBody>
      </p:sp>
    </p:spTree>
    <p:extLst>
      <p:ext uri="{BB962C8B-B14F-4D97-AF65-F5344CB8AC3E}">
        <p14:creationId xmlns:p14="http://schemas.microsoft.com/office/powerpoint/2010/main" val="1090576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2357736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27627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01CC17-A572-1740-AC91-9B104DC06682}"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1186415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sto MT"/>
            </a:endParaRPr>
          </a:p>
        </p:txBody>
      </p:sp>
      <p:sp>
        <p:nvSpPr>
          <p:cNvPr id="9" name="Slide Number Placeholder 8"/>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615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sto MT"/>
            </a:endParaRPr>
          </a:p>
        </p:txBody>
      </p:sp>
      <p:sp>
        <p:nvSpPr>
          <p:cNvPr id="5" name="Slide Number Placeholder 4"/>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2391628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sto MT"/>
            </a:endParaRPr>
          </a:p>
        </p:txBody>
      </p:sp>
      <p:sp>
        <p:nvSpPr>
          <p:cNvPr id="4" name="Slide Number Placeholder 3"/>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2437989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53832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1919655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2638640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921087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3287167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solidFill>
                  <a:prstClr val="white">
                    <a:tint val="75000"/>
                  </a:prstClr>
                </a:solidFill>
                <a:latin typeface="Calisto MT"/>
              </a:rPr>
              <a:pPr/>
              <a:t>9/20/21</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extLst>
      <p:ext uri="{BB962C8B-B14F-4D97-AF65-F5344CB8AC3E}">
        <p14:creationId xmlns:p14="http://schemas.microsoft.com/office/powerpoint/2010/main" val="4169296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B50BFE-C344-3848-A0C8-FD507D031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069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01CC17-A572-1740-AC91-9B104DC06682}" type="datetimeFigureOut">
              <a:rPr lang="en-US" smtClean="0"/>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3109665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15C3FE-ED04-9041-A4A2-27ADDEDF6B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7713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18D639-96AE-AC45-AD3D-D72BCD4C5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845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7E79C3-2280-E148-A737-84C434CA87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7895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C6113ED-BDF3-8A4D-95BD-F7AFC0CC24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6595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208AA7-7E6F-E940-8C63-4CEAF830CD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4726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EE740E-1909-5340-AD77-9366304320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6982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7824E5-F676-7542-8DBB-6AFD3E3251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7149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8C3CDE-A076-3F4C-A203-6FA3A6D2E9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7890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E3F1D3-C73A-2646-96FC-016003C444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011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7DFD02-741C-6D43-99E9-EBE7E395D5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942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01CC17-A572-1740-AC91-9B104DC06682}" type="datetimeFigureOut">
              <a:rPr lang="en-US" smtClean="0"/>
              <a:t>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399454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01CC17-A572-1740-AC91-9B104DC06682}" type="datetimeFigureOut">
              <a:rPr lang="en-US" smtClean="0"/>
              <a:t>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41400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1CC17-A572-1740-AC91-9B104DC06682}" type="datetimeFigureOut">
              <a:rPr lang="en-US" smtClean="0"/>
              <a:t>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15773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01CC17-A572-1740-AC91-9B104DC06682}" type="datetimeFigureOut">
              <a:rPr lang="en-US" smtClean="0"/>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322762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01CC17-A572-1740-AC91-9B104DC06682}" type="datetimeFigureOut">
              <a:rPr lang="en-US" smtClean="0"/>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FCA82-179B-AC4E-8EE1-66CDD7A57F3F}" type="slidenum">
              <a:rPr lang="en-US" smtClean="0"/>
              <a:t>‹#›</a:t>
            </a:fld>
            <a:endParaRPr lang="en-US"/>
          </a:p>
        </p:txBody>
      </p:sp>
    </p:spTree>
    <p:extLst>
      <p:ext uri="{BB962C8B-B14F-4D97-AF65-F5344CB8AC3E}">
        <p14:creationId xmlns:p14="http://schemas.microsoft.com/office/powerpoint/2010/main" val="48538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1CC17-A572-1740-AC91-9B104DC06682}" type="datetimeFigureOut">
              <a:rPr lang="en-US" smtClean="0"/>
              <a:t>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FCA82-179B-AC4E-8EE1-66CDD7A57F3F}" type="slidenum">
              <a:rPr lang="en-US" smtClean="0"/>
              <a:t>‹#›</a:t>
            </a:fld>
            <a:endParaRPr lang="en-US"/>
          </a:p>
        </p:txBody>
      </p:sp>
    </p:spTree>
    <p:extLst>
      <p:ext uri="{BB962C8B-B14F-4D97-AF65-F5344CB8AC3E}">
        <p14:creationId xmlns:p14="http://schemas.microsoft.com/office/powerpoint/2010/main" val="4161116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smtClean="0">
                <a:cs typeface="+mn-cs"/>
              </a:defRPr>
            </a:lvl1pPr>
          </a:lstStyle>
          <a:p>
            <a:pPr defTabSz="914400" fontAlgn="base">
              <a:spcBef>
                <a:spcPct val="0"/>
              </a:spcBef>
              <a:spcAft>
                <a:spcPct val="0"/>
              </a:spcAft>
              <a:defRPr/>
            </a:pPr>
            <a:endParaRPr lang="en-US">
              <a:solidFill>
                <a:srgbClr val="FFFFFF"/>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lgn="ctr" defTabSz="914400" fontAlgn="base">
              <a:spcBef>
                <a:spcPct val="0"/>
              </a:spcBef>
              <a:spcAft>
                <a:spcPct val="0"/>
              </a:spcAft>
              <a:defRPr/>
            </a:pPr>
            <a:endParaRPr lang="en-US">
              <a:solidFill>
                <a:srgbClr val="FFFFFF"/>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fontAlgn="base">
              <a:spcBef>
                <a:spcPct val="0"/>
              </a:spcBef>
              <a:spcAft>
                <a:spcPct val="0"/>
              </a:spcAft>
              <a:defRPr/>
            </a:pPr>
            <a:fld id="{83E0C605-A0CD-3D45-BA95-A4143580B9A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34036816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914400"/>
            <a:fld id="{651A0C47-018D-4460-B945-BFF7981B6CA6}" type="datetimeFigureOut">
              <a:rPr lang="en-US" smtClean="0">
                <a:solidFill>
                  <a:prstClr val="white">
                    <a:tint val="75000"/>
                  </a:prstClr>
                </a:solidFill>
                <a:latin typeface="Calisto MT"/>
                <a:ea typeface="ヒラギノ角ゴ ProN W3" pitchFamily="1" charset="-128"/>
                <a:cs typeface="ヒラギノ角ゴ ProN W3" pitchFamily="1" charset="-128"/>
                <a:sym typeface="Arial" pitchFamily="1" charset="0"/>
              </a:rPr>
              <a:pPr defTabSz="914400"/>
              <a:t>9/20/21</a:t>
            </a:fld>
            <a:endParaRPr lang="en-US">
              <a:solidFill>
                <a:prstClr val="white">
                  <a:tint val="75000"/>
                </a:prstClr>
              </a:solidFill>
              <a:latin typeface="Calisto MT"/>
              <a:ea typeface="ヒラギノ角ゴ ProN W3" pitchFamily="1" charset="-128"/>
              <a:cs typeface="ヒラギノ角ゴ ProN W3" pitchFamily="1" charset="-128"/>
              <a:sym typeface="Arial" pitchFamily="1" charset="0"/>
            </a:endParaRPr>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914400"/>
            <a:endParaRPr lang="en-US">
              <a:solidFill>
                <a:prstClr val="white">
                  <a:tint val="75000"/>
                </a:prstClr>
              </a:solidFill>
              <a:latin typeface="Calisto MT"/>
              <a:ea typeface="ヒラギノ角ゴ ProN W3" pitchFamily="1" charset="-128"/>
              <a:cs typeface="ヒラギノ角ゴ ProN W3" pitchFamily="1" charset="-128"/>
              <a:sym typeface="Arial" pitchFamily="1" charset="0"/>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914400"/>
            <a:fld id="{9C1F5A0A-F6FC-4FFD-9B49-0DA8697211D9}" type="slidenum">
              <a:rPr lang="en-US" smtClean="0">
                <a:solidFill>
                  <a:prstClr val="white">
                    <a:tint val="75000"/>
                  </a:prstClr>
                </a:solidFill>
                <a:latin typeface="Calisto MT"/>
                <a:ea typeface="ヒラギノ角ゴ ProN W3" pitchFamily="1" charset="-128"/>
                <a:cs typeface="ヒラギノ角ゴ ProN W3" pitchFamily="1" charset="-128"/>
                <a:sym typeface="Arial" pitchFamily="1" charset="0"/>
              </a:rPr>
              <a:pPr defTabSz="914400"/>
              <a:t>‹#›</a:t>
            </a:fld>
            <a:endParaRPr lang="en-US">
              <a:solidFill>
                <a:prstClr val="white">
                  <a:tint val="75000"/>
                </a:prstClr>
              </a:solidFill>
              <a:latin typeface="Calisto MT"/>
              <a:ea typeface="ヒラギノ角ゴ ProN W3" pitchFamily="1" charset="-128"/>
              <a:cs typeface="ヒラギノ角ゴ ProN W3" pitchFamily="1" charset="-128"/>
              <a:sym typeface="Arial" pitchFamily="1" charset="0"/>
            </a:endParaRPr>
          </a:p>
        </p:txBody>
      </p:sp>
    </p:spTree>
    <p:extLst>
      <p:ext uri="{BB962C8B-B14F-4D97-AF65-F5344CB8AC3E}">
        <p14:creationId xmlns:p14="http://schemas.microsoft.com/office/powerpoint/2010/main" val="138019486"/>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smtClean="0">
                <a:cs typeface="+mn-cs"/>
              </a:defRPr>
            </a:lvl1pPr>
          </a:lstStyle>
          <a:p>
            <a:pPr defTabSz="914400" fontAlgn="base">
              <a:spcBef>
                <a:spcPct val="0"/>
              </a:spcBef>
              <a:spcAft>
                <a:spcPct val="0"/>
              </a:spcAft>
              <a:defRPr/>
            </a:pPr>
            <a:endParaRPr lang="en-US">
              <a:solidFill>
                <a:srgbClr val="FFFFFF"/>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lgn="ctr" defTabSz="914400" fontAlgn="base">
              <a:spcBef>
                <a:spcPct val="0"/>
              </a:spcBef>
              <a:spcAft>
                <a:spcPct val="0"/>
              </a:spcAft>
              <a:defRPr/>
            </a:pPr>
            <a:endParaRPr lang="en-US">
              <a:solidFill>
                <a:srgbClr val="FFFFFF"/>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fontAlgn="base">
              <a:spcBef>
                <a:spcPct val="0"/>
              </a:spcBef>
              <a:spcAft>
                <a:spcPct val="0"/>
              </a:spcAft>
              <a:defRPr/>
            </a:pPr>
            <a:fld id="{9F9A7C20-E27B-D847-9CE0-34CF3D658FBC}"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965570863"/>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18.emf"/><Relationship Id="rId5" Type="http://schemas.openxmlformats.org/officeDocument/2006/relationships/image" Target="../media/image16.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7.jpeg"/><Relationship Id="rId1" Type="http://schemas.openxmlformats.org/officeDocument/2006/relationships/slideLayout" Target="../slideLayouts/slideLayout45.xml"/><Relationship Id="rId5" Type="http://schemas.openxmlformats.org/officeDocument/2006/relationships/image" Target="../media/image41.emf"/><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jpeg"/><Relationship Id="rId1" Type="http://schemas.openxmlformats.org/officeDocument/2006/relationships/slideLayout" Target="../slideLayouts/slideLayout45.x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jpeg"/><Relationship Id="rId1" Type="http://schemas.openxmlformats.org/officeDocument/2006/relationships/slideLayout" Target="../slideLayouts/slideLayout45.xml"/><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jpe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9.emf"/><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5.emf"/></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56.emf"/></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10.emf"/><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5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5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5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emf"/></Relationships>
</file>

<file path=ppt/slides/_rels/slide58.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1.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6.emf"/><Relationship Id="rId4" Type="http://schemas.openxmlformats.org/officeDocument/2006/relationships/image" Target="../media/image75.emf"/></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11.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6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6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6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12.emf"/><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emf"/></Relationships>
</file>

<file path=ppt/slides/_rels/slide7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7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8.emf"/></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115.emf"/></Relationships>
</file>

<file path=ppt/slides/_rels/slide86.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emf"/><Relationship Id="rId4" Type="http://schemas.openxmlformats.org/officeDocument/2006/relationships/image" Target="../media/image120.emf"/></Relationships>
</file>

<file path=ppt/slides/_rels/slide8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emf"/></Relationships>
</file>

<file path=ppt/slides/_rels/slide8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5.emf"/><Relationship Id="rId5" Type="http://schemas.openxmlformats.org/officeDocument/2006/relationships/image" Target="../media/image16.png"/><Relationship Id="rId4" Type="http://schemas.openxmlformats.org/officeDocument/2006/relationships/image" Target="../media/image8.emf"/></Relationships>
</file>

<file path=ppt/slides/_rels/slide9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ParametricPlotL Riemann red.pdf">
            <a:extLst>
              <a:ext uri="{FF2B5EF4-FFF2-40B4-BE49-F238E27FC236}">
                <a16:creationId xmlns:a16="http://schemas.microsoft.com/office/drawing/2014/main" id="{91BC012B-5651-C44E-8259-97834D7AE167}"/>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l="-31" r="-1"/>
          <a:stretch/>
        </p:blipFill>
        <p:spPr>
          <a:xfrm>
            <a:off x="-1523586" y="-158913"/>
            <a:ext cx="10667586" cy="7850084"/>
          </a:xfrm>
          <a:prstGeom prst="rect">
            <a:avLst/>
          </a:prstGeom>
        </p:spPr>
      </p:pic>
      <p:sp>
        <p:nvSpPr>
          <p:cNvPr id="18" name="TextBox 17"/>
          <p:cNvSpPr txBox="1"/>
          <p:nvPr/>
        </p:nvSpPr>
        <p:spPr>
          <a:xfrm>
            <a:off x="949587" y="3828024"/>
            <a:ext cx="69482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00"/>
                </a:solidFill>
                <a:effectLst/>
                <a:uLnTx/>
                <a:uFillTx/>
                <a:latin typeface="Chalkboard" panose="03050602040202020205" pitchFamily="66" charset="77"/>
                <a:cs typeface="Apple Chancery"/>
              </a:rPr>
              <a:t>Giuseppe </a:t>
            </a:r>
            <a:r>
              <a:rPr kumimoji="0" lang="en-US" sz="3200" b="0" i="0" u="none" strike="noStrike" kern="0" cap="none" spc="0" normalizeH="0" baseline="0" noProof="0" dirty="0" err="1">
                <a:ln>
                  <a:noFill/>
                </a:ln>
                <a:solidFill>
                  <a:srgbClr val="FFFF00"/>
                </a:solidFill>
                <a:effectLst/>
                <a:uLnTx/>
                <a:uFillTx/>
                <a:latin typeface="Chalkboard" panose="03050602040202020205" pitchFamily="66" charset="77"/>
                <a:cs typeface="Apple Chancery"/>
              </a:rPr>
              <a:t>Mussardo</a:t>
            </a:r>
            <a:endParaRPr kumimoji="0" lang="en-US" sz="3200" b="0" i="0" u="none" strike="noStrike" kern="0" cap="none" spc="0" normalizeH="0" baseline="0" noProof="0" dirty="0">
              <a:ln>
                <a:noFill/>
              </a:ln>
              <a:solidFill>
                <a:srgbClr val="FFFF00"/>
              </a:solidFill>
              <a:effectLst/>
              <a:uLnTx/>
              <a:uFillTx/>
              <a:latin typeface="Chalkboard" panose="03050602040202020205" pitchFamily="66" charset="77"/>
              <a:cs typeface="Apple Chancery"/>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a:solidFill>
                  <a:srgbClr val="FFFF00"/>
                </a:solidFill>
                <a:latin typeface="Chalkboard" panose="03050602040202020205" pitchFamily="66" charset="77"/>
                <a:cs typeface="Apple Chancery"/>
              </a:rPr>
              <a:t>SISSA-Trieste</a:t>
            </a:r>
            <a:endParaRPr kumimoji="0" lang="en-US" sz="3200" b="0" i="0" u="none" strike="noStrike" kern="0" cap="none" spc="0" normalizeH="0" baseline="0" noProof="0" dirty="0">
              <a:ln>
                <a:noFill/>
              </a:ln>
              <a:solidFill>
                <a:srgbClr val="FFFF00"/>
              </a:solidFill>
              <a:effectLst/>
              <a:uLnTx/>
              <a:uFillTx/>
              <a:latin typeface="Chalkboard" panose="03050602040202020205" pitchFamily="66" charset="77"/>
              <a:cs typeface="Apple Chancery"/>
            </a:endParaRPr>
          </a:p>
        </p:txBody>
      </p:sp>
      <p:sp>
        <p:nvSpPr>
          <p:cNvPr id="2" name="TextBox 1"/>
          <p:cNvSpPr txBox="1"/>
          <p:nvPr/>
        </p:nvSpPr>
        <p:spPr>
          <a:xfrm>
            <a:off x="672382" y="859941"/>
            <a:ext cx="798173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i="1" dirty="0" err="1">
                <a:solidFill>
                  <a:srgbClr val="FFFF00"/>
                </a:solidFill>
                <a:latin typeface="Chalkboard" panose="03050602040202020205" pitchFamily="66" charset="77"/>
                <a:cs typeface="Apple Chancery"/>
              </a:rPr>
              <a:t>Generalised</a:t>
            </a:r>
            <a:r>
              <a:rPr lang="en-US" sz="4000" b="1" i="1" dirty="0">
                <a:solidFill>
                  <a:srgbClr val="FFFF00"/>
                </a:solidFill>
                <a:latin typeface="Chalkboard" panose="03050602040202020205" pitchFamily="66" charset="77"/>
                <a:cs typeface="Apple Chancery"/>
              </a:rPr>
              <a:t> Riemann Hypothesis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i="1" dirty="0">
                <a:solidFill>
                  <a:srgbClr val="FFFF00"/>
                </a:solidFill>
                <a:latin typeface="Chalkboard" panose="03050602040202020205" pitchFamily="66" charset="77"/>
                <a:cs typeface="Apple Chancery"/>
              </a:rPr>
              <a:t>and Brownian Motion</a:t>
            </a:r>
            <a:endParaRPr kumimoji="0" lang="en-US" sz="4000" b="1" i="1" u="none" strike="noStrike" kern="1200" cap="none" spc="0" normalizeH="0" baseline="0" noProof="0" dirty="0">
              <a:ln>
                <a:noFill/>
              </a:ln>
              <a:solidFill>
                <a:srgbClr val="FFFF00"/>
              </a:solidFill>
              <a:effectLst/>
              <a:uLnTx/>
              <a:uFillTx/>
              <a:latin typeface="Chalkboard" panose="03050602040202020205" pitchFamily="66" charset="77"/>
              <a:cs typeface="Apple Chancery"/>
            </a:endParaRPr>
          </a:p>
        </p:txBody>
      </p:sp>
    </p:spTree>
    <p:extLst>
      <p:ext uri="{BB962C8B-B14F-4D97-AF65-F5344CB8AC3E}">
        <p14:creationId xmlns:p14="http://schemas.microsoft.com/office/powerpoint/2010/main" val="351187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C488B14-9D6E-CF47-BA30-0FA961DA4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Rectangle 26"/>
          <p:cNvSpPr>
            <a:spLocks noChangeArrowheads="1"/>
          </p:cNvSpPr>
          <p:nvPr/>
        </p:nvSpPr>
        <p:spPr bwMode="auto">
          <a:xfrm>
            <a:off x="889059" y="745070"/>
            <a:ext cx="1524000" cy="507999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1007279"/>
            <a:ext cx="165643" cy="4677253"/>
            <a:chOff x="1574271" y="1295140"/>
            <a:chExt cx="165643" cy="4677253"/>
          </a:xfrm>
        </p:grpSpPr>
        <p:sp>
          <p:nvSpPr>
            <p:cNvPr id="102413" name="Oval 13"/>
            <p:cNvSpPr>
              <a:spLocks noChangeArrowheads="1"/>
            </p:cNvSpPr>
            <p:nvPr/>
          </p:nvSpPr>
          <p:spPr bwMode="auto">
            <a:xfrm>
              <a:off x="1574271" y="2473725"/>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378725"/>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76504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488924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179388"/>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295140"/>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819992"/>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2" name="Picture 1" descr="NormalDistribution.png"/>
          <p:cNvPicPr>
            <a:picLocks noChangeAspect="1"/>
          </p:cNvPicPr>
          <p:nvPr/>
        </p:nvPicPr>
        <p:blipFill rotWithShape="1">
          <a:blip r:embed="rId5">
            <a:extLst>
              <a:ext uri="{28A0092B-C50C-407E-A947-70E740481C1C}">
                <a14:useLocalDpi xmlns:a14="http://schemas.microsoft.com/office/drawing/2010/main" val="0"/>
              </a:ext>
            </a:extLst>
          </a:blip>
          <a:srcRect l="8154" t="-3635" r="2510" b="3635"/>
          <a:stretch/>
        </p:blipFill>
        <p:spPr>
          <a:xfrm>
            <a:off x="4555067" y="1781976"/>
            <a:ext cx="4453466" cy="3013541"/>
          </a:xfrm>
          <a:prstGeom prst="rect">
            <a:avLst/>
          </a:prstGeom>
        </p:spPr>
      </p:pic>
      <p:pic>
        <p:nvPicPr>
          <p:cNvPr id="7" name="Picture 6">
            <a:extLst>
              <a:ext uri="{FF2B5EF4-FFF2-40B4-BE49-F238E27FC236}">
                <a16:creationId xmlns:a16="http://schemas.microsoft.com/office/drawing/2014/main" id="{8CB69A77-B356-2944-9ABA-E95117908068}"/>
              </a:ext>
            </a:extLst>
          </p:cNvPr>
          <p:cNvPicPr>
            <a:picLocks noChangeAspect="1"/>
          </p:cNvPicPr>
          <p:nvPr/>
        </p:nvPicPr>
        <p:blipFill>
          <a:blip r:embed="rId6"/>
          <a:stretch>
            <a:fillRect/>
          </a:stretch>
        </p:blipFill>
        <p:spPr>
          <a:xfrm>
            <a:off x="4542652" y="6071462"/>
            <a:ext cx="4457700" cy="596900"/>
          </a:xfrm>
          <a:prstGeom prst="rect">
            <a:avLst/>
          </a:prstGeom>
        </p:spPr>
      </p:pic>
    </p:spTree>
    <p:extLst>
      <p:ext uri="{BB962C8B-B14F-4D97-AF65-F5344CB8AC3E}">
        <p14:creationId xmlns:p14="http://schemas.microsoft.com/office/powerpoint/2010/main" val="197410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6220C-9EC4-9141-8FA8-377B6876B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alphaModFix/>
          </a:blip>
          <a:stretch>
            <a:fillRect/>
          </a:stretch>
        </p:blipFill>
        <p:spPr>
          <a:xfrm rot="21051854">
            <a:off x="470597" y="585908"/>
            <a:ext cx="4574350" cy="5946664"/>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6C8AC8FA-65CF-9A48-ABC5-F74EB8A13747}"/>
              </a:ext>
            </a:extLst>
          </p:cNvPr>
          <p:cNvPicPr>
            <a:picLocks noChangeAspect="1"/>
          </p:cNvPicPr>
          <p:nvPr/>
        </p:nvPicPr>
        <p:blipFill>
          <a:blip r:embed="rId4"/>
          <a:stretch>
            <a:fillRect/>
          </a:stretch>
        </p:blipFill>
        <p:spPr>
          <a:xfrm rot="416734">
            <a:off x="4201532" y="254350"/>
            <a:ext cx="4518339" cy="6311954"/>
          </a:xfrm>
          <a:prstGeom prst="rect">
            <a:avLst/>
          </a:prstGeom>
        </p:spPr>
      </p:pic>
      <p:pic>
        <p:nvPicPr>
          <p:cNvPr id="4" name="Picture 3" descr="Text&#10;&#10;Description automatically generated">
            <a:extLst>
              <a:ext uri="{FF2B5EF4-FFF2-40B4-BE49-F238E27FC236}">
                <a16:creationId xmlns:a16="http://schemas.microsoft.com/office/drawing/2014/main" id="{1CFB7B61-E4BD-554F-AD23-55773FE20AFC}"/>
              </a:ext>
            </a:extLst>
          </p:cNvPr>
          <p:cNvPicPr>
            <a:picLocks noChangeAspect="1"/>
          </p:cNvPicPr>
          <p:nvPr/>
        </p:nvPicPr>
        <p:blipFill rotWithShape="1">
          <a:blip r:embed="rId5"/>
          <a:srcRect t="4842" b="1321"/>
          <a:stretch/>
        </p:blipFill>
        <p:spPr>
          <a:xfrm>
            <a:off x="1534008" y="-98854"/>
            <a:ext cx="6075985" cy="6956858"/>
          </a:xfrm>
          <a:prstGeom prst="rect">
            <a:avLst/>
          </a:prstGeom>
        </p:spPr>
      </p:pic>
    </p:spTree>
    <p:extLst>
      <p:ext uri="{BB962C8B-B14F-4D97-AF65-F5344CB8AC3E}">
        <p14:creationId xmlns:p14="http://schemas.microsoft.com/office/powerpoint/2010/main" val="1149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8264BD-819D-8446-A6C7-D9C5AABD7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24226" y="6091"/>
            <a:ext cx="4910947" cy="769441"/>
          </a:xfrm>
          <a:prstGeom prst="rect">
            <a:avLst/>
          </a:prstGeom>
          <a:noFill/>
        </p:spPr>
        <p:txBody>
          <a:bodyPr wrap="none" rtlCol="0">
            <a:spAutoFit/>
          </a:bodyPr>
          <a:lstStyle/>
          <a:p>
            <a:pPr algn="ctr" defTabSz="914400" fontAlgn="base">
              <a:spcBef>
                <a:spcPct val="0"/>
              </a:spcBef>
              <a:spcAft>
                <a:spcPct val="0"/>
              </a:spcAft>
            </a:pPr>
            <a:r>
              <a:rPr lang="en-US" sz="4400" dirty="0">
                <a:solidFill>
                  <a:srgbClr val="FFFF00"/>
                </a:solidFill>
                <a:latin typeface="Snell Roundhand"/>
                <a:ea typeface="ＭＳ Ｐゴシック" charset="0"/>
                <a:cs typeface="Snell Roundhand"/>
              </a:rPr>
              <a:t>Topics of the seminar</a:t>
            </a:r>
          </a:p>
        </p:txBody>
      </p:sp>
      <p:sp>
        <p:nvSpPr>
          <p:cNvPr id="5" name="TextBox 4"/>
          <p:cNvSpPr txBox="1"/>
          <p:nvPr/>
        </p:nvSpPr>
        <p:spPr>
          <a:xfrm>
            <a:off x="0" y="1162590"/>
            <a:ext cx="5160387" cy="584775"/>
          </a:xfrm>
          <a:prstGeom prst="rect">
            <a:avLst/>
          </a:prstGeom>
          <a:noFill/>
        </p:spPr>
        <p:txBody>
          <a:bodyPr wrap="none" rtlCol="0">
            <a:spAutoFit/>
          </a:bodyPr>
          <a:lstStyle/>
          <a:p>
            <a:pPr marL="342900" indent="-342900" defTabSz="914400" fontAlgn="base">
              <a:spcBef>
                <a:spcPct val="0"/>
              </a:spcBef>
              <a:spcAft>
                <a:spcPct val="0"/>
              </a:spcAft>
              <a:buFont typeface="Arial"/>
              <a:buChar char="•"/>
            </a:pPr>
            <a:r>
              <a:rPr lang="en-US" sz="3200" dirty="0">
                <a:solidFill>
                  <a:srgbClr val="FFFFFF"/>
                </a:solidFill>
                <a:latin typeface="Snell Roundhand"/>
                <a:ea typeface="ＭＳ Ｐゴシック" charset="0"/>
                <a:cs typeface="Snell Roundhand"/>
              </a:rPr>
              <a:t>Randomness vs Determinism  </a:t>
            </a:r>
          </a:p>
        </p:txBody>
      </p:sp>
      <p:sp>
        <p:nvSpPr>
          <p:cNvPr id="7" name="TextBox 6"/>
          <p:cNvSpPr txBox="1"/>
          <p:nvPr/>
        </p:nvSpPr>
        <p:spPr>
          <a:xfrm>
            <a:off x="0" y="2225947"/>
            <a:ext cx="3947747" cy="584775"/>
          </a:xfrm>
          <a:prstGeom prst="rect">
            <a:avLst/>
          </a:prstGeom>
          <a:noFill/>
        </p:spPr>
        <p:txBody>
          <a:bodyPr wrap="none" rtlCol="0">
            <a:spAutoFit/>
          </a:bodyPr>
          <a:lstStyle/>
          <a:p>
            <a:pPr marL="342900" indent="-342900" defTabSz="914400" fontAlgn="base">
              <a:spcBef>
                <a:spcPct val="0"/>
              </a:spcBef>
              <a:spcAft>
                <a:spcPct val="0"/>
              </a:spcAft>
              <a:buFont typeface="Arial"/>
              <a:buChar char="•"/>
            </a:pPr>
            <a:r>
              <a:rPr lang="en-US" sz="3200" dirty="0">
                <a:solidFill>
                  <a:srgbClr val="FFFFFF"/>
                </a:solidFill>
                <a:latin typeface="Snell Roundhand"/>
                <a:ea typeface="ＭＳ Ｐゴシック" charset="0"/>
                <a:cs typeface="Snell Roundhand"/>
              </a:rPr>
              <a:t>Riemann’s Hypothesis</a:t>
            </a:r>
          </a:p>
        </p:txBody>
      </p:sp>
      <p:sp>
        <p:nvSpPr>
          <p:cNvPr id="11" name="TextBox 10"/>
          <p:cNvSpPr txBox="1"/>
          <p:nvPr/>
        </p:nvSpPr>
        <p:spPr>
          <a:xfrm>
            <a:off x="0" y="4449597"/>
            <a:ext cx="6445995" cy="584775"/>
          </a:xfrm>
          <a:prstGeom prst="rect">
            <a:avLst/>
          </a:prstGeom>
          <a:noFill/>
        </p:spPr>
        <p:txBody>
          <a:bodyPr wrap="none" rtlCol="0">
            <a:spAutoFit/>
          </a:bodyPr>
          <a:lstStyle/>
          <a:p>
            <a:pPr marL="342900" indent="-342900" algn="ctr" defTabSz="914400" fontAlgn="base">
              <a:spcBef>
                <a:spcPct val="0"/>
              </a:spcBef>
              <a:spcAft>
                <a:spcPct val="0"/>
              </a:spcAft>
              <a:buFont typeface="Arial"/>
              <a:buChar char="•"/>
            </a:pPr>
            <a:r>
              <a:rPr lang="en-US" sz="3200" dirty="0">
                <a:solidFill>
                  <a:srgbClr val="FFFFFF"/>
                </a:solidFill>
                <a:latin typeface="Snell Roundhand"/>
                <a:ea typeface="ＭＳ Ｐゴシック" charset="0"/>
                <a:cs typeface="Snell Roundhand"/>
              </a:rPr>
              <a:t>The  </a:t>
            </a:r>
            <a:r>
              <a:rPr lang="en-US" sz="3200" dirty="0" err="1">
                <a:solidFill>
                  <a:srgbClr val="FFFFFF"/>
                </a:solidFill>
                <a:latin typeface="Snell Roundhand"/>
                <a:ea typeface="ＭＳ Ｐゴシック" charset="0"/>
                <a:cs typeface="Snell Roundhand"/>
              </a:rPr>
              <a:t>Generalised</a:t>
            </a:r>
            <a:r>
              <a:rPr lang="en-US" sz="3200" dirty="0">
                <a:solidFill>
                  <a:srgbClr val="FFFFFF"/>
                </a:solidFill>
                <a:latin typeface="Snell Roundhand"/>
                <a:ea typeface="ＭＳ Ｐゴシック" charset="0"/>
                <a:cs typeface="Snell Roundhand"/>
              </a:rPr>
              <a:t> Riemann Hypothesis </a:t>
            </a:r>
          </a:p>
        </p:txBody>
      </p:sp>
      <p:sp>
        <p:nvSpPr>
          <p:cNvPr id="12" name="TextBox 11"/>
          <p:cNvSpPr txBox="1"/>
          <p:nvPr/>
        </p:nvSpPr>
        <p:spPr>
          <a:xfrm>
            <a:off x="0" y="5601673"/>
            <a:ext cx="4507068" cy="584775"/>
          </a:xfrm>
          <a:prstGeom prst="rect">
            <a:avLst/>
          </a:prstGeom>
          <a:noFill/>
        </p:spPr>
        <p:txBody>
          <a:bodyPr wrap="none" rtlCol="0">
            <a:spAutoFit/>
          </a:bodyPr>
          <a:lstStyle/>
          <a:p>
            <a:pPr marL="342900" indent="-342900" defTabSz="914400" fontAlgn="base">
              <a:spcBef>
                <a:spcPct val="0"/>
              </a:spcBef>
              <a:spcAft>
                <a:spcPct val="0"/>
              </a:spcAft>
              <a:buFont typeface="Arial"/>
              <a:buChar char="•"/>
            </a:pPr>
            <a:r>
              <a:rPr lang="en-US" sz="3200" dirty="0">
                <a:solidFill>
                  <a:srgbClr val="FFFFFF"/>
                </a:solidFill>
                <a:latin typeface="Snell Roundhand"/>
                <a:ea typeface="ＭＳ Ｐゴシック" charset="0"/>
                <a:cs typeface="Snell Roundhand"/>
              </a:rPr>
              <a:t>For Whom the Bell Tolls</a:t>
            </a:r>
          </a:p>
        </p:txBody>
      </p:sp>
      <p:sp>
        <p:nvSpPr>
          <p:cNvPr id="10" name="TextBox 9"/>
          <p:cNvSpPr txBox="1"/>
          <p:nvPr/>
        </p:nvSpPr>
        <p:spPr>
          <a:xfrm>
            <a:off x="0" y="3336242"/>
            <a:ext cx="7404591" cy="584776"/>
          </a:xfrm>
          <a:prstGeom prst="rect">
            <a:avLst/>
          </a:prstGeom>
          <a:noFill/>
        </p:spPr>
        <p:txBody>
          <a:bodyPr wrap="none" rtlCol="0">
            <a:spAutoFit/>
          </a:bodyPr>
          <a:lstStyle/>
          <a:p>
            <a:pPr marL="342900" indent="-342900" defTabSz="914400" fontAlgn="base">
              <a:spcBef>
                <a:spcPct val="0"/>
              </a:spcBef>
              <a:spcAft>
                <a:spcPct val="0"/>
              </a:spcAft>
              <a:buFont typeface="Arial"/>
              <a:buChar char="•"/>
            </a:pPr>
            <a:r>
              <a:rPr lang="en-US" sz="3200" dirty="0" err="1">
                <a:solidFill>
                  <a:srgbClr val="FFFFFF"/>
                </a:solidFill>
                <a:latin typeface="Snell Roundhand"/>
                <a:ea typeface="ＭＳ Ｐゴシック" charset="0"/>
                <a:cs typeface="Snell Roundhand"/>
              </a:rPr>
              <a:t>Dirichlet</a:t>
            </a:r>
            <a:r>
              <a:rPr lang="en-US" sz="3200" dirty="0">
                <a:solidFill>
                  <a:srgbClr val="FFFFFF"/>
                </a:solidFill>
                <a:latin typeface="Snell Roundhand"/>
                <a:ea typeface="ＭＳ Ｐゴシック" charset="0"/>
                <a:cs typeface="Snell Roundhand"/>
              </a:rPr>
              <a:t> characters, L - functions and all that</a:t>
            </a:r>
          </a:p>
        </p:txBody>
      </p:sp>
    </p:spTree>
    <p:extLst>
      <p:ext uri="{BB962C8B-B14F-4D97-AF65-F5344CB8AC3E}">
        <p14:creationId xmlns:p14="http://schemas.microsoft.com/office/powerpoint/2010/main" val="1018215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game-of-d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15987"/>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89FCFA1-D470-0642-9BCC-D790D1F6D97B}"/>
              </a:ext>
            </a:extLst>
          </p:cNvPr>
          <p:cNvSpPr/>
          <p:nvPr/>
        </p:nvSpPr>
        <p:spPr>
          <a:xfrm>
            <a:off x="1341470" y="937739"/>
            <a:ext cx="6540573" cy="769441"/>
          </a:xfrm>
          <a:prstGeom prst="rect">
            <a:avLst/>
          </a:prstGeom>
        </p:spPr>
        <p:txBody>
          <a:bodyPr wrap="none">
            <a:spAutoFit/>
          </a:bodyPr>
          <a:lstStyle/>
          <a:p>
            <a:pPr defTabSz="914400" fontAlgn="base">
              <a:spcBef>
                <a:spcPct val="0"/>
              </a:spcBef>
              <a:spcAft>
                <a:spcPct val="0"/>
              </a:spcAft>
            </a:pPr>
            <a:r>
              <a:rPr lang="en-US" sz="4400" dirty="0">
                <a:solidFill>
                  <a:srgbClr val="FFFFFF"/>
                </a:solidFill>
                <a:latin typeface="Snell Roundhand"/>
                <a:ea typeface="ＭＳ Ｐゴシック" charset="0"/>
                <a:cs typeface="Snell Roundhand"/>
              </a:rPr>
              <a:t>Randomness vs Determinism  </a:t>
            </a:r>
          </a:p>
        </p:txBody>
      </p:sp>
    </p:spTree>
    <p:extLst>
      <p:ext uri="{BB962C8B-B14F-4D97-AF65-F5344CB8AC3E}">
        <p14:creationId xmlns:p14="http://schemas.microsoft.com/office/powerpoint/2010/main" val="2041685720"/>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B51EC-A4D3-2344-8341-EC2C64376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2064855-94C1-1B44-BA72-FD877E649AF5}"/>
              </a:ext>
            </a:extLst>
          </p:cNvPr>
          <p:cNvSpPr txBox="1"/>
          <p:nvPr/>
        </p:nvSpPr>
        <p:spPr>
          <a:xfrm>
            <a:off x="0" y="2305616"/>
            <a:ext cx="9311460" cy="2246769"/>
          </a:xfrm>
          <a:prstGeom prst="rect">
            <a:avLst/>
          </a:prstGeom>
          <a:noFill/>
        </p:spPr>
        <p:txBody>
          <a:bodyPr wrap="none" rtlCol="0">
            <a:spAutoFit/>
          </a:bodyPr>
          <a:lstStyle/>
          <a:p>
            <a:r>
              <a:rPr lang="en-IT" sz="2800" dirty="0">
                <a:latin typeface="Chalkboard" panose="03050602040202020205" pitchFamily="66" charset="77"/>
              </a:rPr>
              <a:t>Number Theory is usually considered as a field </a:t>
            </a:r>
            <a:r>
              <a:rPr lang="en-GB" sz="2800" dirty="0">
                <a:latin typeface="Chalkboard" panose="03050602040202020205" pitchFamily="66" charset="77"/>
              </a:rPr>
              <a:t>r</a:t>
            </a:r>
            <a:r>
              <a:rPr lang="en-IT" sz="2800" dirty="0">
                <a:latin typeface="Chalkboard" panose="03050602040202020205" pitchFamily="66" charset="77"/>
              </a:rPr>
              <a:t>igidily </a:t>
            </a:r>
          </a:p>
          <a:p>
            <a:endParaRPr lang="en-IT" sz="2800" dirty="0">
              <a:latin typeface="Chalkboard" panose="03050602040202020205" pitchFamily="66" charset="77"/>
            </a:endParaRPr>
          </a:p>
          <a:p>
            <a:r>
              <a:rPr lang="en-IT" sz="2800" dirty="0">
                <a:latin typeface="Chalkboard" panose="03050602040202020205" pitchFamily="66" charset="77"/>
              </a:rPr>
              <a:t>ruled by the “military” deterministic laws of arithmetic, </a:t>
            </a:r>
          </a:p>
          <a:p>
            <a:endParaRPr lang="en-IT" sz="2800" dirty="0">
              <a:latin typeface="Chalkboard" panose="03050602040202020205" pitchFamily="66" charset="77"/>
            </a:endParaRPr>
          </a:p>
          <a:p>
            <a:r>
              <a:rPr lang="en-GB" sz="2800" dirty="0">
                <a:latin typeface="Chalkboard" panose="03050602040202020205" pitchFamily="66" charset="77"/>
              </a:rPr>
              <a:t>w</a:t>
            </a:r>
            <a:r>
              <a:rPr lang="en-IT" sz="2800" dirty="0">
                <a:latin typeface="Chalkboard" panose="03050602040202020205" pitchFamily="66" charset="77"/>
              </a:rPr>
              <a:t>here randomness seems to play no role.</a:t>
            </a:r>
          </a:p>
        </p:txBody>
      </p:sp>
    </p:spTree>
    <p:extLst>
      <p:ext uri="{BB962C8B-B14F-4D97-AF65-F5344CB8AC3E}">
        <p14:creationId xmlns:p14="http://schemas.microsoft.com/office/powerpoint/2010/main" val="3307373090"/>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B51EC-A4D3-2344-8341-EC2C64376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D29880F-D91E-0F4E-ADD8-29E29980E061}"/>
              </a:ext>
            </a:extLst>
          </p:cNvPr>
          <p:cNvSpPr txBox="1"/>
          <p:nvPr/>
        </p:nvSpPr>
        <p:spPr>
          <a:xfrm>
            <a:off x="2682220" y="3075057"/>
            <a:ext cx="3779561" cy="707886"/>
          </a:xfrm>
          <a:prstGeom prst="rect">
            <a:avLst/>
          </a:prstGeom>
          <a:noFill/>
        </p:spPr>
        <p:txBody>
          <a:bodyPr wrap="none" rtlCol="0">
            <a:spAutoFit/>
          </a:bodyPr>
          <a:lstStyle/>
          <a:p>
            <a:r>
              <a:rPr lang="en-IT" sz="4000" dirty="0">
                <a:latin typeface="Chalkboard" panose="03050602040202020205" pitchFamily="66" charset="77"/>
              </a:rPr>
              <a:t>Is it really so??</a:t>
            </a:r>
          </a:p>
        </p:txBody>
      </p:sp>
    </p:spTree>
    <p:extLst>
      <p:ext uri="{BB962C8B-B14F-4D97-AF65-F5344CB8AC3E}">
        <p14:creationId xmlns:p14="http://schemas.microsoft.com/office/powerpoint/2010/main" val="336137369"/>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B51EC-A4D3-2344-8341-EC2C64376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D169D65-ED9D-9B4F-B30D-BCA8F2BAB5FC}"/>
              </a:ext>
            </a:extLst>
          </p:cNvPr>
          <p:cNvSpPr txBox="1"/>
          <p:nvPr/>
        </p:nvSpPr>
        <p:spPr>
          <a:xfrm>
            <a:off x="398261" y="3167390"/>
            <a:ext cx="8347478" cy="523220"/>
          </a:xfrm>
          <a:prstGeom prst="rect">
            <a:avLst/>
          </a:prstGeom>
          <a:noFill/>
        </p:spPr>
        <p:txBody>
          <a:bodyPr wrap="none" rtlCol="0">
            <a:spAutoFit/>
          </a:bodyPr>
          <a:lstStyle/>
          <a:p>
            <a:r>
              <a:rPr lang="en-IT" sz="2800" dirty="0">
                <a:latin typeface="Chalkboard" panose="03050602040202020205" pitchFamily="66" charset="77"/>
              </a:rPr>
              <a:t>I would like to undermine this certainty of yours</a:t>
            </a:r>
          </a:p>
        </p:txBody>
      </p:sp>
    </p:spTree>
    <p:extLst>
      <p:ext uri="{BB962C8B-B14F-4D97-AF65-F5344CB8AC3E}">
        <p14:creationId xmlns:p14="http://schemas.microsoft.com/office/powerpoint/2010/main" val="2879127074"/>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C764B-409E-504E-8AEA-635DB8346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DC95845-1850-E444-8081-2E6EA139100F}"/>
              </a:ext>
            </a:extLst>
          </p:cNvPr>
          <p:cNvSpPr txBox="1"/>
          <p:nvPr/>
        </p:nvSpPr>
        <p:spPr>
          <a:xfrm>
            <a:off x="2038101" y="271846"/>
            <a:ext cx="5067798" cy="707886"/>
          </a:xfrm>
          <a:prstGeom prst="rect">
            <a:avLst/>
          </a:prstGeom>
          <a:noFill/>
        </p:spPr>
        <p:txBody>
          <a:bodyPr wrap="none" rtlCol="0">
            <a:spAutoFit/>
          </a:bodyPr>
          <a:lstStyle/>
          <a:p>
            <a:r>
              <a:rPr lang="en-IT" sz="4000" u="sng" dirty="0">
                <a:solidFill>
                  <a:srgbClr val="FFFF00"/>
                </a:solidFill>
                <a:latin typeface="Chalkboard" panose="03050602040202020205" pitchFamily="66" charset="77"/>
              </a:rPr>
              <a:t>A significant example</a:t>
            </a:r>
          </a:p>
        </p:txBody>
      </p:sp>
      <p:sp>
        <p:nvSpPr>
          <p:cNvPr id="4" name="TextBox 3">
            <a:extLst>
              <a:ext uri="{FF2B5EF4-FFF2-40B4-BE49-F238E27FC236}">
                <a16:creationId xmlns:a16="http://schemas.microsoft.com/office/drawing/2014/main" id="{ECA10861-1B30-3E4F-9439-EA05413D8E28}"/>
              </a:ext>
            </a:extLst>
          </p:cNvPr>
          <p:cNvSpPr txBox="1"/>
          <p:nvPr/>
        </p:nvSpPr>
        <p:spPr>
          <a:xfrm>
            <a:off x="0" y="2187152"/>
            <a:ext cx="7546874" cy="584775"/>
          </a:xfrm>
          <a:prstGeom prst="rect">
            <a:avLst/>
          </a:prstGeom>
          <a:noFill/>
        </p:spPr>
        <p:txBody>
          <a:bodyPr wrap="none" rtlCol="0">
            <a:spAutoFit/>
          </a:bodyPr>
          <a:lstStyle/>
          <a:p>
            <a:pPr marL="457200" indent="-457200">
              <a:buFont typeface="Arial" panose="020B0604020202020204" pitchFamily="34" charset="0"/>
              <a:buChar char="•"/>
            </a:pPr>
            <a:r>
              <a:rPr lang="en-IT" sz="3200" dirty="0">
                <a:latin typeface="Chalkboard" panose="03050602040202020205" pitchFamily="66" charset="77"/>
              </a:rPr>
              <a:t>Arithmetic tales from the world of 𝜋</a:t>
            </a:r>
          </a:p>
        </p:txBody>
      </p:sp>
    </p:spTree>
    <p:extLst>
      <p:ext uri="{BB962C8B-B14F-4D97-AF65-F5344CB8AC3E}">
        <p14:creationId xmlns:p14="http://schemas.microsoft.com/office/powerpoint/2010/main" val="28339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6EDC9E-1978-8147-8D95-B1E9ECF846FE}"/>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pic>
        <p:nvPicPr>
          <p:cNvPr id="4" name="Picture 3">
            <a:extLst>
              <a:ext uri="{FF2B5EF4-FFF2-40B4-BE49-F238E27FC236}">
                <a16:creationId xmlns:a16="http://schemas.microsoft.com/office/drawing/2014/main" id="{72FEDAB9-BF3E-6D43-A78E-A68E5FDC0236}"/>
              </a:ext>
            </a:extLst>
          </p:cNvPr>
          <p:cNvPicPr>
            <a:picLocks noChangeAspect="1"/>
          </p:cNvPicPr>
          <p:nvPr/>
        </p:nvPicPr>
        <p:blipFill>
          <a:blip r:embed="rId3"/>
          <a:stretch>
            <a:fillRect/>
          </a:stretch>
        </p:blipFill>
        <p:spPr>
          <a:xfrm>
            <a:off x="1765300" y="1698370"/>
            <a:ext cx="5613400" cy="3708400"/>
          </a:xfrm>
          <a:prstGeom prst="rect">
            <a:avLst/>
          </a:prstGeom>
        </p:spPr>
      </p:pic>
    </p:spTree>
    <p:extLst>
      <p:ext uri="{BB962C8B-B14F-4D97-AF65-F5344CB8AC3E}">
        <p14:creationId xmlns:p14="http://schemas.microsoft.com/office/powerpoint/2010/main" val="77136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9B0C3B-840A-3F41-AF32-A8A0685031C9}"/>
              </a:ext>
            </a:extLst>
          </p:cNvPr>
          <p:cNvPicPr>
            <a:picLocks noChangeAspect="1"/>
          </p:cNvPicPr>
          <p:nvPr/>
        </p:nvPicPr>
        <p:blipFill>
          <a:blip r:embed="rId3"/>
          <a:stretch>
            <a:fillRect/>
          </a:stretch>
        </p:blipFill>
        <p:spPr>
          <a:xfrm>
            <a:off x="552450" y="2768600"/>
            <a:ext cx="8039100" cy="1320800"/>
          </a:xfrm>
          <a:prstGeom prst="rect">
            <a:avLst/>
          </a:prstGeom>
        </p:spPr>
      </p:pic>
      <p:sp>
        <p:nvSpPr>
          <p:cNvPr id="7" name="TextBox 6">
            <a:extLst>
              <a:ext uri="{FF2B5EF4-FFF2-40B4-BE49-F238E27FC236}">
                <a16:creationId xmlns:a16="http://schemas.microsoft.com/office/drawing/2014/main" id="{64C895FD-6675-EC4E-8E1F-6E163A9E311A}"/>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spTree>
    <p:extLst>
      <p:ext uri="{BB962C8B-B14F-4D97-AF65-F5344CB8AC3E}">
        <p14:creationId xmlns:p14="http://schemas.microsoft.com/office/powerpoint/2010/main" val="6363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56493" y="2322194"/>
            <a:ext cx="2637260" cy="584775"/>
          </a:xfrm>
          <a:prstGeom prst="rect">
            <a:avLst/>
          </a:prstGeom>
          <a:noFill/>
        </p:spPr>
        <p:txBody>
          <a:bodyPr wrap="none" rtlCol="0">
            <a:spAutoFit/>
          </a:bodyPr>
          <a:lstStyle/>
          <a:p>
            <a:r>
              <a:rPr lang="en-US" sz="3200" dirty="0">
                <a:solidFill>
                  <a:srgbClr val="FFFF00"/>
                </a:solidFill>
                <a:latin typeface="Apple Chancery"/>
                <a:cs typeface="Apple Chancery"/>
              </a:rPr>
              <a:t>Hubert </a:t>
            </a:r>
            <a:r>
              <a:rPr lang="en-US" sz="3200" dirty="0" err="1">
                <a:solidFill>
                  <a:srgbClr val="FFFF00"/>
                </a:solidFill>
                <a:latin typeface="Apple Chancery"/>
                <a:cs typeface="Apple Chancery"/>
              </a:rPr>
              <a:t>Saleur</a:t>
            </a:r>
            <a:endParaRPr lang="en-US" sz="3200" dirty="0">
              <a:solidFill>
                <a:srgbClr val="FFFF00"/>
              </a:solidFill>
              <a:latin typeface="Apple Chancery"/>
              <a:cs typeface="Apple Chancery"/>
            </a:endParaRPr>
          </a:p>
        </p:txBody>
      </p:sp>
      <p:sp>
        <p:nvSpPr>
          <p:cNvPr id="8" name="TextBox 7"/>
          <p:cNvSpPr txBox="1"/>
          <p:nvPr/>
        </p:nvSpPr>
        <p:spPr>
          <a:xfrm>
            <a:off x="131964" y="511124"/>
            <a:ext cx="8327921" cy="430887"/>
          </a:xfrm>
          <a:prstGeom prst="rect">
            <a:avLst/>
          </a:prstGeom>
          <a:noFill/>
        </p:spPr>
        <p:txBody>
          <a:bodyPr wrap="none" rtlCol="0">
            <a:spAutoFit/>
          </a:bodyPr>
          <a:lstStyle/>
          <a:p>
            <a:r>
              <a:rPr lang="en-US" b="1" dirty="0">
                <a:solidFill>
                  <a:srgbClr val="FFFF00"/>
                </a:solidFill>
                <a:latin typeface="Apple Chancery"/>
                <a:cs typeface="Apple Chancery"/>
              </a:rPr>
              <a:t>“</a:t>
            </a:r>
            <a:r>
              <a:rPr lang="en-US" sz="2200" b="1" dirty="0">
                <a:solidFill>
                  <a:srgbClr val="FFFF00"/>
                </a:solidFill>
                <a:latin typeface="Apple Chancery"/>
                <a:cs typeface="Apple Chancery"/>
              </a:rPr>
              <a:t>Scientist is the one who knows how to get a solution out of an enigma”</a:t>
            </a:r>
          </a:p>
        </p:txBody>
      </p:sp>
      <p:pic>
        <p:nvPicPr>
          <p:cNvPr id="2" name="Picture 1">
            <a:extLst>
              <a:ext uri="{FF2B5EF4-FFF2-40B4-BE49-F238E27FC236}">
                <a16:creationId xmlns:a16="http://schemas.microsoft.com/office/drawing/2014/main" id="{E978410F-8E6A-6C44-ADA6-9E0CC5E3BE10}"/>
              </a:ext>
            </a:extLst>
          </p:cNvPr>
          <p:cNvPicPr>
            <a:picLocks noChangeAspect="1"/>
          </p:cNvPicPr>
          <p:nvPr/>
        </p:nvPicPr>
        <p:blipFill>
          <a:blip r:embed="rId2"/>
          <a:stretch>
            <a:fillRect/>
          </a:stretch>
        </p:blipFill>
        <p:spPr>
          <a:xfrm>
            <a:off x="-342805" y="1210962"/>
            <a:ext cx="5974301" cy="6858000"/>
          </a:xfrm>
          <a:prstGeom prst="rect">
            <a:avLst/>
          </a:prstGeom>
        </p:spPr>
      </p:pic>
    </p:spTree>
    <p:extLst>
      <p:ext uri="{BB962C8B-B14F-4D97-AF65-F5344CB8AC3E}">
        <p14:creationId xmlns:p14="http://schemas.microsoft.com/office/powerpoint/2010/main" val="1351252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800"/>
                                        <p:tgtEl>
                                          <p:spTgt spid="8"/>
                                        </p:tgtEl>
                                      </p:cBhvr>
                                    </p:animEffect>
                                  </p:childTnLst>
                                </p:cTn>
                              </p:par>
                            </p:childTnLst>
                          </p:cTn>
                        </p:par>
                        <p:par>
                          <p:cTn id="8" fill="hold">
                            <p:stCondLst>
                              <p:cond delay="18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A8E85CA-283C-A545-A73D-62F755611335}"/>
              </a:ext>
            </a:extLst>
          </p:cNvPr>
          <p:cNvPicPr>
            <a:picLocks noChangeAspect="1"/>
          </p:cNvPicPr>
          <p:nvPr/>
        </p:nvPicPr>
        <p:blipFill>
          <a:blip r:embed="rId3"/>
          <a:stretch>
            <a:fillRect/>
          </a:stretch>
        </p:blipFill>
        <p:spPr>
          <a:xfrm>
            <a:off x="1036979" y="2248930"/>
            <a:ext cx="6969869" cy="1815070"/>
          </a:xfrm>
          <a:prstGeom prst="rect">
            <a:avLst/>
          </a:prstGeom>
        </p:spPr>
      </p:pic>
      <p:sp>
        <p:nvSpPr>
          <p:cNvPr id="7" name="TextBox 6">
            <a:extLst>
              <a:ext uri="{FF2B5EF4-FFF2-40B4-BE49-F238E27FC236}">
                <a16:creationId xmlns:a16="http://schemas.microsoft.com/office/drawing/2014/main" id="{6AD69230-680F-4F4B-8BE3-D01ECB7AC17C}"/>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sp>
        <p:nvSpPr>
          <p:cNvPr id="2" name="TextBox 1">
            <a:extLst>
              <a:ext uri="{FF2B5EF4-FFF2-40B4-BE49-F238E27FC236}">
                <a16:creationId xmlns:a16="http://schemas.microsoft.com/office/drawing/2014/main" id="{747142BF-D03F-7A45-B52C-FAA3D7939E64}"/>
              </a:ext>
            </a:extLst>
          </p:cNvPr>
          <p:cNvSpPr txBox="1"/>
          <p:nvPr/>
        </p:nvSpPr>
        <p:spPr>
          <a:xfrm>
            <a:off x="1656521" y="5473148"/>
            <a:ext cx="6087500" cy="584775"/>
          </a:xfrm>
          <a:prstGeom prst="rect">
            <a:avLst/>
          </a:prstGeom>
          <a:noFill/>
        </p:spPr>
        <p:txBody>
          <a:bodyPr wrap="none" rtlCol="0">
            <a:spAutoFit/>
          </a:bodyPr>
          <a:lstStyle/>
          <a:p>
            <a:r>
              <a:rPr lang="en-IT" sz="3200" dirty="0">
                <a:latin typeface="Chalkboard" panose="03050602040202020205" pitchFamily="66" charset="77"/>
              </a:rPr>
              <a:t>F</a:t>
            </a:r>
            <a:r>
              <a:rPr lang="en-IT" sz="3200" baseline="-25000" dirty="0">
                <a:latin typeface="Chalkboard" panose="03050602040202020205" pitchFamily="66" charset="77"/>
              </a:rPr>
              <a:t>k</a:t>
            </a:r>
            <a:r>
              <a:rPr lang="en-IT" sz="3200" dirty="0">
                <a:latin typeface="Chalkboard" panose="03050602040202020205" pitchFamily="66" charset="77"/>
              </a:rPr>
              <a:t> is the k-th Fibonacci number</a:t>
            </a:r>
          </a:p>
        </p:txBody>
      </p:sp>
    </p:spTree>
    <p:extLst>
      <p:ext uri="{BB962C8B-B14F-4D97-AF65-F5344CB8AC3E}">
        <p14:creationId xmlns:p14="http://schemas.microsoft.com/office/powerpoint/2010/main" val="57176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6EDC9E-1978-8147-8D95-B1E9ECF846FE}"/>
              </a:ext>
            </a:extLst>
          </p:cNvPr>
          <p:cNvSpPr txBox="1"/>
          <p:nvPr/>
        </p:nvSpPr>
        <p:spPr>
          <a:xfrm>
            <a:off x="2162428" y="259489"/>
            <a:ext cx="5166864" cy="646331"/>
          </a:xfrm>
          <a:prstGeom prst="rect">
            <a:avLst/>
          </a:prstGeom>
          <a:noFill/>
        </p:spPr>
        <p:txBody>
          <a:bodyPr wrap="none" rtlCol="0">
            <a:spAutoFit/>
          </a:bodyPr>
          <a:lstStyle/>
          <a:p>
            <a:r>
              <a:rPr lang="en-IT" sz="3600" u="sng" dirty="0">
                <a:latin typeface="Chalkboard" panose="03050602040202020205" pitchFamily="66" charset="77"/>
              </a:rPr>
              <a:t>Order and disorder in 𝜋</a:t>
            </a:r>
          </a:p>
        </p:txBody>
      </p:sp>
      <p:pic>
        <p:nvPicPr>
          <p:cNvPr id="6" name="Picture 5">
            <a:extLst>
              <a:ext uri="{FF2B5EF4-FFF2-40B4-BE49-F238E27FC236}">
                <a16:creationId xmlns:a16="http://schemas.microsoft.com/office/drawing/2014/main" id="{6BD6E224-686E-6440-8807-416FF7AB350B}"/>
              </a:ext>
            </a:extLst>
          </p:cNvPr>
          <p:cNvPicPr>
            <a:picLocks noChangeAspect="1"/>
          </p:cNvPicPr>
          <p:nvPr/>
        </p:nvPicPr>
        <p:blipFill>
          <a:blip r:embed="rId3"/>
          <a:stretch>
            <a:fillRect/>
          </a:stretch>
        </p:blipFill>
        <p:spPr>
          <a:xfrm>
            <a:off x="140041" y="129058"/>
            <a:ext cx="8873066" cy="6654800"/>
          </a:xfrm>
          <a:prstGeom prst="rect">
            <a:avLst/>
          </a:prstGeom>
        </p:spPr>
      </p:pic>
    </p:spTree>
    <p:extLst>
      <p:ext uri="{BB962C8B-B14F-4D97-AF65-F5344CB8AC3E}">
        <p14:creationId xmlns:p14="http://schemas.microsoft.com/office/powerpoint/2010/main" val="6554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al user interface, application, table&#10;&#10;Description automatically generated">
            <a:extLst>
              <a:ext uri="{FF2B5EF4-FFF2-40B4-BE49-F238E27FC236}">
                <a16:creationId xmlns:a16="http://schemas.microsoft.com/office/drawing/2014/main" id="{DA94DBC5-9027-7243-874F-C8C46BAD2B65}"/>
              </a:ext>
            </a:extLst>
          </p:cNvPr>
          <p:cNvPicPr>
            <a:picLocks noChangeAspect="1"/>
          </p:cNvPicPr>
          <p:nvPr/>
        </p:nvPicPr>
        <p:blipFill rotWithShape="1">
          <a:blip r:embed="rId3"/>
          <a:srcRect l="10946"/>
          <a:stretch/>
        </p:blipFill>
        <p:spPr>
          <a:xfrm>
            <a:off x="939111" y="2843549"/>
            <a:ext cx="8143103" cy="3469268"/>
          </a:xfrm>
          <a:prstGeom prst="rect">
            <a:avLst/>
          </a:prstGeom>
        </p:spPr>
      </p:pic>
      <p:pic>
        <p:nvPicPr>
          <p:cNvPr id="7" name="Picture 6" descr="Graphical user interface, application, table&#10;&#10;Description automatically generated">
            <a:extLst>
              <a:ext uri="{FF2B5EF4-FFF2-40B4-BE49-F238E27FC236}">
                <a16:creationId xmlns:a16="http://schemas.microsoft.com/office/drawing/2014/main" id="{6756A6F1-EFEB-314B-8CEC-B488EA8E2E6D}"/>
              </a:ext>
            </a:extLst>
          </p:cNvPr>
          <p:cNvPicPr>
            <a:picLocks noChangeAspect="1"/>
          </p:cNvPicPr>
          <p:nvPr/>
        </p:nvPicPr>
        <p:blipFill rotWithShape="1">
          <a:blip r:embed="rId3"/>
          <a:srcRect l="631" t="10167" r="96667"/>
          <a:stretch/>
        </p:blipFill>
        <p:spPr>
          <a:xfrm>
            <a:off x="617837" y="3188049"/>
            <a:ext cx="247135" cy="3116540"/>
          </a:xfrm>
          <a:prstGeom prst="rect">
            <a:avLst/>
          </a:prstGeom>
        </p:spPr>
      </p:pic>
      <p:sp>
        <p:nvSpPr>
          <p:cNvPr id="11" name="TextBox 10">
            <a:extLst>
              <a:ext uri="{FF2B5EF4-FFF2-40B4-BE49-F238E27FC236}">
                <a16:creationId xmlns:a16="http://schemas.microsoft.com/office/drawing/2014/main" id="{A36A278B-DDBD-E646-9280-EC4625A478EA}"/>
              </a:ext>
            </a:extLst>
          </p:cNvPr>
          <p:cNvSpPr txBox="1"/>
          <p:nvPr/>
        </p:nvSpPr>
        <p:spPr>
          <a:xfrm>
            <a:off x="4263081" y="2286003"/>
            <a:ext cx="377026" cy="369332"/>
          </a:xfrm>
          <a:prstGeom prst="rect">
            <a:avLst/>
          </a:prstGeom>
          <a:noFill/>
        </p:spPr>
        <p:txBody>
          <a:bodyPr wrap="none" rtlCol="0">
            <a:spAutoFit/>
          </a:bodyPr>
          <a:lstStyle/>
          <a:p>
            <a:r>
              <a:rPr lang="en-GB" dirty="0"/>
              <a:t>d </a:t>
            </a:r>
            <a:endParaRPr lang="en-IT" dirty="0"/>
          </a:p>
        </p:txBody>
      </p:sp>
      <p:cxnSp>
        <p:nvCxnSpPr>
          <p:cNvPr id="13" name="Straight Arrow Connector 12">
            <a:extLst>
              <a:ext uri="{FF2B5EF4-FFF2-40B4-BE49-F238E27FC236}">
                <a16:creationId xmlns:a16="http://schemas.microsoft.com/office/drawing/2014/main" id="{4F3D0265-3AEC-7C4B-B1D6-9B0C6E14D17C}"/>
              </a:ext>
            </a:extLst>
          </p:cNvPr>
          <p:cNvCxnSpPr>
            <a:stCxn id="11" idx="3"/>
          </p:cNvCxnSpPr>
          <p:nvPr/>
        </p:nvCxnSpPr>
        <p:spPr bwMode="auto">
          <a:xfrm>
            <a:off x="4640107" y="2470669"/>
            <a:ext cx="401449" cy="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865325AA-1AF0-6441-9EE5-A5E22AC693D0}"/>
              </a:ext>
            </a:extLst>
          </p:cNvPr>
          <p:cNvSpPr txBox="1"/>
          <p:nvPr/>
        </p:nvSpPr>
        <p:spPr>
          <a:xfrm>
            <a:off x="111210" y="3707029"/>
            <a:ext cx="312906" cy="369332"/>
          </a:xfrm>
          <a:prstGeom prst="rect">
            <a:avLst/>
          </a:prstGeom>
          <a:noFill/>
        </p:spPr>
        <p:txBody>
          <a:bodyPr wrap="none" rtlCol="0">
            <a:spAutoFit/>
          </a:bodyPr>
          <a:lstStyle/>
          <a:p>
            <a:r>
              <a:rPr lang="en-IT" dirty="0"/>
              <a:t>n</a:t>
            </a:r>
          </a:p>
        </p:txBody>
      </p:sp>
      <p:cxnSp>
        <p:nvCxnSpPr>
          <p:cNvPr id="16" name="Straight Arrow Connector 15">
            <a:extLst>
              <a:ext uri="{FF2B5EF4-FFF2-40B4-BE49-F238E27FC236}">
                <a16:creationId xmlns:a16="http://schemas.microsoft.com/office/drawing/2014/main" id="{86473DBF-25F2-4743-97EA-1DF70EA83F03}"/>
              </a:ext>
            </a:extLst>
          </p:cNvPr>
          <p:cNvCxnSpPr/>
          <p:nvPr/>
        </p:nvCxnSpPr>
        <p:spPr bwMode="auto">
          <a:xfrm>
            <a:off x="271849" y="4164230"/>
            <a:ext cx="0" cy="49427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9" name="Group 18">
            <a:extLst>
              <a:ext uri="{FF2B5EF4-FFF2-40B4-BE49-F238E27FC236}">
                <a16:creationId xmlns:a16="http://schemas.microsoft.com/office/drawing/2014/main" id="{A8903DDC-B87E-B34D-BA5A-C4C1F9C687A4}"/>
              </a:ext>
            </a:extLst>
          </p:cNvPr>
          <p:cNvGrpSpPr/>
          <p:nvPr/>
        </p:nvGrpSpPr>
        <p:grpSpPr>
          <a:xfrm>
            <a:off x="7883615" y="1433385"/>
            <a:ext cx="840259" cy="506627"/>
            <a:chOff x="7883615" y="1433385"/>
            <a:chExt cx="840259" cy="506627"/>
          </a:xfrm>
        </p:grpSpPr>
        <p:sp>
          <p:nvSpPr>
            <p:cNvPr id="18" name="Oval 17">
              <a:extLst>
                <a:ext uri="{FF2B5EF4-FFF2-40B4-BE49-F238E27FC236}">
                  <a16:creationId xmlns:a16="http://schemas.microsoft.com/office/drawing/2014/main" id="{12FABE45-306C-E745-86FC-F1C54559D647}"/>
                </a:ext>
              </a:extLst>
            </p:cNvPr>
            <p:cNvSpPr/>
            <p:nvPr/>
          </p:nvSpPr>
          <p:spPr bwMode="auto">
            <a:xfrm>
              <a:off x="7883615" y="1433385"/>
              <a:ext cx="840259" cy="506627"/>
            </a:xfrm>
            <a:prstGeom prst="ellips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dirty="0">
                <a:ln>
                  <a:noFill/>
                </a:ln>
                <a:solidFill>
                  <a:srgbClr val="000000"/>
                </a:solidFill>
                <a:effectLst/>
                <a:latin typeface="Arial" charset="0"/>
                <a:ea typeface="ＭＳ Ｐゴシック" charset="0"/>
              </a:endParaRPr>
            </a:p>
          </p:txBody>
        </p:sp>
        <p:sp>
          <p:nvSpPr>
            <p:cNvPr id="17" name="TextBox 16">
              <a:extLst>
                <a:ext uri="{FF2B5EF4-FFF2-40B4-BE49-F238E27FC236}">
                  <a16:creationId xmlns:a16="http://schemas.microsoft.com/office/drawing/2014/main" id="{26485CD5-DEC9-F544-9D08-46DD03DCF494}"/>
                </a:ext>
              </a:extLst>
            </p:cNvPr>
            <p:cNvSpPr txBox="1"/>
            <p:nvPr/>
          </p:nvSpPr>
          <p:spPr>
            <a:xfrm>
              <a:off x="8019532" y="1507524"/>
              <a:ext cx="526106" cy="369332"/>
            </a:xfrm>
            <a:prstGeom prst="rect">
              <a:avLst/>
            </a:prstGeom>
            <a:noFill/>
          </p:spPr>
          <p:txBody>
            <a:bodyPr wrap="none" rtlCol="0">
              <a:spAutoFit/>
            </a:bodyPr>
            <a:lstStyle/>
            <a:p>
              <a:r>
                <a:rPr lang="en-IT" dirty="0"/>
                <a:t>10</a:t>
              </a:r>
              <a:r>
                <a:rPr lang="en-IT" baseline="30000" dirty="0"/>
                <a:t>d</a:t>
              </a:r>
            </a:p>
          </p:txBody>
        </p:sp>
      </p:grpSp>
      <p:sp>
        <p:nvSpPr>
          <p:cNvPr id="20" name="TextBox 19">
            <a:extLst>
              <a:ext uri="{FF2B5EF4-FFF2-40B4-BE49-F238E27FC236}">
                <a16:creationId xmlns:a16="http://schemas.microsoft.com/office/drawing/2014/main" id="{48AD4DA0-1B64-134E-929F-2DABE0E2C3AC}"/>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spTree>
    <p:extLst>
      <p:ext uri="{BB962C8B-B14F-4D97-AF65-F5344CB8AC3E}">
        <p14:creationId xmlns:p14="http://schemas.microsoft.com/office/powerpoint/2010/main" val="3835420559"/>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3E648802-B71D-194A-A4F5-93860A7E728C}"/>
              </a:ext>
            </a:extLst>
          </p:cNvPr>
          <p:cNvGrpSpPr/>
          <p:nvPr/>
        </p:nvGrpSpPr>
        <p:grpSpPr>
          <a:xfrm>
            <a:off x="1791730" y="1902933"/>
            <a:ext cx="5770605" cy="3249827"/>
            <a:chOff x="1791730" y="2866767"/>
            <a:chExt cx="5770605" cy="3249827"/>
          </a:xfrm>
        </p:grpSpPr>
        <p:sp>
          <p:nvSpPr>
            <p:cNvPr id="6" name="Rectangle 5">
              <a:extLst>
                <a:ext uri="{FF2B5EF4-FFF2-40B4-BE49-F238E27FC236}">
                  <a16:creationId xmlns:a16="http://schemas.microsoft.com/office/drawing/2014/main" id="{682B7848-C3EB-1149-AB40-B4666B0688B4}"/>
                </a:ext>
              </a:extLst>
            </p:cNvPr>
            <p:cNvSpPr/>
            <p:nvPr/>
          </p:nvSpPr>
          <p:spPr bwMode="auto">
            <a:xfrm>
              <a:off x="1791730" y="2866767"/>
              <a:ext cx="5770605" cy="3249827"/>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pic>
          <p:nvPicPr>
            <p:cNvPr id="4" name="Picture 3">
              <a:extLst>
                <a:ext uri="{FF2B5EF4-FFF2-40B4-BE49-F238E27FC236}">
                  <a16:creationId xmlns:a16="http://schemas.microsoft.com/office/drawing/2014/main" id="{BE25B5B8-5FA8-5847-98CB-67DD770F51DD}"/>
                </a:ext>
              </a:extLst>
            </p:cNvPr>
            <p:cNvPicPr>
              <a:picLocks noChangeAspect="1"/>
            </p:cNvPicPr>
            <p:nvPr/>
          </p:nvPicPr>
          <p:blipFill>
            <a:blip r:embed="rId3"/>
            <a:stretch>
              <a:fillRect/>
            </a:stretch>
          </p:blipFill>
          <p:spPr>
            <a:xfrm>
              <a:off x="2273643" y="3182551"/>
              <a:ext cx="4572000" cy="2692400"/>
            </a:xfrm>
            <a:prstGeom prst="rect">
              <a:avLst/>
            </a:prstGeom>
          </p:spPr>
        </p:pic>
      </p:grpSp>
      <p:sp>
        <p:nvSpPr>
          <p:cNvPr id="9" name="TextBox 8">
            <a:extLst>
              <a:ext uri="{FF2B5EF4-FFF2-40B4-BE49-F238E27FC236}">
                <a16:creationId xmlns:a16="http://schemas.microsoft.com/office/drawing/2014/main" id="{072EF0B4-137C-AD4E-B7AC-8491D5B964F6}"/>
              </a:ext>
            </a:extLst>
          </p:cNvPr>
          <p:cNvSpPr txBox="1"/>
          <p:nvPr/>
        </p:nvSpPr>
        <p:spPr>
          <a:xfrm>
            <a:off x="939114" y="6190735"/>
            <a:ext cx="2326278" cy="369332"/>
          </a:xfrm>
          <a:prstGeom prst="rect">
            <a:avLst/>
          </a:prstGeom>
          <a:noFill/>
        </p:spPr>
        <p:txBody>
          <a:bodyPr wrap="none" rtlCol="0">
            <a:spAutoFit/>
          </a:bodyPr>
          <a:lstStyle/>
          <a:p>
            <a:r>
              <a:rPr lang="en-IT" dirty="0"/>
              <a:t>First 5.000.000 digits</a:t>
            </a:r>
          </a:p>
        </p:txBody>
      </p:sp>
      <p:sp>
        <p:nvSpPr>
          <p:cNvPr id="20" name="TextBox 19">
            <a:extLst>
              <a:ext uri="{FF2B5EF4-FFF2-40B4-BE49-F238E27FC236}">
                <a16:creationId xmlns:a16="http://schemas.microsoft.com/office/drawing/2014/main" id="{86DE0633-50DE-B04D-B31A-5E7A6D606F1C}"/>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spTree>
    <p:extLst>
      <p:ext uri="{BB962C8B-B14F-4D97-AF65-F5344CB8AC3E}">
        <p14:creationId xmlns:p14="http://schemas.microsoft.com/office/powerpoint/2010/main" val="255934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6EDC9E-1978-8147-8D95-B1E9ECF846FE}"/>
              </a:ext>
            </a:extLst>
          </p:cNvPr>
          <p:cNvSpPr txBox="1"/>
          <p:nvPr/>
        </p:nvSpPr>
        <p:spPr>
          <a:xfrm>
            <a:off x="2162428" y="259489"/>
            <a:ext cx="5166864" cy="646331"/>
          </a:xfrm>
          <a:prstGeom prst="rect">
            <a:avLst/>
          </a:prstGeom>
          <a:noFill/>
        </p:spPr>
        <p:txBody>
          <a:bodyPr wrap="none" rtlCol="0">
            <a:spAutoFit/>
          </a:bodyPr>
          <a:lstStyle/>
          <a:p>
            <a:r>
              <a:rPr lang="en-IT" sz="3600" u="sng" dirty="0">
                <a:latin typeface="Chalkboard" panose="03050602040202020205" pitchFamily="66" charset="77"/>
              </a:rPr>
              <a:t>Order and disorder in 𝜋</a:t>
            </a:r>
          </a:p>
        </p:txBody>
      </p:sp>
      <p:pic>
        <p:nvPicPr>
          <p:cNvPr id="6" name="Picture 5">
            <a:extLst>
              <a:ext uri="{FF2B5EF4-FFF2-40B4-BE49-F238E27FC236}">
                <a16:creationId xmlns:a16="http://schemas.microsoft.com/office/drawing/2014/main" id="{6BD6E224-686E-6440-8807-416FF7AB350B}"/>
              </a:ext>
            </a:extLst>
          </p:cNvPr>
          <p:cNvPicPr>
            <a:picLocks noChangeAspect="1"/>
          </p:cNvPicPr>
          <p:nvPr/>
        </p:nvPicPr>
        <p:blipFill>
          <a:blip r:embed="rId3"/>
          <a:stretch>
            <a:fillRect/>
          </a:stretch>
        </p:blipFill>
        <p:spPr>
          <a:xfrm>
            <a:off x="140041" y="129058"/>
            <a:ext cx="8873066" cy="6654800"/>
          </a:xfrm>
          <a:prstGeom prst="rect">
            <a:avLst/>
          </a:prstGeom>
        </p:spPr>
      </p:pic>
      <p:sp>
        <p:nvSpPr>
          <p:cNvPr id="5" name="Rectangle 4">
            <a:extLst>
              <a:ext uri="{FF2B5EF4-FFF2-40B4-BE49-F238E27FC236}">
                <a16:creationId xmlns:a16="http://schemas.microsoft.com/office/drawing/2014/main" id="{82F7C12C-3D4D-5140-A138-68E14DD804DC}"/>
              </a:ext>
            </a:extLst>
          </p:cNvPr>
          <p:cNvSpPr/>
          <p:nvPr/>
        </p:nvSpPr>
        <p:spPr bwMode="auto">
          <a:xfrm>
            <a:off x="1804087" y="407773"/>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0" name="Rectangle 19">
            <a:extLst>
              <a:ext uri="{FF2B5EF4-FFF2-40B4-BE49-F238E27FC236}">
                <a16:creationId xmlns:a16="http://schemas.microsoft.com/office/drawing/2014/main" id="{B21DFB00-C919-4C4D-A12C-673D8808F392}"/>
              </a:ext>
            </a:extLst>
          </p:cNvPr>
          <p:cNvSpPr/>
          <p:nvPr/>
        </p:nvSpPr>
        <p:spPr bwMode="auto">
          <a:xfrm>
            <a:off x="3241590" y="399535"/>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1" name="Rectangle 20">
            <a:extLst>
              <a:ext uri="{FF2B5EF4-FFF2-40B4-BE49-F238E27FC236}">
                <a16:creationId xmlns:a16="http://schemas.microsoft.com/office/drawing/2014/main" id="{427D5D4F-4478-4541-B2C6-B812C3E83917}"/>
              </a:ext>
            </a:extLst>
          </p:cNvPr>
          <p:cNvSpPr/>
          <p:nvPr/>
        </p:nvSpPr>
        <p:spPr bwMode="auto">
          <a:xfrm>
            <a:off x="4666736" y="403654"/>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2" name="Rectangle 21">
            <a:extLst>
              <a:ext uri="{FF2B5EF4-FFF2-40B4-BE49-F238E27FC236}">
                <a16:creationId xmlns:a16="http://schemas.microsoft.com/office/drawing/2014/main" id="{D61FAE83-8CA8-DB41-8050-48C7157C53CF}"/>
              </a:ext>
            </a:extLst>
          </p:cNvPr>
          <p:cNvSpPr/>
          <p:nvPr/>
        </p:nvSpPr>
        <p:spPr bwMode="auto">
          <a:xfrm>
            <a:off x="6141309" y="395417"/>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3" name="Rectangle 22">
            <a:extLst>
              <a:ext uri="{FF2B5EF4-FFF2-40B4-BE49-F238E27FC236}">
                <a16:creationId xmlns:a16="http://schemas.microsoft.com/office/drawing/2014/main" id="{23B07E8A-939A-7D41-A746-F8B6A56F0DE2}"/>
              </a:ext>
            </a:extLst>
          </p:cNvPr>
          <p:cNvSpPr/>
          <p:nvPr/>
        </p:nvSpPr>
        <p:spPr bwMode="auto">
          <a:xfrm>
            <a:off x="7566454" y="387179"/>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4" name="Rectangle 23">
            <a:extLst>
              <a:ext uri="{FF2B5EF4-FFF2-40B4-BE49-F238E27FC236}">
                <a16:creationId xmlns:a16="http://schemas.microsoft.com/office/drawing/2014/main" id="{B2D09802-D89F-804B-9F99-89313AF0A330}"/>
              </a:ext>
            </a:extLst>
          </p:cNvPr>
          <p:cNvSpPr/>
          <p:nvPr/>
        </p:nvSpPr>
        <p:spPr bwMode="auto">
          <a:xfrm>
            <a:off x="601363" y="873211"/>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5" name="Rectangle 24">
            <a:extLst>
              <a:ext uri="{FF2B5EF4-FFF2-40B4-BE49-F238E27FC236}">
                <a16:creationId xmlns:a16="http://schemas.microsoft.com/office/drawing/2014/main" id="{0535C0E5-12B6-F246-B301-D80BAA9D95F9}"/>
              </a:ext>
            </a:extLst>
          </p:cNvPr>
          <p:cNvSpPr/>
          <p:nvPr/>
        </p:nvSpPr>
        <p:spPr bwMode="auto">
          <a:xfrm>
            <a:off x="2038865" y="852616"/>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6" name="Rectangle 25">
            <a:extLst>
              <a:ext uri="{FF2B5EF4-FFF2-40B4-BE49-F238E27FC236}">
                <a16:creationId xmlns:a16="http://schemas.microsoft.com/office/drawing/2014/main" id="{307B2482-6561-E748-B31D-F75F08335056}"/>
              </a:ext>
            </a:extLst>
          </p:cNvPr>
          <p:cNvSpPr/>
          <p:nvPr/>
        </p:nvSpPr>
        <p:spPr bwMode="auto">
          <a:xfrm>
            <a:off x="3464011" y="856735"/>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7" name="Rectangle 26">
            <a:extLst>
              <a:ext uri="{FF2B5EF4-FFF2-40B4-BE49-F238E27FC236}">
                <a16:creationId xmlns:a16="http://schemas.microsoft.com/office/drawing/2014/main" id="{E9C650BB-54CC-EE4E-91B8-0C5EF98E6877}"/>
              </a:ext>
            </a:extLst>
          </p:cNvPr>
          <p:cNvSpPr/>
          <p:nvPr/>
        </p:nvSpPr>
        <p:spPr bwMode="auto">
          <a:xfrm>
            <a:off x="4926228" y="848497"/>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8" name="Rectangle 27">
            <a:extLst>
              <a:ext uri="{FF2B5EF4-FFF2-40B4-BE49-F238E27FC236}">
                <a16:creationId xmlns:a16="http://schemas.microsoft.com/office/drawing/2014/main" id="{2569FEA6-16E2-DF4F-B45B-1492919898FA}"/>
              </a:ext>
            </a:extLst>
          </p:cNvPr>
          <p:cNvSpPr/>
          <p:nvPr/>
        </p:nvSpPr>
        <p:spPr bwMode="auto">
          <a:xfrm>
            <a:off x="6413157" y="864973"/>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9" name="Rectangle 28">
            <a:extLst>
              <a:ext uri="{FF2B5EF4-FFF2-40B4-BE49-F238E27FC236}">
                <a16:creationId xmlns:a16="http://schemas.microsoft.com/office/drawing/2014/main" id="{47E42898-894E-904E-8039-9D9AFF89C841}"/>
              </a:ext>
            </a:extLst>
          </p:cNvPr>
          <p:cNvSpPr/>
          <p:nvPr/>
        </p:nvSpPr>
        <p:spPr bwMode="auto">
          <a:xfrm>
            <a:off x="7838304" y="869092"/>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0" name="Rectangle 29">
            <a:extLst>
              <a:ext uri="{FF2B5EF4-FFF2-40B4-BE49-F238E27FC236}">
                <a16:creationId xmlns:a16="http://schemas.microsoft.com/office/drawing/2014/main" id="{76E17790-68FD-434B-8F73-398B6D88C77A}"/>
              </a:ext>
            </a:extLst>
          </p:cNvPr>
          <p:cNvSpPr/>
          <p:nvPr/>
        </p:nvSpPr>
        <p:spPr bwMode="auto">
          <a:xfrm>
            <a:off x="848498" y="1280984"/>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1" name="Rectangle 30">
            <a:extLst>
              <a:ext uri="{FF2B5EF4-FFF2-40B4-BE49-F238E27FC236}">
                <a16:creationId xmlns:a16="http://schemas.microsoft.com/office/drawing/2014/main" id="{A90033C9-39C4-AD49-903D-283BA3C8F3A8}"/>
              </a:ext>
            </a:extLst>
          </p:cNvPr>
          <p:cNvSpPr/>
          <p:nvPr/>
        </p:nvSpPr>
        <p:spPr bwMode="auto">
          <a:xfrm>
            <a:off x="2286001" y="1260390"/>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2" name="Rectangle 31">
            <a:extLst>
              <a:ext uri="{FF2B5EF4-FFF2-40B4-BE49-F238E27FC236}">
                <a16:creationId xmlns:a16="http://schemas.microsoft.com/office/drawing/2014/main" id="{335A5DD4-FF22-BF4A-AD96-ACACEE00E02D}"/>
              </a:ext>
            </a:extLst>
          </p:cNvPr>
          <p:cNvSpPr/>
          <p:nvPr/>
        </p:nvSpPr>
        <p:spPr bwMode="auto">
          <a:xfrm>
            <a:off x="3735860" y="1313935"/>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3" name="Rectangle 32">
            <a:extLst>
              <a:ext uri="{FF2B5EF4-FFF2-40B4-BE49-F238E27FC236}">
                <a16:creationId xmlns:a16="http://schemas.microsoft.com/office/drawing/2014/main" id="{5DCF716E-546D-F542-A73C-8D7CBA2D8877}"/>
              </a:ext>
            </a:extLst>
          </p:cNvPr>
          <p:cNvSpPr/>
          <p:nvPr/>
        </p:nvSpPr>
        <p:spPr bwMode="auto">
          <a:xfrm>
            <a:off x="5173362" y="1268628"/>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4" name="Rectangle 33">
            <a:extLst>
              <a:ext uri="{FF2B5EF4-FFF2-40B4-BE49-F238E27FC236}">
                <a16:creationId xmlns:a16="http://schemas.microsoft.com/office/drawing/2014/main" id="{9F36057E-23B7-4A49-A131-9605F3B4F56A}"/>
              </a:ext>
            </a:extLst>
          </p:cNvPr>
          <p:cNvSpPr/>
          <p:nvPr/>
        </p:nvSpPr>
        <p:spPr bwMode="auto">
          <a:xfrm>
            <a:off x="6610865" y="1297460"/>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5" name="Rectangle 34">
            <a:extLst>
              <a:ext uri="{FF2B5EF4-FFF2-40B4-BE49-F238E27FC236}">
                <a16:creationId xmlns:a16="http://schemas.microsoft.com/office/drawing/2014/main" id="{F3C57ACC-15B0-4B43-AFB1-4C74BF44385F}"/>
              </a:ext>
            </a:extLst>
          </p:cNvPr>
          <p:cNvSpPr/>
          <p:nvPr/>
        </p:nvSpPr>
        <p:spPr bwMode="auto">
          <a:xfrm>
            <a:off x="8048369" y="1264509"/>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6" name="Rectangle 35">
            <a:extLst>
              <a:ext uri="{FF2B5EF4-FFF2-40B4-BE49-F238E27FC236}">
                <a16:creationId xmlns:a16="http://schemas.microsoft.com/office/drawing/2014/main" id="{7231C2A8-D0EA-F747-AE2D-2D857C775B1C}"/>
              </a:ext>
            </a:extLst>
          </p:cNvPr>
          <p:cNvSpPr/>
          <p:nvPr/>
        </p:nvSpPr>
        <p:spPr bwMode="auto">
          <a:xfrm>
            <a:off x="1070920" y="1750541"/>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58138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1000"/>
                                        <p:tgtEl>
                                          <p:spTgt spid="20"/>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par>
                          <p:cTn id="25" fill="hold">
                            <p:stCondLst>
                              <p:cond delay="2500"/>
                            </p:stCondLst>
                            <p:childTnLst>
                              <p:par>
                                <p:cTn id="26" presetID="9"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par>
                          <p:cTn id="29" fill="hold">
                            <p:stCondLst>
                              <p:cond delay="3000"/>
                            </p:stCondLst>
                            <p:childTnLst>
                              <p:par>
                                <p:cTn id="30" presetID="9"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par>
                          <p:cTn id="33" fill="hold">
                            <p:stCondLst>
                              <p:cond delay="3500"/>
                            </p:stCondLst>
                            <p:childTnLst>
                              <p:par>
                                <p:cTn id="34" presetID="9"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dissolve">
                                      <p:cBhvr>
                                        <p:cTn id="36" dur="500"/>
                                        <p:tgtEl>
                                          <p:spTgt spid="26"/>
                                        </p:tgtEl>
                                      </p:cBhvr>
                                    </p:animEffect>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childTnLst>
                          </p:cTn>
                        </p:par>
                        <p:par>
                          <p:cTn id="41" fill="hold">
                            <p:stCondLst>
                              <p:cond delay="4500"/>
                            </p:stCondLst>
                            <p:childTnLst>
                              <p:par>
                                <p:cTn id="42" presetID="9"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ssolve">
                                      <p:cBhvr>
                                        <p:cTn id="44" dur="500"/>
                                        <p:tgtEl>
                                          <p:spTgt spid="28"/>
                                        </p:tgtEl>
                                      </p:cBhvr>
                                    </p:animEffect>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childTnLst>
                          </p:cTn>
                        </p:par>
                        <p:par>
                          <p:cTn id="49" fill="hold">
                            <p:stCondLst>
                              <p:cond delay="5500"/>
                            </p:stCondLst>
                            <p:childTnLst>
                              <p:par>
                                <p:cTn id="50" presetID="9"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6000"/>
                            </p:stCondLst>
                            <p:childTnLst>
                              <p:par>
                                <p:cTn id="54" presetID="9"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childTnLst>
                          </p:cTn>
                        </p:par>
                        <p:par>
                          <p:cTn id="57" fill="hold">
                            <p:stCondLst>
                              <p:cond delay="6500"/>
                            </p:stCondLst>
                            <p:childTnLst>
                              <p:par>
                                <p:cTn id="58" presetID="9"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childTnLst>
                          </p:cTn>
                        </p:par>
                        <p:par>
                          <p:cTn id="61" fill="hold">
                            <p:stCondLst>
                              <p:cond delay="7000"/>
                            </p:stCondLst>
                            <p:childTnLst>
                              <p:par>
                                <p:cTn id="62" presetID="9" presetClass="entr" presetSubtype="0"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dissolve">
                                      <p:cBhvr>
                                        <p:cTn id="64" dur="500"/>
                                        <p:tgtEl>
                                          <p:spTgt spid="33"/>
                                        </p:tgtEl>
                                      </p:cBhvr>
                                    </p:animEffect>
                                  </p:childTnLst>
                                </p:cTn>
                              </p:par>
                            </p:childTnLst>
                          </p:cTn>
                        </p:par>
                        <p:par>
                          <p:cTn id="65" fill="hold">
                            <p:stCondLst>
                              <p:cond delay="7500"/>
                            </p:stCondLst>
                            <p:childTnLst>
                              <p:par>
                                <p:cTn id="66" presetID="9"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par>
                          <p:cTn id="69" fill="hold">
                            <p:stCondLst>
                              <p:cond delay="8000"/>
                            </p:stCondLst>
                            <p:childTnLst>
                              <p:par>
                                <p:cTn id="70" presetID="9" presetClass="entr" presetSubtype="0"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dissolve">
                                      <p:cBhvr>
                                        <p:cTn id="72" dur="500"/>
                                        <p:tgtEl>
                                          <p:spTgt spid="35"/>
                                        </p:tgtEl>
                                      </p:cBhvr>
                                    </p:animEffect>
                                  </p:childTnLst>
                                </p:cTn>
                              </p:par>
                            </p:childTnLst>
                          </p:cTn>
                        </p:par>
                        <p:par>
                          <p:cTn id="73" fill="hold">
                            <p:stCondLst>
                              <p:cond delay="8500"/>
                            </p:stCondLst>
                            <p:childTnLst>
                              <p:par>
                                <p:cTn id="74" presetID="9"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dissolv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72EF0B4-137C-AD4E-B7AC-8491D5B964F6}"/>
              </a:ext>
            </a:extLst>
          </p:cNvPr>
          <p:cNvSpPr txBox="1"/>
          <p:nvPr/>
        </p:nvSpPr>
        <p:spPr>
          <a:xfrm>
            <a:off x="939114" y="6190735"/>
            <a:ext cx="2454518" cy="369332"/>
          </a:xfrm>
          <a:prstGeom prst="rect">
            <a:avLst/>
          </a:prstGeom>
          <a:noFill/>
        </p:spPr>
        <p:txBody>
          <a:bodyPr wrap="none" rtlCol="0">
            <a:spAutoFit/>
          </a:bodyPr>
          <a:lstStyle/>
          <a:p>
            <a:r>
              <a:rPr lang="en-IT" dirty="0"/>
              <a:t>First 60.000.000 digits</a:t>
            </a:r>
          </a:p>
        </p:txBody>
      </p:sp>
      <p:grpSp>
        <p:nvGrpSpPr>
          <p:cNvPr id="7" name="Group 6">
            <a:extLst>
              <a:ext uri="{FF2B5EF4-FFF2-40B4-BE49-F238E27FC236}">
                <a16:creationId xmlns:a16="http://schemas.microsoft.com/office/drawing/2014/main" id="{CA86AC59-466F-D149-A3BA-8F03462166C7}"/>
              </a:ext>
            </a:extLst>
          </p:cNvPr>
          <p:cNvGrpSpPr/>
          <p:nvPr/>
        </p:nvGrpSpPr>
        <p:grpSpPr>
          <a:xfrm>
            <a:off x="1791730" y="1890576"/>
            <a:ext cx="5770605" cy="3249827"/>
            <a:chOff x="1791730" y="1890576"/>
            <a:chExt cx="5770605" cy="3249827"/>
          </a:xfrm>
        </p:grpSpPr>
        <p:sp>
          <p:nvSpPr>
            <p:cNvPr id="6" name="Rectangle 5">
              <a:extLst>
                <a:ext uri="{FF2B5EF4-FFF2-40B4-BE49-F238E27FC236}">
                  <a16:creationId xmlns:a16="http://schemas.microsoft.com/office/drawing/2014/main" id="{682B7848-C3EB-1149-AB40-B4666B0688B4}"/>
                </a:ext>
              </a:extLst>
            </p:cNvPr>
            <p:cNvSpPr/>
            <p:nvPr/>
          </p:nvSpPr>
          <p:spPr bwMode="auto">
            <a:xfrm>
              <a:off x="1791730" y="1890576"/>
              <a:ext cx="5770605" cy="3249827"/>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pic>
          <p:nvPicPr>
            <p:cNvPr id="5" name="Picture 4">
              <a:extLst>
                <a:ext uri="{FF2B5EF4-FFF2-40B4-BE49-F238E27FC236}">
                  <a16:creationId xmlns:a16="http://schemas.microsoft.com/office/drawing/2014/main" id="{6717AAA5-69B8-8240-846A-868E04E5D285}"/>
                </a:ext>
              </a:extLst>
            </p:cNvPr>
            <p:cNvPicPr>
              <a:picLocks noChangeAspect="1"/>
            </p:cNvPicPr>
            <p:nvPr/>
          </p:nvPicPr>
          <p:blipFill>
            <a:blip r:embed="rId3"/>
            <a:stretch>
              <a:fillRect/>
            </a:stretch>
          </p:blipFill>
          <p:spPr>
            <a:xfrm>
              <a:off x="2236572" y="2194013"/>
              <a:ext cx="4572000" cy="2692400"/>
            </a:xfrm>
            <a:prstGeom prst="rect">
              <a:avLst/>
            </a:prstGeom>
          </p:spPr>
        </p:pic>
      </p:grpSp>
      <p:sp>
        <p:nvSpPr>
          <p:cNvPr id="10" name="TextBox 9">
            <a:extLst>
              <a:ext uri="{FF2B5EF4-FFF2-40B4-BE49-F238E27FC236}">
                <a16:creationId xmlns:a16="http://schemas.microsoft.com/office/drawing/2014/main" id="{6C4BA3C8-9F8C-B74E-9FA4-3DCD8F1F6E37}"/>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spTree>
    <p:extLst>
      <p:ext uri="{BB962C8B-B14F-4D97-AF65-F5344CB8AC3E}">
        <p14:creationId xmlns:p14="http://schemas.microsoft.com/office/powerpoint/2010/main" val="12871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6EDC9E-1978-8147-8D95-B1E9ECF846FE}"/>
              </a:ext>
            </a:extLst>
          </p:cNvPr>
          <p:cNvSpPr txBox="1"/>
          <p:nvPr/>
        </p:nvSpPr>
        <p:spPr>
          <a:xfrm>
            <a:off x="2162428" y="259489"/>
            <a:ext cx="5166864" cy="646331"/>
          </a:xfrm>
          <a:prstGeom prst="rect">
            <a:avLst/>
          </a:prstGeom>
          <a:noFill/>
        </p:spPr>
        <p:txBody>
          <a:bodyPr wrap="none" rtlCol="0">
            <a:spAutoFit/>
          </a:bodyPr>
          <a:lstStyle/>
          <a:p>
            <a:r>
              <a:rPr lang="en-IT" sz="3600" u="sng" dirty="0">
                <a:latin typeface="Chalkboard" panose="03050602040202020205" pitchFamily="66" charset="77"/>
              </a:rPr>
              <a:t>Order and disorder in 𝜋</a:t>
            </a:r>
          </a:p>
        </p:txBody>
      </p:sp>
      <p:pic>
        <p:nvPicPr>
          <p:cNvPr id="6" name="Picture 5">
            <a:extLst>
              <a:ext uri="{FF2B5EF4-FFF2-40B4-BE49-F238E27FC236}">
                <a16:creationId xmlns:a16="http://schemas.microsoft.com/office/drawing/2014/main" id="{6BD6E224-686E-6440-8807-416FF7AB350B}"/>
              </a:ext>
            </a:extLst>
          </p:cNvPr>
          <p:cNvPicPr>
            <a:picLocks noChangeAspect="1"/>
          </p:cNvPicPr>
          <p:nvPr/>
        </p:nvPicPr>
        <p:blipFill>
          <a:blip r:embed="rId3"/>
          <a:stretch>
            <a:fillRect/>
          </a:stretch>
        </p:blipFill>
        <p:spPr>
          <a:xfrm>
            <a:off x="140041" y="129058"/>
            <a:ext cx="8873066" cy="6654800"/>
          </a:xfrm>
          <a:prstGeom prst="rect">
            <a:avLst/>
          </a:prstGeom>
        </p:spPr>
      </p:pic>
      <p:sp>
        <p:nvSpPr>
          <p:cNvPr id="5" name="Rectangle 4">
            <a:extLst>
              <a:ext uri="{FF2B5EF4-FFF2-40B4-BE49-F238E27FC236}">
                <a16:creationId xmlns:a16="http://schemas.microsoft.com/office/drawing/2014/main" id="{82F7C12C-3D4D-5140-A138-68E14DD804DC}"/>
              </a:ext>
            </a:extLst>
          </p:cNvPr>
          <p:cNvSpPr/>
          <p:nvPr/>
        </p:nvSpPr>
        <p:spPr bwMode="auto">
          <a:xfrm>
            <a:off x="1804087" y="407773"/>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0" name="Rectangle 19">
            <a:extLst>
              <a:ext uri="{FF2B5EF4-FFF2-40B4-BE49-F238E27FC236}">
                <a16:creationId xmlns:a16="http://schemas.microsoft.com/office/drawing/2014/main" id="{B21DFB00-C919-4C4D-A12C-673D8808F392}"/>
              </a:ext>
            </a:extLst>
          </p:cNvPr>
          <p:cNvSpPr/>
          <p:nvPr/>
        </p:nvSpPr>
        <p:spPr bwMode="auto">
          <a:xfrm>
            <a:off x="3241590" y="399535"/>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1" name="Rectangle 20">
            <a:extLst>
              <a:ext uri="{FF2B5EF4-FFF2-40B4-BE49-F238E27FC236}">
                <a16:creationId xmlns:a16="http://schemas.microsoft.com/office/drawing/2014/main" id="{427D5D4F-4478-4541-B2C6-B812C3E83917}"/>
              </a:ext>
            </a:extLst>
          </p:cNvPr>
          <p:cNvSpPr/>
          <p:nvPr/>
        </p:nvSpPr>
        <p:spPr bwMode="auto">
          <a:xfrm>
            <a:off x="5890055" y="416011"/>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2" name="Rectangle 21">
            <a:extLst>
              <a:ext uri="{FF2B5EF4-FFF2-40B4-BE49-F238E27FC236}">
                <a16:creationId xmlns:a16="http://schemas.microsoft.com/office/drawing/2014/main" id="{D61FAE83-8CA8-DB41-8050-48C7157C53CF}"/>
              </a:ext>
            </a:extLst>
          </p:cNvPr>
          <p:cNvSpPr/>
          <p:nvPr/>
        </p:nvSpPr>
        <p:spPr bwMode="auto">
          <a:xfrm>
            <a:off x="7105136" y="383060"/>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3" name="Rectangle 22">
            <a:extLst>
              <a:ext uri="{FF2B5EF4-FFF2-40B4-BE49-F238E27FC236}">
                <a16:creationId xmlns:a16="http://schemas.microsoft.com/office/drawing/2014/main" id="{23B07E8A-939A-7D41-A746-F8B6A56F0DE2}"/>
              </a:ext>
            </a:extLst>
          </p:cNvPr>
          <p:cNvSpPr/>
          <p:nvPr/>
        </p:nvSpPr>
        <p:spPr bwMode="auto">
          <a:xfrm>
            <a:off x="4687330" y="844380"/>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4" name="Rectangle 23">
            <a:extLst>
              <a:ext uri="{FF2B5EF4-FFF2-40B4-BE49-F238E27FC236}">
                <a16:creationId xmlns:a16="http://schemas.microsoft.com/office/drawing/2014/main" id="{B2D09802-D89F-804B-9F99-89313AF0A330}"/>
              </a:ext>
            </a:extLst>
          </p:cNvPr>
          <p:cNvSpPr/>
          <p:nvPr/>
        </p:nvSpPr>
        <p:spPr bwMode="auto">
          <a:xfrm>
            <a:off x="7582931" y="848497"/>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5" name="Rectangle 24">
            <a:extLst>
              <a:ext uri="{FF2B5EF4-FFF2-40B4-BE49-F238E27FC236}">
                <a16:creationId xmlns:a16="http://schemas.microsoft.com/office/drawing/2014/main" id="{0535C0E5-12B6-F246-B301-D80BAA9D95F9}"/>
              </a:ext>
            </a:extLst>
          </p:cNvPr>
          <p:cNvSpPr/>
          <p:nvPr/>
        </p:nvSpPr>
        <p:spPr bwMode="auto">
          <a:xfrm>
            <a:off x="1816444" y="1297459"/>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6" name="Rectangle 25">
            <a:extLst>
              <a:ext uri="{FF2B5EF4-FFF2-40B4-BE49-F238E27FC236}">
                <a16:creationId xmlns:a16="http://schemas.microsoft.com/office/drawing/2014/main" id="{307B2482-6561-E748-B31D-F75F08335056}"/>
              </a:ext>
            </a:extLst>
          </p:cNvPr>
          <p:cNvSpPr/>
          <p:nvPr/>
        </p:nvSpPr>
        <p:spPr bwMode="auto">
          <a:xfrm>
            <a:off x="6602627" y="1746422"/>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7" name="Rectangle 26">
            <a:extLst>
              <a:ext uri="{FF2B5EF4-FFF2-40B4-BE49-F238E27FC236}">
                <a16:creationId xmlns:a16="http://schemas.microsoft.com/office/drawing/2014/main" id="{E9C650BB-54CC-EE4E-91B8-0C5EF98E6877}"/>
              </a:ext>
            </a:extLst>
          </p:cNvPr>
          <p:cNvSpPr/>
          <p:nvPr/>
        </p:nvSpPr>
        <p:spPr bwMode="auto">
          <a:xfrm>
            <a:off x="7323439" y="1750540"/>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8" name="Rectangle 27">
            <a:extLst>
              <a:ext uri="{FF2B5EF4-FFF2-40B4-BE49-F238E27FC236}">
                <a16:creationId xmlns:a16="http://schemas.microsoft.com/office/drawing/2014/main" id="{2569FEA6-16E2-DF4F-B45B-1492919898FA}"/>
              </a:ext>
            </a:extLst>
          </p:cNvPr>
          <p:cNvSpPr/>
          <p:nvPr/>
        </p:nvSpPr>
        <p:spPr bwMode="auto">
          <a:xfrm>
            <a:off x="840260" y="2187146"/>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29" name="Rectangle 28">
            <a:extLst>
              <a:ext uri="{FF2B5EF4-FFF2-40B4-BE49-F238E27FC236}">
                <a16:creationId xmlns:a16="http://schemas.microsoft.com/office/drawing/2014/main" id="{47E42898-894E-904E-8039-9D9AFF89C841}"/>
              </a:ext>
            </a:extLst>
          </p:cNvPr>
          <p:cNvSpPr/>
          <p:nvPr/>
        </p:nvSpPr>
        <p:spPr bwMode="auto">
          <a:xfrm>
            <a:off x="8283147" y="2611394"/>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0" name="Rectangle 29">
            <a:extLst>
              <a:ext uri="{FF2B5EF4-FFF2-40B4-BE49-F238E27FC236}">
                <a16:creationId xmlns:a16="http://schemas.microsoft.com/office/drawing/2014/main" id="{76E17790-68FD-434B-8F73-398B6D88C77A}"/>
              </a:ext>
            </a:extLst>
          </p:cNvPr>
          <p:cNvSpPr/>
          <p:nvPr/>
        </p:nvSpPr>
        <p:spPr bwMode="auto">
          <a:xfrm>
            <a:off x="3455774" y="3035645"/>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1" name="Rectangle 30">
            <a:extLst>
              <a:ext uri="{FF2B5EF4-FFF2-40B4-BE49-F238E27FC236}">
                <a16:creationId xmlns:a16="http://schemas.microsoft.com/office/drawing/2014/main" id="{A90033C9-39C4-AD49-903D-283BA3C8F3A8}"/>
              </a:ext>
            </a:extLst>
          </p:cNvPr>
          <p:cNvSpPr/>
          <p:nvPr/>
        </p:nvSpPr>
        <p:spPr bwMode="auto">
          <a:xfrm>
            <a:off x="4213655" y="3509319"/>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2" name="Rectangle 31">
            <a:extLst>
              <a:ext uri="{FF2B5EF4-FFF2-40B4-BE49-F238E27FC236}">
                <a16:creationId xmlns:a16="http://schemas.microsoft.com/office/drawing/2014/main" id="{335A5DD4-FF22-BF4A-AD96-ACACEE00E02D}"/>
              </a:ext>
            </a:extLst>
          </p:cNvPr>
          <p:cNvSpPr/>
          <p:nvPr/>
        </p:nvSpPr>
        <p:spPr bwMode="auto">
          <a:xfrm>
            <a:off x="6133071" y="3945924"/>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3" name="Rectangle 32">
            <a:extLst>
              <a:ext uri="{FF2B5EF4-FFF2-40B4-BE49-F238E27FC236}">
                <a16:creationId xmlns:a16="http://schemas.microsoft.com/office/drawing/2014/main" id="{5DCF716E-546D-F542-A73C-8D7CBA2D8877}"/>
              </a:ext>
            </a:extLst>
          </p:cNvPr>
          <p:cNvSpPr/>
          <p:nvPr/>
        </p:nvSpPr>
        <p:spPr bwMode="auto">
          <a:xfrm>
            <a:off x="1070919" y="4419602"/>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4" name="Rectangle 33">
            <a:extLst>
              <a:ext uri="{FF2B5EF4-FFF2-40B4-BE49-F238E27FC236}">
                <a16:creationId xmlns:a16="http://schemas.microsoft.com/office/drawing/2014/main" id="{9F36057E-23B7-4A49-A131-9605F3B4F56A}"/>
              </a:ext>
            </a:extLst>
          </p:cNvPr>
          <p:cNvSpPr/>
          <p:nvPr/>
        </p:nvSpPr>
        <p:spPr bwMode="auto">
          <a:xfrm>
            <a:off x="7834184" y="4843849"/>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5" name="Rectangle 34">
            <a:extLst>
              <a:ext uri="{FF2B5EF4-FFF2-40B4-BE49-F238E27FC236}">
                <a16:creationId xmlns:a16="http://schemas.microsoft.com/office/drawing/2014/main" id="{F3C57ACC-15B0-4B43-AFB1-4C74BF44385F}"/>
              </a:ext>
            </a:extLst>
          </p:cNvPr>
          <p:cNvSpPr/>
          <p:nvPr/>
        </p:nvSpPr>
        <p:spPr bwMode="auto">
          <a:xfrm>
            <a:off x="3488726" y="5268098"/>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36" name="Rectangle 35">
            <a:extLst>
              <a:ext uri="{FF2B5EF4-FFF2-40B4-BE49-F238E27FC236}">
                <a16:creationId xmlns:a16="http://schemas.microsoft.com/office/drawing/2014/main" id="{7231C2A8-D0EA-F747-AE2D-2D857C775B1C}"/>
              </a:ext>
            </a:extLst>
          </p:cNvPr>
          <p:cNvSpPr/>
          <p:nvPr/>
        </p:nvSpPr>
        <p:spPr bwMode="auto">
          <a:xfrm>
            <a:off x="7113374" y="5741772"/>
            <a:ext cx="296562" cy="308919"/>
          </a:xfrm>
          <a:prstGeom prst="rect">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742348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500"/>
                                        <p:tgtEl>
                                          <p:spTgt spid="27"/>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dissolve">
                                      <p:cBhvr>
                                        <p:cTn id="39" dur="500"/>
                                        <p:tgtEl>
                                          <p:spTgt spid="28"/>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dissolve">
                                      <p:cBhvr>
                                        <p:cTn id="55" dur="500"/>
                                        <p:tgtEl>
                                          <p:spTgt spid="32"/>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dissolve">
                                      <p:cBhvr>
                                        <p:cTn id="59" dur="500"/>
                                        <p:tgtEl>
                                          <p:spTgt spid="33"/>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dissolve">
                                      <p:cBhvr>
                                        <p:cTn id="63" dur="500"/>
                                        <p:tgtEl>
                                          <p:spTgt spid="34"/>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dissolve">
                                      <p:cBhvr>
                                        <p:cTn id="67" dur="500"/>
                                        <p:tgtEl>
                                          <p:spTgt spid="35"/>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dissolv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35DF0-5FE8-C840-81FF-E9AF8409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72EF0B4-137C-AD4E-B7AC-8491D5B964F6}"/>
              </a:ext>
            </a:extLst>
          </p:cNvPr>
          <p:cNvSpPr txBox="1"/>
          <p:nvPr/>
        </p:nvSpPr>
        <p:spPr>
          <a:xfrm>
            <a:off x="939114" y="6190735"/>
            <a:ext cx="2454518" cy="369332"/>
          </a:xfrm>
          <a:prstGeom prst="rect">
            <a:avLst/>
          </a:prstGeom>
          <a:noFill/>
        </p:spPr>
        <p:txBody>
          <a:bodyPr wrap="none" rtlCol="0">
            <a:spAutoFit/>
          </a:bodyPr>
          <a:lstStyle/>
          <a:p>
            <a:r>
              <a:rPr lang="en-IT" dirty="0"/>
              <a:t>First 60.000.000 digits</a:t>
            </a:r>
          </a:p>
        </p:txBody>
      </p:sp>
      <p:grpSp>
        <p:nvGrpSpPr>
          <p:cNvPr id="7" name="Group 6">
            <a:extLst>
              <a:ext uri="{FF2B5EF4-FFF2-40B4-BE49-F238E27FC236}">
                <a16:creationId xmlns:a16="http://schemas.microsoft.com/office/drawing/2014/main" id="{CA86AC59-466F-D149-A3BA-8F03462166C7}"/>
              </a:ext>
            </a:extLst>
          </p:cNvPr>
          <p:cNvGrpSpPr/>
          <p:nvPr/>
        </p:nvGrpSpPr>
        <p:grpSpPr>
          <a:xfrm>
            <a:off x="1791730" y="1890576"/>
            <a:ext cx="5770605" cy="3249827"/>
            <a:chOff x="1791730" y="1890576"/>
            <a:chExt cx="5770605" cy="3249827"/>
          </a:xfrm>
        </p:grpSpPr>
        <p:sp>
          <p:nvSpPr>
            <p:cNvPr id="6" name="Rectangle 5">
              <a:extLst>
                <a:ext uri="{FF2B5EF4-FFF2-40B4-BE49-F238E27FC236}">
                  <a16:creationId xmlns:a16="http://schemas.microsoft.com/office/drawing/2014/main" id="{682B7848-C3EB-1149-AB40-B4666B0688B4}"/>
                </a:ext>
              </a:extLst>
            </p:cNvPr>
            <p:cNvSpPr/>
            <p:nvPr/>
          </p:nvSpPr>
          <p:spPr bwMode="auto">
            <a:xfrm>
              <a:off x="1791730" y="1890576"/>
              <a:ext cx="5770605" cy="3249827"/>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pic>
          <p:nvPicPr>
            <p:cNvPr id="5" name="Picture 4">
              <a:extLst>
                <a:ext uri="{FF2B5EF4-FFF2-40B4-BE49-F238E27FC236}">
                  <a16:creationId xmlns:a16="http://schemas.microsoft.com/office/drawing/2014/main" id="{6717AAA5-69B8-8240-846A-868E04E5D285}"/>
                </a:ext>
              </a:extLst>
            </p:cNvPr>
            <p:cNvPicPr>
              <a:picLocks noChangeAspect="1"/>
            </p:cNvPicPr>
            <p:nvPr/>
          </p:nvPicPr>
          <p:blipFill>
            <a:blip r:embed="rId3"/>
            <a:stretch>
              <a:fillRect/>
            </a:stretch>
          </p:blipFill>
          <p:spPr>
            <a:xfrm>
              <a:off x="2236572" y="2194013"/>
              <a:ext cx="4572000" cy="2692400"/>
            </a:xfrm>
            <a:prstGeom prst="rect">
              <a:avLst/>
            </a:prstGeom>
          </p:spPr>
        </p:pic>
      </p:grpSp>
      <p:sp>
        <p:nvSpPr>
          <p:cNvPr id="10" name="TextBox 9">
            <a:extLst>
              <a:ext uri="{FF2B5EF4-FFF2-40B4-BE49-F238E27FC236}">
                <a16:creationId xmlns:a16="http://schemas.microsoft.com/office/drawing/2014/main" id="{6C4BA3C8-9F8C-B74E-9FA4-3DCD8F1F6E37}"/>
              </a:ext>
            </a:extLst>
          </p:cNvPr>
          <p:cNvSpPr txBox="1"/>
          <p:nvPr/>
        </p:nvSpPr>
        <p:spPr>
          <a:xfrm>
            <a:off x="2174164" y="259489"/>
            <a:ext cx="5040995" cy="646331"/>
          </a:xfrm>
          <a:prstGeom prst="rect">
            <a:avLst/>
          </a:prstGeom>
          <a:noFill/>
        </p:spPr>
        <p:txBody>
          <a:bodyPr wrap="none" rtlCol="0">
            <a:spAutoFit/>
          </a:bodyPr>
          <a:lstStyle/>
          <a:p>
            <a:r>
              <a:rPr lang="en-IT" sz="3600" u="sng" dirty="0">
                <a:latin typeface="Chalkboard" panose="03050602040202020205" pitchFamily="66" charset="77"/>
              </a:rPr>
              <a:t>Law and (dis)order in 𝜋</a:t>
            </a:r>
          </a:p>
        </p:txBody>
      </p:sp>
    </p:spTree>
    <p:extLst>
      <p:ext uri="{BB962C8B-B14F-4D97-AF65-F5344CB8AC3E}">
        <p14:creationId xmlns:p14="http://schemas.microsoft.com/office/powerpoint/2010/main" val="31411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9B50E-9E48-F446-857B-BD37B136A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07EFEC2-84E5-324F-B432-7422EE73706A}"/>
              </a:ext>
            </a:extLst>
          </p:cNvPr>
          <p:cNvPicPr>
            <a:picLocks noChangeAspect="1"/>
          </p:cNvPicPr>
          <p:nvPr/>
        </p:nvPicPr>
        <p:blipFill>
          <a:blip r:embed="rId3"/>
          <a:stretch>
            <a:fillRect/>
          </a:stretch>
        </p:blipFill>
        <p:spPr>
          <a:xfrm>
            <a:off x="3818888" y="1541341"/>
            <a:ext cx="1562100" cy="406400"/>
          </a:xfrm>
          <a:prstGeom prst="rect">
            <a:avLst/>
          </a:prstGeom>
        </p:spPr>
      </p:pic>
      <p:sp>
        <p:nvSpPr>
          <p:cNvPr id="4" name="TextBox 3">
            <a:extLst>
              <a:ext uri="{FF2B5EF4-FFF2-40B4-BE49-F238E27FC236}">
                <a16:creationId xmlns:a16="http://schemas.microsoft.com/office/drawing/2014/main" id="{AD1824BE-3401-CD45-941B-E3B9E22F6730}"/>
              </a:ext>
            </a:extLst>
          </p:cNvPr>
          <p:cNvSpPr txBox="1"/>
          <p:nvPr/>
        </p:nvSpPr>
        <p:spPr>
          <a:xfrm>
            <a:off x="771670" y="52110"/>
            <a:ext cx="8026108" cy="584775"/>
          </a:xfrm>
          <a:prstGeom prst="rect">
            <a:avLst/>
          </a:prstGeom>
          <a:noFill/>
        </p:spPr>
        <p:txBody>
          <a:bodyPr wrap="none" rtlCol="0">
            <a:spAutoFit/>
          </a:bodyPr>
          <a:lstStyle/>
          <a:p>
            <a:r>
              <a:rPr lang="en-IT" sz="3200" b="1" u="sng" dirty="0">
                <a:latin typeface="Chalkboard" panose="03050602040202020205" pitchFamily="66" charset="77"/>
              </a:rPr>
              <a:t>Displacement function of the digits of 𝜋</a:t>
            </a:r>
          </a:p>
        </p:txBody>
      </p:sp>
    </p:spTree>
    <p:extLst>
      <p:ext uri="{BB962C8B-B14F-4D97-AF65-F5344CB8AC3E}">
        <p14:creationId xmlns:p14="http://schemas.microsoft.com/office/powerpoint/2010/main" val="265607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9B50E-9E48-F446-857B-BD37B136A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07EFEC2-84E5-324F-B432-7422EE73706A}"/>
              </a:ext>
            </a:extLst>
          </p:cNvPr>
          <p:cNvPicPr>
            <a:picLocks noChangeAspect="1"/>
          </p:cNvPicPr>
          <p:nvPr/>
        </p:nvPicPr>
        <p:blipFill>
          <a:blip r:embed="rId3"/>
          <a:stretch>
            <a:fillRect/>
          </a:stretch>
        </p:blipFill>
        <p:spPr>
          <a:xfrm>
            <a:off x="7396975" y="1355810"/>
            <a:ext cx="1562100" cy="406400"/>
          </a:xfrm>
          <a:prstGeom prst="rect">
            <a:avLst/>
          </a:prstGeom>
        </p:spPr>
      </p:pic>
      <p:sp>
        <p:nvSpPr>
          <p:cNvPr id="4" name="TextBox 3">
            <a:extLst>
              <a:ext uri="{FF2B5EF4-FFF2-40B4-BE49-F238E27FC236}">
                <a16:creationId xmlns:a16="http://schemas.microsoft.com/office/drawing/2014/main" id="{AD1824BE-3401-CD45-941B-E3B9E22F6730}"/>
              </a:ext>
            </a:extLst>
          </p:cNvPr>
          <p:cNvSpPr txBox="1"/>
          <p:nvPr/>
        </p:nvSpPr>
        <p:spPr>
          <a:xfrm>
            <a:off x="771670" y="52110"/>
            <a:ext cx="8026108" cy="584775"/>
          </a:xfrm>
          <a:prstGeom prst="rect">
            <a:avLst/>
          </a:prstGeom>
          <a:noFill/>
        </p:spPr>
        <p:txBody>
          <a:bodyPr wrap="none" rtlCol="0">
            <a:spAutoFit/>
          </a:bodyPr>
          <a:lstStyle/>
          <a:p>
            <a:r>
              <a:rPr lang="en-IT" sz="3200" b="1" u="sng" dirty="0">
                <a:latin typeface="Chalkboard" panose="03050602040202020205" pitchFamily="66" charset="77"/>
              </a:rPr>
              <a:t>Displacement function of the digits of 𝜋</a:t>
            </a:r>
          </a:p>
        </p:txBody>
      </p:sp>
      <p:pic>
        <p:nvPicPr>
          <p:cNvPr id="5" name="Picture 4">
            <a:extLst>
              <a:ext uri="{FF2B5EF4-FFF2-40B4-BE49-F238E27FC236}">
                <a16:creationId xmlns:a16="http://schemas.microsoft.com/office/drawing/2014/main" id="{E575F75A-32E5-954C-A11A-90C60DA3C0A7}"/>
              </a:ext>
            </a:extLst>
          </p:cNvPr>
          <p:cNvPicPr>
            <a:picLocks noChangeAspect="1"/>
          </p:cNvPicPr>
          <p:nvPr/>
        </p:nvPicPr>
        <p:blipFill>
          <a:blip r:embed="rId4"/>
          <a:stretch>
            <a:fillRect/>
          </a:stretch>
        </p:blipFill>
        <p:spPr>
          <a:xfrm>
            <a:off x="2619998" y="1068612"/>
            <a:ext cx="3822700" cy="1257300"/>
          </a:xfrm>
          <a:prstGeom prst="rect">
            <a:avLst/>
          </a:prstGeom>
        </p:spPr>
      </p:pic>
      <p:sp>
        <p:nvSpPr>
          <p:cNvPr id="6" name="Rectangle 5">
            <a:extLst>
              <a:ext uri="{FF2B5EF4-FFF2-40B4-BE49-F238E27FC236}">
                <a16:creationId xmlns:a16="http://schemas.microsoft.com/office/drawing/2014/main" id="{DE7AECEA-544A-CA47-9AAC-7B1DDAD34989}"/>
              </a:ext>
            </a:extLst>
          </p:cNvPr>
          <p:cNvSpPr/>
          <p:nvPr/>
        </p:nvSpPr>
        <p:spPr bwMode="auto">
          <a:xfrm>
            <a:off x="2370706" y="871954"/>
            <a:ext cx="4448432" cy="1717589"/>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a:ln>
                <a:noFill/>
              </a:ln>
              <a:solidFill>
                <a:srgbClr val="000000"/>
              </a:solidFill>
              <a:effectLst/>
              <a:latin typeface="Arial" charset="0"/>
              <a:ea typeface="ＭＳ Ｐゴシック" charset="0"/>
            </a:endParaRPr>
          </a:p>
        </p:txBody>
      </p:sp>
      <p:sp>
        <p:nvSpPr>
          <p:cNvPr id="7" name="TextBox 6">
            <a:extLst>
              <a:ext uri="{FF2B5EF4-FFF2-40B4-BE49-F238E27FC236}">
                <a16:creationId xmlns:a16="http://schemas.microsoft.com/office/drawing/2014/main" id="{C9263B91-184E-6945-8014-5CF4FF8FC502}"/>
              </a:ext>
            </a:extLst>
          </p:cNvPr>
          <p:cNvSpPr txBox="1"/>
          <p:nvPr/>
        </p:nvSpPr>
        <p:spPr>
          <a:xfrm>
            <a:off x="1036714" y="2998393"/>
            <a:ext cx="4038029" cy="461665"/>
          </a:xfrm>
          <a:prstGeom prst="rect">
            <a:avLst/>
          </a:prstGeom>
          <a:noFill/>
        </p:spPr>
        <p:txBody>
          <a:bodyPr wrap="none" rtlCol="0">
            <a:spAutoFit/>
          </a:bodyPr>
          <a:lstStyle/>
          <a:p>
            <a:r>
              <a:rPr lang="en-IT" sz="2400" dirty="0">
                <a:latin typeface="Chalkboard" panose="03050602040202020205" pitchFamily="66" charset="77"/>
              </a:rPr>
              <a:t>How is the S(n) distributed?</a:t>
            </a:r>
          </a:p>
        </p:txBody>
      </p:sp>
      <p:pic>
        <p:nvPicPr>
          <p:cNvPr id="8" name="Picture 7">
            <a:extLst>
              <a:ext uri="{FF2B5EF4-FFF2-40B4-BE49-F238E27FC236}">
                <a16:creationId xmlns:a16="http://schemas.microsoft.com/office/drawing/2014/main" id="{6DF0808B-9B2F-3A4B-8F0D-0653596CC07F}"/>
              </a:ext>
            </a:extLst>
          </p:cNvPr>
          <p:cNvPicPr>
            <a:picLocks noChangeAspect="1"/>
          </p:cNvPicPr>
          <p:nvPr/>
        </p:nvPicPr>
        <p:blipFill rotWithShape="1">
          <a:blip r:embed="rId5"/>
          <a:srcRect l="8314" b="5296"/>
          <a:stretch/>
        </p:blipFill>
        <p:spPr>
          <a:xfrm>
            <a:off x="2464904" y="3781286"/>
            <a:ext cx="4634396" cy="2646018"/>
          </a:xfrm>
          <a:prstGeom prst="rect">
            <a:avLst/>
          </a:prstGeom>
        </p:spPr>
      </p:pic>
      <p:pic>
        <p:nvPicPr>
          <p:cNvPr id="10" name="Picture 9">
            <a:extLst>
              <a:ext uri="{FF2B5EF4-FFF2-40B4-BE49-F238E27FC236}">
                <a16:creationId xmlns:a16="http://schemas.microsoft.com/office/drawing/2014/main" id="{0418469A-36C6-6A4A-856D-0162EBC3E0FB}"/>
              </a:ext>
            </a:extLst>
          </p:cNvPr>
          <p:cNvPicPr>
            <a:picLocks noChangeAspect="1"/>
          </p:cNvPicPr>
          <p:nvPr/>
        </p:nvPicPr>
        <p:blipFill rotWithShape="1">
          <a:blip r:embed="rId6"/>
          <a:srcRect l="14699" t="3847" r="2275" b="7681"/>
          <a:stretch/>
        </p:blipFill>
        <p:spPr>
          <a:xfrm>
            <a:off x="2425148" y="3697357"/>
            <a:ext cx="4837044" cy="2743200"/>
          </a:xfrm>
          <a:prstGeom prst="rect">
            <a:avLst/>
          </a:prstGeom>
        </p:spPr>
      </p:pic>
      <p:sp>
        <p:nvSpPr>
          <p:cNvPr id="11" name="TextBox 10">
            <a:extLst>
              <a:ext uri="{FF2B5EF4-FFF2-40B4-BE49-F238E27FC236}">
                <a16:creationId xmlns:a16="http://schemas.microsoft.com/office/drawing/2014/main" id="{C00AC972-B98B-C44D-A0C6-3F1F8359D82F}"/>
              </a:ext>
            </a:extLst>
          </p:cNvPr>
          <p:cNvSpPr txBox="1"/>
          <p:nvPr/>
        </p:nvSpPr>
        <p:spPr>
          <a:xfrm>
            <a:off x="622852" y="6488668"/>
            <a:ext cx="1492716" cy="369332"/>
          </a:xfrm>
          <a:prstGeom prst="rect">
            <a:avLst/>
          </a:prstGeom>
          <a:noFill/>
        </p:spPr>
        <p:txBody>
          <a:bodyPr wrap="none" rtlCol="0">
            <a:spAutoFit/>
          </a:bodyPr>
          <a:lstStyle/>
          <a:p>
            <a:r>
              <a:rPr lang="en-IT" dirty="0"/>
              <a:t>20.000 digits</a:t>
            </a:r>
          </a:p>
        </p:txBody>
      </p:sp>
    </p:spTree>
    <p:extLst>
      <p:ext uri="{BB962C8B-B14F-4D97-AF65-F5344CB8AC3E}">
        <p14:creationId xmlns:p14="http://schemas.microsoft.com/office/powerpoint/2010/main" val="26648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RL-KRAUS-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036" y="8250"/>
            <a:ext cx="13452072" cy="6841501"/>
          </a:xfrm>
          <a:prstGeom prst="rect">
            <a:avLst/>
          </a:prstGeom>
        </p:spPr>
      </p:pic>
      <p:sp>
        <p:nvSpPr>
          <p:cNvPr id="7" name="TextBox 6"/>
          <p:cNvSpPr txBox="1"/>
          <p:nvPr/>
        </p:nvSpPr>
        <p:spPr>
          <a:xfrm>
            <a:off x="5756493" y="2322194"/>
            <a:ext cx="2305314" cy="584776"/>
          </a:xfrm>
          <a:prstGeom prst="rect">
            <a:avLst/>
          </a:prstGeom>
          <a:noFill/>
        </p:spPr>
        <p:txBody>
          <a:bodyPr wrap="none" rtlCol="0">
            <a:spAutoFit/>
          </a:bodyPr>
          <a:lstStyle/>
          <a:p>
            <a:r>
              <a:rPr lang="en-US" sz="3200" dirty="0">
                <a:solidFill>
                  <a:srgbClr val="FFFF00"/>
                </a:solidFill>
                <a:latin typeface="Apple Chancery"/>
                <a:cs typeface="Apple Chancery"/>
              </a:rPr>
              <a:t>Karl Kraus</a:t>
            </a:r>
          </a:p>
        </p:txBody>
      </p:sp>
      <p:sp>
        <p:nvSpPr>
          <p:cNvPr id="8" name="TextBox 7"/>
          <p:cNvSpPr txBox="1"/>
          <p:nvPr/>
        </p:nvSpPr>
        <p:spPr>
          <a:xfrm>
            <a:off x="131964" y="511124"/>
            <a:ext cx="8327921" cy="430887"/>
          </a:xfrm>
          <a:prstGeom prst="rect">
            <a:avLst/>
          </a:prstGeom>
          <a:noFill/>
        </p:spPr>
        <p:txBody>
          <a:bodyPr wrap="none" rtlCol="0">
            <a:spAutoFit/>
          </a:bodyPr>
          <a:lstStyle/>
          <a:p>
            <a:r>
              <a:rPr lang="en-US" b="1" dirty="0">
                <a:solidFill>
                  <a:srgbClr val="FFFF00"/>
                </a:solidFill>
                <a:latin typeface="Apple Chancery"/>
                <a:cs typeface="Apple Chancery"/>
              </a:rPr>
              <a:t>“</a:t>
            </a:r>
            <a:r>
              <a:rPr lang="en-US" sz="2200" b="1" dirty="0">
                <a:solidFill>
                  <a:srgbClr val="FFFF00"/>
                </a:solidFill>
                <a:latin typeface="Apple Chancery"/>
                <a:cs typeface="Apple Chancery"/>
              </a:rPr>
              <a:t>Scientist is the one who knows how to get a solution out of an enigma”</a:t>
            </a:r>
          </a:p>
        </p:txBody>
      </p:sp>
    </p:spTree>
    <p:extLst>
      <p:ext uri="{BB962C8B-B14F-4D97-AF65-F5344CB8AC3E}">
        <p14:creationId xmlns:p14="http://schemas.microsoft.com/office/powerpoint/2010/main" val="354523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ametricPlotL Riemann red.pdf">
            <a:extLst>
              <a:ext uri="{FF2B5EF4-FFF2-40B4-BE49-F238E27FC236}">
                <a16:creationId xmlns:a16="http://schemas.microsoft.com/office/drawing/2014/main" id="{DCDDDBEC-8EBD-774D-9AAF-BA4D26F0A8CF}"/>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31" r="-1"/>
          <a:stretch/>
        </p:blipFill>
        <p:spPr>
          <a:xfrm>
            <a:off x="-1558574" y="-331906"/>
            <a:ext cx="10674538" cy="7855200"/>
          </a:xfrm>
          <a:prstGeom prst="rect">
            <a:avLst/>
          </a:prstGeom>
        </p:spPr>
      </p:pic>
      <p:sp>
        <p:nvSpPr>
          <p:cNvPr id="2" name="Rectangle 1">
            <a:extLst>
              <a:ext uri="{FF2B5EF4-FFF2-40B4-BE49-F238E27FC236}">
                <a16:creationId xmlns:a16="http://schemas.microsoft.com/office/drawing/2014/main" id="{14E2A051-5A17-104D-88C7-6769896F2F69}"/>
              </a:ext>
            </a:extLst>
          </p:cNvPr>
          <p:cNvSpPr/>
          <p:nvPr/>
        </p:nvSpPr>
        <p:spPr>
          <a:xfrm>
            <a:off x="1323675" y="3071339"/>
            <a:ext cx="6496650" cy="769441"/>
          </a:xfrm>
          <a:prstGeom prst="rect">
            <a:avLst/>
          </a:prstGeom>
        </p:spPr>
        <p:txBody>
          <a:bodyPr wrap="none">
            <a:spAutoFit/>
          </a:bodyPr>
          <a:lstStyle/>
          <a:p>
            <a:pPr defTabSz="914400" fontAlgn="base">
              <a:spcBef>
                <a:spcPct val="0"/>
              </a:spcBef>
              <a:spcAft>
                <a:spcPct val="0"/>
              </a:spcAft>
            </a:pPr>
            <a:r>
              <a:rPr lang="en-US" sz="4400" dirty="0">
                <a:solidFill>
                  <a:srgbClr val="FFFFFF"/>
                </a:solidFill>
                <a:latin typeface="Snell Roundhand"/>
                <a:ea typeface="ＭＳ Ｐゴシック" charset="0"/>
                <a:cs typeface="Snell Roundhand"/>
              </a:rPr>
              <a:t>Dr. Riemann and his function</a:t>
            </a:r>
          </a:p>
        </p:txBody>
      </p:sp>
    </p:spTree>
    <p:extLst>
      <p:ext uri="{BB962C8B-B14F-4D97-AF65-F5344CB8AC3E}">
        <p14:creationId xmlns:p14="http://schemas.microsoft.com/office/powerpoint/2010/main" val="268304825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873094E-63FC-7A4A-9233-E98602C85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noChangeAspect="1"/>
          </p:cNvGrpSpPr>
          <p:nvPr/>
        </p:nvGrpSpPr>
        <p:grpSpPr>
          <a:xfrm>
            <a:off x="6339850" y="2843460"/>
            <a:ext cx="2626182" cy="3915312"/>
            <a:chOff x="1632733" y="516400"/>
            <a:chExt cx="5958776" cy="5945577"/>
          </a:xfrm>
          <a:solidFill>
            <a:srgbClr val="DBFDFF"/>
          </a:solidFill>
        </p:grpSpPr>
        <p:sp>
          <p:nvSpPr>
            <p:cNvPr id="23" name="Rectangle 22"/>
            <p:cNvSpPr/>
            <p:nvPr/>
          </p:nvSpPr>
          <p:spPr>
            <a:xfrm>
              <a:off x="1632733" y="516400"/>
              <a:ext cx="5958776" cy="5945577"/>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 descr="integra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251" y="661394"/>
              <a:ext cx="5778503" cy="5758712"/>
            </a:xfrm>
            <a:prstGeom prst="rect">
              <a:avLst/>
            </a:prstGeom>
            <a:grpFill/>
          </p:spPr>
        </p:pic>
      </p:grpSp>
      <p:sp>
        <p:nvSpPr>
          <p:cNvPr id="2" name="TextBox 1"/>
          <p:cNvSpPr txBox="1"/>
          <p:nvPr/>
        </p:nvSpPr>
        <p:spPr>
          <a:xfrm>
            <a:off x="1881112" y="0"/>
            <a:ext cx="5381777" cy="646331"/>
          </a:xfrm>
          <a:prstGeom prst="rect">
            <a:avLst/>
          </a:prstGeom>
          <a:noFill/>
        </p:spPr>
        <p:txBody>
          <a:bodyPr wrap="none" rtlCol="0">
            <a:spAutoFit/>
          </a:bodyPr>
          <a:lstStyle/>
          <a:p>
            <a:r>
              <a:rPr lang="en-US" sz="3600" b="1" u="sng" dirty="0">
                <a:solidFill>
                  <a:schemeClr val="accent1">
                    <a:lumMod val="20000"/>
                    <a:lumOff val="80000"/>
                  </a:schemeClr>
                </a:solidFill>
              </a:rPr>
              <a:t>The Riemann zeta Function</a:t>
            </a: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872" y="4112746"/>
            <a:ext cx="2184400" cy="457200"/>
          </a:xfrm>
          <a:prstGeom prst="rect">
            <a:avLst/>
          </a:prstGeom>
        </p:spPr>
      </p:pic>
      <p:sp>
        <p:nvSpPr>
          <p:cNvPr id="8" name="TextBox 7"/>
          <p:cNvSpPr txBox="1"/>
          <p:nvPr/>
        </p:nvSpPr>
        <p:spPr>
          <a:xfrm>
            <a:off x="2711367" y="3151645"/>
            <a:ext cx="2730134" cy="461665"/>
          </a:xfrm>
          <a:prstGeom prst="rect">
            <a:avLst/>
          </a:prstGeom>
          <a:noFill/>
        </p:spPr>
        <p:txBody>
          <a:bodyPr wrap="none" rtlCol="0">
            <a:spAutoFit/>
          </a:bodyPr>
          <a:lstStyle/>
          <a:p>
            <a:r>
              <a:rPr lang="en-US" sz="2400" u="sng" dirty="0">
                <a:solidFill>
                  <a:srgbClr val="DCE6F2"/>
                </a:solidFill>
              </a:rPr>
              <a:t>Free </a:t>
            </a:r>
            <a:r>
              <a:rPr lang="en-US" sz="2400" u="sng" dirty="0" err="1">
                <a:solidFill>
                  <a:srgbClr val="DCE6F2"/>
                </a:solidFill>
              </a:rPr>
              <a:t>bosonic</a:t>
            </a:r>
            <a:r>
              <a:rPr lang="en-US" sz="2400" u="sng" dirty="0">
                <a:solidFill>
                  <a:srgbClr val="DCE6F2"/>
                </a:solidFill>
              </a:rPr>
              <a:t> system</a:t>
            </a:r>
          </a:p>
        </p:txBody>
      </p:sp>
      <p:sp>
        <p:nvSpPr>
          <p:cNvPr id="13" name="Oval 12"/>
          <p:cNvSpPr>
            <a:spLocks noChangeAspect="1"/>
          </p:cNvSpPr>
          <p:nvPr/>
        </p:nvSpPr>
        <p:spPr>
          <a:xfrm>
            <a:off x="6433430" y="4112746"/>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6718778" y="4113393"/>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7017146" y="4113393"/>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6433430" y="5551416"/>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718778" y="5551416"/>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017146" y="5551416"/>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7349542" y="5551416"/>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64045" y="3202482"/>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6523428" y="3562474"/>
            <a:ext cx="179996" cy="1799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974" y="4488140"/>
            <a:ext cx="3517900" cy="495300"/>
          </a:xfrm>
          <a:prstGeom prst="rect">
            <a:avLst/>
          </a:prstGeom>
        </p:spPr>
      </p:pic>
      <p:pic>
        <p:nvPicPr>
          <p:cNvPr id="27" name="Picture 2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93" y="2581403"/>
            <a:ext cx="6565900" cy="1257300"/>
          </a:xfrm>
          <a:prstGeom prst="rect">
            <a:avLst/>
          </a:prstGeom>
        </p:spPr>
      </p:pic>
      <p:pic>
        <p:nvPicPr>
          <p:cNvPr id="29" name="Picture 28">
            <a:extLst>
              <a:ext uri="{FF2B5EF4-FFF2-40B4-BE49-F238E27FC236}">
                <a16:creationId xmlns:a16="http://schemas.microsoft.com/office/drawing/2014/main" id="{3B7EAC98-D009-D94D-B3DA-03537B135504}"/>
              </a:ext>
            </a:extLst>
          </p:cNvPr>
          <p:cNvPicPr>
            <a:picLocks noChangeAspect="1"/>
          </p:cNvPicPr>
          <p:nvPr/>
        </p:nvPicPr>
        <p:blipFill>
          <a:blip r:embed="rId7"/>
          <a:stretch>
            <a:fillRect/>
          </a:stretch>
        </p:blipFill>
        <p:spPr>
          <a:xfrm>
            <a:off x="7636359" y="1297676"/>
            <a:ext cx="1507641" cy="366992"/>
          </a:xfrm>
          <a:prstGeom prst="rect">
            <a:avLst/>
          </a:prstGeom>
        </p:spPr>
      </p:pic>
      <p:pic>
        <p:nvPicPr>
          <p:cNvPr id="30" name="Picture 29" descr="latex-image-1.pdf">
            <a:extLst>
              <a:ext uri="{FF2B5EF4-FFF2-40B4-BE49-F238E27FC236}">
                <a16:creationId xmlns:a16="http://schemas.microsoft.com/office/drawing/2014/main" id="{6B7BE1CA-812A-CB40-A7D1-95A15B6082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9263" y="959441"/>
            <a:ext cx="2514600" cy="1206500"/>
          </a:xfrm>
          <a:prstGeom prst="rect">
            <a:avLst/>
          </a:prstGeom>
        </p:spPr>
      </p:pic>
      <p:pic>
        <p:nvPicPr>
          <p:cNvPr id="31" name="Picture 30" descr="latex-image-1.pdf">
            <a:extLst>
              <a:ext uri="{FF2B5EF4-FFF2-40B4-BE49-F238E27FC236}">
                <a16:creationId xmlns:a16="http://schemas.microsoft.com/office/drawing/2014/main" id="{D95C8E23-84A2-B24D-8FFD-F5D98B88C3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4946" y="903613"/>
            <a:ext cx="2832100" cy="1257300"/>
          </a:xfrm>
          <a:prstGeom prst="rect">
            <a:avLst/>
          </a:prstGeom>
        </p:spPr>
      </p:pic>
    </p:spTree>
    <p:extLst>
      <p:ext uri="{BB962C8B-B14F-4D97-AF65-F5344CB8AC3E}">
        <p14:creationId xmlns:p14="http://schemas.microsoft.com/office/powerpoint/2010/main" val="7336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1000"/>
                                        <p:tgtEl>
                                          <p:spTgt spid="31"/>
                                        </p:tgtEl>
                                      </p:cBhvr>
                                    </p:animEffect>
                                  </p:childTnLst>
                                </p:cTn>
                              </p:par>
                              <p:par>
                                <p:cTn id="13" presetID="9"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1000"/>
                                        <p:tgtEl>
                                          <p:spTgt spid="30"/>
                                        </p:tgtEl>
                                      </p:cBhvr>
                                    </p:animEffect>
                                  </p:childTnLst>
                                </p:cTn>
                              </p:par>
                            </p:childTnLst>
                          </p:cTn>
                        </p:par>
                        <p:par>
                          <p:cTn id="16" fill="hold">
                            <p:stCondLst>
                              <p:cond delay="1000"/>
                            </p:stCondLst>
                            <p:childTnLst>
                              <p:par>
                                <p:cTn id="17" presetID="9"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1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nodeType="clickEffect">
                                  <p:stCondLst>
                                    <p:cond delay="0"/>
                                  </p:stCondLst>
                                  <p:childTnLst>
                                    <p:animEffect transition="out" filter="dissolve">
                                      <p:cBhvr>
                                        <p:cTn id="33" dur="1000"/>
                                        <p:tgtEl>
                                          <p:spTgt spid="27"/>
                                        </p:tgtEl>
                                      </p:cBhvr>
                                    </p:animEffect>
                                    <p:set>
                                      <p:cBhvr>
                                        <p:cTn id="34" dur="1" fill="hold">
                                          <p:stCondLst>
                                            <p:cond delay="999"/>
                                          </p:stCondLst>
                                        </p:cTn>
                                        <p:tgtEl>
                                          <p:spTgt spid="27"/>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1000"/>
                                        <p:tgtEl>
                                          <p:spTgt spid="26"/>
                                        </p:tgtEl>
                                      </p:cBhvr>
                                    </p:animEffect>
                                    <p:set>
                                      <p:cBhvr>
                                        <p:cTn id="37" dur="1" fill="hold">
                                          <p:stCondLst>
                                            <p:cond delay="999"/>
                                          </p:stCondLst>
                                        </p:cTn>
                                        <p:tgtEl>
                                          <p:spTgt spid="26"/>
                                        </p:tgtEl>
                                        <p:attrNameLst>
                                          <p:attrName>style.visibility</p:attrName>
                                        </p:attrNameLst>
                                      </p:cBhvr>
                                      <p:to>
                                        <p:strVal val="hidden"/>
                                      </p:to>
                                    </p:se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1000"/>
                                        <p:tgtEl>
                                          <p:spTgt spid="8"/>
                                        </p:tgtEl>
                                      </p:cBhvr>
                                    </p:animEffect>
                                  </p:childTnLst>
                                </p:cTn>
                              </p:par>
                            </p:childTnLst>
                          </p:cTn>
                        </p:par>
                        <p:par>
                          <p:cTn id="42" fill="hold">
                            <p:stCondLst>
                              <p:cond delay="2000"/>
                            </p:stCondLst>
                            <p:childTnLst>
                              <p:par>
                                <p:cTn id="43" presetID="9"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1000"/>
                                        <p:tgtEl>
                                          <p:spTgt spid="22"/>
                                        </p:tgtEl>
                                      </p:cBhvr>
                                    </p:animEffect>
                                  </p:childTnLst>
                                </p:cTn>
                              </p:par>
                            </p:childTnLst>
                          </p:cTn>
                        </p:par>
                        <p:par>
                          <p:cTn id="51" fill="hold">
                            <p:stCondLst>
                              <p:cond delay="1000"/>
                            </p:stCondLst>
                            <p:childTnLst>
                              <p:par>
                                <p:cTn id="52" presetID="26"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145">
                                          <p:stCondLst>
                                            <p:cond delay="0"/>
                                          </p:stCondLst>
                                        </p:cTn>
                                        <p:tgtEl>
                                          <p:spTgt spid="16"/>
                                        </p:tgtEl>
                                      </p:cBhvr>
                                    </p:animEffect>
                                    <p:anim calcmode="lin" valueType="num">
                                      <p:cBhvr>
                                        <p:cTn id="55"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60" dur="7">
                                          <p:stCondLst>
                                            <p:cond delay="163"/>
                                          </p:stCondLst>
                                        </p:cTn>
                                        <p:tgtEl>
                                          <p:spTgt spid="16"/>
                                        </p:tgtEl>
                                      </p:cBhvr>
                                      <p:to x="100000" y="60000"/>
                                    </p:animScale>
                                    <p:animScale>
                                      <p:cBhvr>
                                        <p:cTn id="61" dur="42" decel="50000">
                                          <p:stCondLst>
                                            <p:cond delay="169"/>
                                          </p:stCondLst>
                                        </p:cTn>
                                        <p:tgtEl>
                                          <p:spTgt spid="16"/>
                                        </p:tgtEl>
                                      </p:cBhvr>
                                      <p:to x="100000" y="100000"/>
                                    </p:animScale>
                                    <p:animScale>
                                      <p:cBhvr>
                                        <p:cTn id="62" dur="7">
                                          <p:stCondLst>
                                            <p:cond delay="328"/>
                                          </p:stCondLst>
                                        </p:cTn>
                                        <p:tgtEl>
                                          <p:spTgt spid="16"/>
                                        </p:tgtEl>
                                      </p:cBhvr>
                                      <p:to x="100000" y="80000"/>
                                    </p:animScale>
                                    <p:animScale>
                                      <p:cBhvr>
                                        <p:cTn id="63" dur="42" decel="50000">
                                          <p:stCondLst>
                                            <p:cond delay="335"/>
                                          </p:stCondLst>
                                        </p:cTn>
                                        <p:tgtEl>
                                          <p:spTgt spid="16"/>
                                        </p:tgtEl>
                                      </p:cBhvr>
                                      <p:to x="100000" y="100000"/>
                                    </p:animScale>
                                    <p:animScale>
                                      <p:cBhvr>
                                        <p:cTn id="64" dur="7">
                                          <p:stCondLst>
                                            <p:cond delay="411"/>
                                          </p:stCondLst>
                                        </p:cTn>
                                        <p:tgtEl>
                                          <p:spTgt spid="16"/>
                                        </p:tgtEl>
                                      </p:cBhvr>
                                      <p:to x="100000" y="90000"/>
                                    </p:animScale>
                                    <p:animScale>
                                      <p:cBhvr>
                                        <p:cTn id="65" dur="42" decel="50000">
                                          <p:stCondLst>
                                            <p:cond delay="417"/>
                                          </p:stCondLst>
                                        </p:cTn>
                                        <p:tgtEl>
                                          <p:spTgt spid="16"/>
                                        </p:tgtEl>
                                      </p:cBhvr>
                                      <p:to x="100000" y="100000"/>
                                    </p:animScale>
                                    <p:animScale>
                                      <p:cBhvr>
                                        <p:cTn id="66" dur="7">
                                          <p:stCondLst>
                                            <p:cond delay="452"/>
                                          </p:stCondLst>
                                        </p:cTn>
                                        <p:tgtEl>
                                          <p:spTgt spid="16"/>
                                        </p:tgtEl>
                                      </p:cBhvr>
                                      <p:to x="100000" y="95000"/>
                                    </p:animScale>
                                    <p:animScale>
                                      <p:cBhvr>
                                        <p:cTn id="67" dur="42" decel="50000">
                                          <p:stCondLst>
                                            <p:cond delay="459"/>
                                          </p:stCondLst>
                                        </p:cTn>
                                        <p:tgtEl>
                                          <p:spTgt spid="16"/>
                                        </p:tgtEl>
                                      </p:cBhvr>
                                      <p:to x="100000" y="100000"/>
                                    </p:animScale>
                                  </p:childTnLst>
                                </p:cTn>
                              </p:par>
                            </p:childTnLst>
                          </p:cTn>
                        </p:par>
                        <p:par>
                          <p:cTn id="68" fill="hold">
                            <p:stCondLst>
                              <p:cond delay="2500"/>
                            </p:stCondLst>
                            <p:childTnLst>
                              <p:par>
                                <p:cTn id="69" presetID="26"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145">
                                          <p:stCondLst>
                                            <p:cond delay="0"/>
                                          </p:stCondLst>
                                        </p:cTn>
                                        <p:tgtEl>
                                          <p:spTgt spid="17"/>
                                        </p:tgtEl>
                                      </p:cBhvr>
                                    </p:animEffect>
                                    <p:anim calcmode="lin" valueType="num">
                                      <p:cBhvr>
                                        <p:cTn id="72"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77" dur="7">
                                          <p:stCondLst>
                                            <p:cond delay="163"/>
                                          </p:stCondLst>
                                        </p:cTn>
                                        <p:tgtEl>
                                          <p:spTgt spid="17"/>
                                        </p:tgtEl>
                                      </p:cBhvr>
                                      <p:to x="100000" y="60000"/>
                                    </p:animScale>
                                    <p:animScale>
                                      <p:cBhvr>
                                        <p:cTn id="78" dur="42" decel="50000">
                                          <p:stCondLst>
                                            <p:cond delay="169"/>
                                          </p:stCondLst>
                                        </p:cTn>
                                        <p:tgtEl>
                                          <p:spTgt spid="17"/>
                                        </p:tgtEl>
                                      </p:cBhvr>
                                      <p:to x="100000" y="100000"/>
                                    </p:animScale>
                                    <p:animScale>
                                      <p:cBhvr>
                                        <p:cTn id="79" dur="7">
                                          <p:stCondLst>
                                            <p:cond delay="328"/>
                                          </p:stCondLst>
                                        </p:cTn>
                                        <p:tgtEl>
                                          <p:spTgt spid="17"/>
                                        </p:tgtEl>
                                      </p:cBhvr>
                                      <p:to x="100000" y="80000"/>
                                    </p:animScale>
                                    <p:animScale>
                                      <p:cBhvr>
                                        <p:cTn id="80" dur="42" decel="50000">
                                          <p:stCondLst>
                                            <p:cond delay="335"/>
                                          </p:stCondLst>
                                        </p:cTn>
                                        <p:tgtEl>
                                          <p:spTgt spid="17"/>
                                        </p:tgtEl>
                                      </p:cBhvr>
                                      <p:to x="100000" y="100000"/>
                                    </p:animScale>
                                    <p:animScale>
                                      <p:cBhvr>
                                        <p:cTn id="81" dur="7">
                                          <p:stCondLst>
                                            <p:cond delay="411"/>
                                          </p:stCondLst>
                                        </p:cTn>
                                        <p:tgtEl>
                                          <p:spTgt spid="17"/>
                                        </p:tgtEl>
                                      </p:cBhvr>
                                      <p:to x="100000" y="90000"/>
                                    </p:animScale>
                                    <p:animScale>
                                      <p:cBhvr>
                                        <p:cTn id="82" dur="42" decel="50000">
                                          <p:stCondLst>
                                            <p:cond delay="417"/>
                                          </p:stCondLst>
                                        </p:cTn>
                                        <p:tgtEl>
                                          <p:spTgt spid="17"/>
                                        </p:tgtEl>
                                      </p:cBhvr>
                                      <p:to x="100000" y="100000"/>
                                    </p:animScale>
                                    <p:animScale>
                                      <p:cBhvr>
                                        <p:cTn id="83" dur="7">
                                          <p:stCondLst>
                                            <p:cond delay="452"/>
                                          </p:stCondLst>
                                        </p:cTn>
                                        <p:tgtEl>
                                          <p:spTgt spid="17"/>
                                        </p:tgtEl>
                                      </p:cBhvr>
                                      <p:to x="100000" y="95000"/>
                                    </p:animScale>
                                    <p:animScale>
                                      <p:cBhvr>
                                        <p:cTn id="84" dur="42" decel="50000">
                                          <p:stCondLst>
                                            <p:cond delay="459"/>
                                          </p:stCondLst>
                                        </p:cTn>
                                        <p:tgtEl>
                                          <p:spTgt spid="17"/>
                                        </p:tgtEl>
                                      </p:cBhvr>
                                      <p:to x="100000" y="100000"/>
                                    </p:animScale>
                                  </p:childTnLst>
                                </p:cTn>
                              </p:par>
                            </p:childTnLst>
                          </p:cTn>
                        </p:par>
                        <p:par>
                          <p:cTn id="85" fill="hold">
                            <p:stCondLst>
                              <p:cond delay="3000"/>
                            </p:stCondLst>
                            <p:childTnLst>
                              <p:par>
                                <p:cTn id="86" presetID="26" presetClass="entr" presetSubtype="0"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145">
                                          <p:stCondLst>
                                            <p:cond delay="0"/>
                                          </p:stCondLst>
                                        </p:cTn>
                                        <p:tgtEl>
                                          <p:spTgt spid="18"/>
                                        </p:tgtEl>
                                      </p:cBhvr>
                                    </p:animEffect>
                                    <p:anim calcmode="lin" valueType="num">
                                      <p:cBhvr>
                                        <p:cTn id="89"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0"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1"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92"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93"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94" dur="7">
                                          <p:stCondLst>
                                            <p:cond delay="163"/>
                                          </p:stCondLst>
                                        </p:cTn>
                                        <p:tgtEl>
                                          <p:spTgt spid="18"/>
                                        </p:tgtEl>
                                      </p:cBhvr>
                                      <p:to x="100000" y="60000"/>
                                    </p:animScale>
                                    <p:animScale>
                                      <p:cBhvr>
                                        <p:cTn id="95" dur="42" decel="50000">
                                          <p:stCondLst>
                                            <p:cond delay="169"/>
                                          </p:stCondLst>
                                        </p:cTn>
                                        <p:tgtEl>
                                          <p:spTgt spid="18"/>
                                        </p:tgtEl>
                                      </p:cBhvr>
                                      <p:to x="100000" y="100000"/>
                                    </p:animScale>
                                    <p:animScale>
                                      <p:cBhvr>
                                        <p:cTn id="96" dur="7">
                                          <p:stCondLst>
                                            <p:cond delay="328"/>
                                          </p:stCondLst>
                                        </p:cTn>
                                        <p:tgtEl>
                                          <p:spTgt spid="18"/>
                                        </p:tgtEl>
                                      </p:cBhvr>
                                      <p:to x="100000" y="80000"/>
                                    </p:animScale>
                                    <p:animScale>
                                      <p:cBhvr>
                                        <p:cTn id="97" dur="42" decel="50000">
                                          <p:stCondLst>
                                            <p:cond delay="335"/>
                                          </p:stCondLst>
                                        </p:cTn>
                                        <p:tgtEl>
                                          <p:spTgt spid="18"/>
                                        </p:tgtEl>
                                      </p:cBhvr>
                                      <p:to x="100000" y="100000"/>
                                    </p:animScale>
                                    <p:animScale>
                                      <p:cBhvr>
                                        <p:cTn id="98" dur="7">
                                          <p:stCondLst>
                                            <p:cond delay="411"/>
                                          </p:stCondLst>
                                        </p:cTn>
                                        <p:tgtEl>
                                          <p:spTgt spid="18"/>
                                        </p:tgtEl>
                                      </p:cBhvr>
                                      <p:to x="100000" y="90000"/>
                                    </p:animScale>
                                    <p:animScale>
                                      <p:cBhvr>
                                        <p:cTn id="99" dur="42" decel="50000">
                                          <p:stCondLst>
                                            <p:cond delay="417"/>
                                          </p:stCondLst>
                                        </p:cTn>
                                        <p:tgtEl>
                                          <p:spTgt spid="18"/>
                                        </p:tgtEl>
                                      </p:cBhvr>
                                      <p:to x="100000" y="100000"/>
                                    </p:animScale>
                                    <p:animScale>
                                      <p:cBhvr>
                                        <p:cTn id="100" dur="7">
                                          <p:stCondLst>
                                            <p:cond delay="452"/>
                                          </p:stCondLst>
                                        </p:cTn>
                                        <p:tgtEl>
                                          <p:spTgt spid="18"/>
                                        </p:tgtEl>
                                      </p:cBhvr>
                                      <p:to x="100000" y="95000"/>
                                    </p:animScale>
                                    <p:animScale>
                                      <p:cBhvr>
                                        <p:cTn id="101" dur="42" decel="50000">
                                          <p:stCondLst>
                                            <p:cond delay="459"/>
                                          </p:stCondLst>
                                        </p:cTn>
                                        <p:tgtEl>
                                          <p:spTgt spid="18"/>
                                        </p:tgtEl>
                                      </p:cBhvr>
                                      <p:to x="100000" y="100000"/>
                                    </p:animScale>
                                  </p:childTnLst>
                                </p:cTn>
                              </p:par>
                            </p:childTnLst>
                          </p:cTn>
                        </p:par>
                        <p:par>
                          <p:cTn id="102" fill="hold">
                            <p:stCondLst>
                              <p:cond delay="3500"/>
                            </p:stCondLst>
                            <p:childTnLst>
                              <p:par>
                                <p:cTn id="103" presetID="26" presetClass="entr" presetSubtype="0"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145">
                                          <p:stCondLst>
                                            <p:cond delay="0"/>
                                          </p:stCondLst>
                                        </p:cTn>
                                        <p:tgtEl>
                                          <p:spTgt spid="19"/>
                                        </p:tgtEl>
                                      </p:cBhvr>
                                    </p:animEffect>
                                    <p:anim calcmode="lin" valueType="num">
                                      <p:cBhvr>
                                        <p:cTn id="106"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7"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8"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109"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110"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111" dur="7">
                                          <p:stCondLst>
                                            <p:cond delay="163"/>
                                          </p:stCondLst>
                                        </p:cTn>
                                        <p:tgtEl>
                                          <p:spTgt spid="19"/>
                                        </p:tgtEl>
                                      </p:cBhvr>
                                      <p:to x="100000" y="60000"/>
                                    </p:animScale>
                                    <p:animScale>
                                      <p:cBhvr>
                                        <p:cTn id="112" dur="42" decel="50000">
                                          <p:stCondLst>
                                            <p:cond delay="169"/>
                                          </p:stCondLst>
                                        </p:cTn>
                                        <p:tgtEl>
                                          <p:spTgt spid="19"/>
                                        </p:tgtEl>
                                      </p:cBhvr>
                                      <p:to x="100000" y="100000"/>
                                    </p:animScale>
                                    <p:animScale>
                                      <p:cBhvr>
                                        <p:cTn id="113" dur="7">
                                          <p:stCondLst>
                                            <p:cond delay="328"/>
                                          </p:stCondLst>
                                        </p:cTn>
                                        <p:tgtEl>
                                          <p:spTgt spid="19"/>
                                        </p:tgtEl>
                                      </p:cBhvr>
                                      <p:to x="100000" y="80000"/>
                                    </p:animScale>
                                    <p:animScale>
                                      <p:cBhvr>
                                        <p:cTn id="114" dur="42" decel="50000">
                                          <p:stCondLst>
                                            <p:cond delay="335"/>
                                          </p:stCondLst>
                                        </p:cTn>
                                        <p:tgtEl>
                                          <p:spTgt spid="19"/>
                                        </p:tgtEl>
                                      </p:cBhvr>
                                      <p:to x="100000" y="100000"/>
                                    </p:animScale>
                                    <p:animScale>
                                      <p:cBhvr>
                                        <p:cTn id="115" dur="7">
                                          <p:stCondLst>
                                            <p:cond delay="411"/>
                                          </p:stCondLst>
                                        </p:cTn>
                                        <p:tgtEl>
                                          <p:spTgt spid="19"/>
                                        </p:tgtEl>
                                      </p:cBhvr>
                                      <p:to x="100000" y="90000"/>
                                    </p:animScale>
                                    <p:animScale>
                                      <p:cBhvr>
                                        <p:cTn id="116" dur="42" decel="50000">
                                          <p:stCondLst>
                                            <p:cond delay="417"/>
                                          </p:stCondLst>
                                        </p:cTn>
                                        <p:tgtEl>
                                          <p:spTgt spid="19"/>
                                        </p:tgtEl>
                                      </p:cBhvr>
                                      <p:to x="100000" y="100000"/>
                                    </p:animScale>
                                    <p:animScale>
                                      <p:cBhvr>
                                        <p:cTn id="117" dur="7">
                                          <p:stCondLst>
                                            <p:cond delay="452"/>
                                          </p:stCondLst>
                                        </p:cTn>
                                        <p:tgtEl>
                                          <p:spTgt spid="19"/>
                                        </p:tgtEl>
                                      </p:cBhvr>
                                      <p:to x="100000" y="95000"/>
                                    </p:animScale>
                                    <p:animScale>
                                      <p:cBhvr>
                                        <p:cTn id="118" dur="42" decel="50000">
                                          <p:stCondLst>
                                            <p:cond delay="459"/>
                                          </p:stCondLst>
                                        </p:cTn>
                                        <p:tgtEl>
                                          <p:spTgt spid="19"/>
                                        </p:tgtEl>
                                      </p:cBhvr>
                                      <p:to x="100000" y="100000"/>
                                    </p:animScale>
                                  </p:childTnLst>
                                </p:cTn>
                              </p:par>
                            </p:childTnLst>
                          </p:cTn>
                        </p:par>
                        <p:par>
                          <p:cTn id="119" fill="hold">
                            <p:stCondLst>
                              <p:cond delay="4000"/>
                            </p:stCondLst>
                            <p:childTnLst>
                              <p:par>
                                <p:cTn id="120" presetID="9" presetClass="entr" presetSubtype="0" fill="hold" grpId="0" nodeType="after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dissolve">
                                      <p:cBhvr>
                                        <p:cTn id="122" dur="500"/>
                                        <p:tgtEl>
                                          <p:spTgt spid="13"/>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dissolve">
                                      <p:cBhvr>
                                        <p:cTn id="125" dur="500"/>
                                        <p:tgtEl>
                                          <p:spTgt spid="14"/>
                                        </p:tgtEl>
                                      </p:cBhvr>
                                    </p:animEffect>
                                  </p:childTnLst>
                                </p:cTn>
                              </p:par>
                              <p:par>
                                <p:cTn id="126" presetID="9" presetClass="entr" presetSubtype="0" fill="hold" grpId="0" nodeType="with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dissolve">
                                      <p:cBhvr>
                                        <p:cTn id="128" dur="500"/>
                                        <p:tgtEl>
                                          <p:spTgt spid="15"/>
                                        </p:tgtEl>
                                      </p:cBhvr>
                                    </p:animEffect>
                                  </p:childTnLst>
                                </p:cTn>
                              </p:par>
                            </p:childTnLst>
                          </p:cTn>
                        </p:par>
                        <p:par>
                          <p:cTn id="129" fill="hold">
                            <p:stCondLst>
                              <p:cond delay="4500"/>
                            </p:stCondLst>
                            <p:childTnLst>
                              <p:par>
                                <p:cTn id="130" presetID="9" presetClass="entr" presetSubtype="0" fill="hold" grpId="0" nodeType="after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dissolve">
                                      <p:cBhvr>
                                        <p:cTn id="132" dur="500"/>
                                        <p:tgtEl>
                                          <p:spTgt spid="21"/>
                                        </p:tgtEl>
                                      </p:cBhvr>
                                    </p:animEffect>
                                  </p:childTnLst>
                                </p:cTn>
                              </p:par>
                            </p:childTnLst>
                          </p:cTn>
                        </p:par>
                        <p:par>
                          <p:cTn id="133" fill="hold">
                            <p:stCondLst>
                              <p:cond delay="5000"/>
                            </p:stCondLst>
                            <p:childTnLst>
                              <p:par>
                                <p:cTn id="134" presetID="9" presetClass="entr" presetSubtype="0" fill="hold" grpId="0" nodeType="after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dissolve">
                                      <p:cBhvr>
                                        <p:cTn id="1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DB86A4-2E07-AE41-88AD-2421F557F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81112" y="0"/>
            <a:ext cx="5381777" cy="646331"/>
          </a:xfrm>
          <a:prstGeom prst="rect">
            <a:avLst/>
          </a:prstGeom>
          <a:noFill/>
        </p:spPr>
        <p:txBody>
          <a:bodyPr wrap="none" rtlCol="0">
            <a:spAutoFit/>
          </a:bodyPr>
          <a:lstStyle/>
          <a:p>
            <a:r>
              <a:rPr lang="en-US" sz="3600" b="1" u="sng" dirty="0">
                <a:solidFill>
                  <a:schemeClr val="accent1">
                    <a:lumMod val="20000"/>
                    <a:lumOff val="80000"/>
                  </a:schemeClr>
                </a:solidFill>
              </a:rPr>
              <a:t>The Riemann zeta Function</a:t>
            </a:r>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263" y="959441"/>
            <a:ext cx="2514600" cy="1206500"/>
          </a:xfrm>
          <a:prstGeom prst="rect">
            <a:avLst/>
          </a:prstGeom>
        </p:spPr>
      </p:pic>
      <p:pic>
        <p:nvPicPr>
          <p:cNvPr id="25" name="Picture 2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46" y="903613"/>
            <a:ext cx="2832100" cy="1257300"/>
          </a:xfrm>
          <a:prstGeom prst="rect">
            <a:avLst/>
          </a:prstGeom>
        </p:spPr>
      </p:pic>
      <p:sp>
        <p:nvSpPr>
          <p:cNvPr id="28" name="Cloud Callout 27"/>
          <p:cNvSpPr/>
          <p:nvPr/>
        </p:nvSpPr>
        <p:spPr>
          <a:xfrm>
            <a:off x="5326964" y="5177955"/>
            <a:ext cx="3705396" cy="1074668"/>
          </a:xfrm>
          <a:prstGeom prst="cloudCallout">
            <a:avLst>
              <a:gd name="adj1" fmla="val -14275"/>
              <a:gd name="adj2" fmla="val -29152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loud Callout 28"/>
          <p:cNvSpPr/>
          <p:nvPr/>
        </p:nvSpPr>
        <p:spPr>
          <a:xfrm>
            <a:off x="111640" y="5150041"/>
            <a:ext cx="3705396" cy="1074668"/>
          </a:xfrm>
          <a:prstGeom prst="cloudCallout">
            <a:avLst>
              <a:gd name="adj1" fmla="val 41840"/>
              <a:gd name="adj2" fmla="val -29282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6165" y="5261697"/>
            <a:ext cx="2208658" cy="830997"/>
          </a:xfrm>
          <a:prstGeom prst="rect">
            <a:avLst/>
          </a:prstGeom>
          <a:noFill/>
        </p:spPr>
        <p:txBody>
          <a:bodyPr wrap="none" rtlCol="0">
            <a:spAutoFit/>
          </a:bodyPr>
          <a:lstStyle/>
          <a:p>
            <a:pPr algn="ctr"/>
            <a:r>
              <a:rPr lang="en-US" sz="2400" dirty="0">
                <a:solidFill>
                  <a:srgbClr val="DCE6F2"/>
                </a:solidFill>
              </a:rPr>
              <a:t>Grand canonical</a:t>
            </a:r>
          </a:p>
          <a:p>
            <a:pPr algn="ctr"/>
            <a:r>
              <a:rPr lang="en-US" sz="2400" dirty="0">
                <a:solidFill>
                  <a:srgbClr val="DCE6F2"/>
                </a:solidFill>
              </a:rPr>
              <a:t>Ensemble</a:t>
            </a:r>
          </a:p>
        </p:txBody>
      </p:sp>
      <p:sp>
        <p:nvSpPr>
          <p:cNvPr id="31" name="TextBox 30"/>
          <p:cNvSpPr txBox="1"/>
          <p:nvPr/>
        </p:nvSpPr>
        <p:spPr>
          <a:xfrm>
            <a:off x="6102501" y="5219826"/>
            <a:ext cx="2169885" cy="830997"/>
          </a:xfrm>
          <a:prstGeom prst="rect">
            <a:avLst/>
          </a:prstGeom>
          <a:noFill/>
        </p:spPr>
        <p:txBody>
          <a:bodyPr wrap="none" rtlCol="0">
            <a:spAutoFit/>
          </a:bodyPr>
          <a:lstStyle/>
          <a:p>
            <a:pPr algn="ctr"/>
            <a:r>
              <a:rPr lang="en-US" sz="2400" dirty="0">
                <a:solidFill>
                  <a:srgbClr val="DCE6F2"/>
                </a:solidFill>
              </a:rPr>
              <a:t>Micro canonical</a:t>
            </a:r>
          </a:p>
          <a:p>
            <a:pPr algn="ctr"/>
            <a:r>
              <a:rPr lang="en-US" sz="2400" dirty="0">
                <a:solidFill>
                  <a:srgbClr val="DCE6F2"/>
                </a:solidFill>
              </a:rPr>
              <a:t>Ensemble</a:t>
            </a:r>
          </a:p>
        </p:txBody>
      </p:sp>
    </p:spTree>
    <p:extLst>
      <p:ext uri="{BB962C8B-B14F-4D97-AF65-F5344CB8AC3E}">
        <p14:creationId xmlns:p14="http://schemas.microsoft.com/office/powerpoint/2010/main" val="198451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1000"/>
                                        <p:tgtEl>
                                          <p:spTgt spid="30"/>
                                        </p:tgtEl>
                                      </p:cBhvr>
                                    </p:animEffect>
                                  </p:childTnLst>
                                </p:cTn>
                              </p:par>
                            </p:childTnLst>
                          </p:cTn>
                        </p:par>
                        <p:par>
                          <p:cTn id="8" fill="hold">
                            <p:stCondLst>
                              <p:cond delay="1000"/>
                            </p:stCondLst>
                            <p:childTnLst>
                              <p:par>
                                <p:cTn id="9" presetID="6" presetClass="entr" presetSubtype="16" fill="hold" grpId="1"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childTnLst>
                          </p:cTn>
                        </p:par>
                        <p:par>
                          <p:cTn id="12" fill="hold">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1000"/>
                                        <p:tgtEl>
                                          <p:spTgt spid="31"/>
                                        </p:tgtEl>
                                      </p:cBhvr>
                                    </p:animEffect>
                                  </p:childTnLst>
                                </p:cTn>
                              </p:par>
                            </p:childTnLst>
                          </p:cTn>
                        </p:par>
                        <p:par>
                          <p:cTn id="16" fill="hold">
                            <p:stCondLst>
                              <p:cond delay="4000"/>
                            </p:stCondLst>
                            <p:childTnLst>
                              <p:par>
                                <p:cTn id="17" presetID="6" presetClass="entr" presetSubtype="16" fill="hold" grpId="1"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29" grpId="1" animBg="1"/>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E98C90-6270-934F-A6D5-EBF319286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FB942DD-3B38-4646-9789-5C373F3A70B2}"/>
              </a:ext>
            </a:extLst>
          </p:cNvPr>
          <p:cNvSpPr/>
          <p:nvPr/>
        </p:nvSpPr>
        <p:spPr bwMode="auto">
          <a:xfrm>
            <a:off x="2054087" y="4545496"/>
            <a:ext cx="4943061" cy="1139687"/>
          </a:xfrm>
          <a:prstGeom prst="rect">
            <a:avLst/>
          </a:prstGeom>
          <a:solidFill>
            <a:srgbClr val="FF0000">
              <a:alpha val="57000"/>
            </a:srgbClr>
          </a:solidFill>
          <a:ln w="9525" cap="flat" cmpd="sng" algn="ctr">
            <a:solidFill>
              <a:schemeClr val="tx1">
                <a:alpha val="2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T" sz="2400" b="0" i="0" u="none" strike="noStrike" cap="none" normalizeH="0" baseline="0" dirty="0">
              <a:ln>
                <a:noFill/>
              </a:ln>
              <a:solidFill>
                <a:srgbClr val="000000"/>
              </a:solidFill>
              <a:effectLst/>
              <a:latin typeface="Arial" charset="0"/>
              <a:ea typeface="ＭＳ Ｐゴシック" charset="0"/>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 y="4624054"/>
            <a:ext cx="8089900" cy="850900"/>
          </a:xfrm>
          <a:prstGeom prst="rect">
            <a:avLst/>
          </a:prstGeom>
        </p:spPr>
      </p:pic>
      <p:sp>
        <p:nvSpPr>
          <p:cNvPr id="4" name="Rectangle 3"/>
          <p:cNvSpPr/>
          <p:nvPr/>
        </p:nvSpPr>
        <p:spPr bwMode="auto">
          <a:xfrm>
            <a:off x="223685" y="4208435"/>
            <a:ext cx="8696631" cy="1832648"/>
          </a:xfrm>
          <a:prstGeom prst="rect">
            <a:avLst/>
          </a:prstGeom>
          <a:noFill/>
          <a:ln w="28575" cap="flat" cmpd="sng" algn="ctr">
            <a:solidFill>
              <a:srgbClr val="67FF79"/>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263" y="959441"/>
            <a:ext cx="2514600" cy="1206500"/>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946" y="903613"/>
            <a:ext cx="2832100" cy="1257300"/>
          </a:xfrm>
          <a:prstGeom prst="rect">
            <a:avLst/>
          </a:prstGeom>
        </p:spPr>
      </p:pic>
      <p:sp>
        <p:nvSpPr>
          <p:cNvPr id="10" name="TextBox 9"/>
          <p:cNvSpPr txBox="1"/>
          <p:nvPr/>
        </p:nvSpPr>
        <p:spPr>
          <a:xfrm>
            <a:off x="2912582" y="2941645"/>
            <a:ext cx="3318837" cy="523220"/>
          </a:xfrm>
          <a:prstGeom prst="rect">
            <a:avLst/>
          </a:prstGeom>
          <a:noFill/>
        </p:spPr>
        <p:txBody>
          <a:bodyPr wrap="none" rtlCol="0">
            <a:spAutoFit/>
          </a:bodyPr>
          <a:lstStyle/>
          <a:p>
            <a:r>
              <a:rPr lang="en-US" sz="2800" u="sng" dirty="0">
                <a:solidFill>
                  <a:srgbClr val="67FF79"/>
                </a:solidFill>
              </a:rPr>
              <a:t>Functional equation</a:t>
            </a:r>
          </a:p>
        </p:txBody>
      </p:sp>
      <p:sp>
        <p:nvSpPr>
          <p:cNvPr id="11" name="TextBox 10"/>
          <p:cNvSpPr txBox="1"/>
          <p:nvPr/>
        </p:nvSpPr>
        <p:spPr>
          <a:xfrm>
            <a:off x="1881112" y="0"/>
            <a:ext cx="5381777" cy="646331"/>
          </a:xfrm>
          <a:prstGeom prst="rect">
            <a:avLst/>
          </a:prstGeom>
          <a:noFill/>
        </p:spPr>
        <p:txBody>
          <a:bodyPr wrap="none" rtlCol="0">
            <a:spAutoFit/>
          </a:bodyPr>
          <a:lstStyle/>
          <a:p>
            <a:r>
              <a:rPr lang="en-US" sz="3600" b="1" u="sng" dirty="0">
                <a:latin typeface="Calibri"/>
                <a:cs typeface="Calibri"/>
              </a:rPr>
              <a:t>The Riemann zeta Function</a:t>
            </a:r>
          </a:p>
        </p:txBody>
      </p:sp>
    </p:spTree>
    <p:extLst>
      <p:ext uri="{BB962C8B-B14F-4D97-AF65-F5344CB8AC3E}">
        <p14:creationId xmlns:p14="http://schemas.microsoft.com/office/powerpoint/2010/main" val="246500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p:stCondLst>
                              <p:cond delay="2000"/>
                            </p:stCondLst>
                            <p:childTnLst>
                              <p:par>
                                <p:cTn id="13" presetID="2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1000"/>
                                        <p:tgtEl>
                                          <p:spTgt spid="3"/>
                                        </p:tgtEl>
                                      </p:cBhvr>
                                    </p:animEffect>
                                  </p:childTnLst>
                                </p:cTn>
                              </p:par>
                            </p:childTnLst>
                          </p:cTn>
                        </p:par>
                        <p:par>
                          <p:cTn id="21" fill="hold">
                            <p:stCondLst>
                              <p:cond delay="1000"/>
                            </p:stCondLst>
                            <p:childTnLst>
                              <p:par>
                                <p:cTn id="22" presetID="26" presetClass="emph" presetSubtype="0" repeatCount="indefinite" fill="hold" grpId="0" nodeType="afterEffect">
                                  <p:stCondLst>
                                    <p:cond delay="0"/>
                                  </p:stCondLst>
                                  <p:endCondLst>
                                    <p:cond evt="onNext" delay="0">
                                      <p:tgtEl>
                                        <p:sldTgt/>
                                      </p:tgtEl>
                                    </p:cond>
                                  </p:endCondLst>
                                  <p:childTnLst>
                                    <p:animEffect transition="out" filter="fade">
                                      <p:cBhvr>
                                        <p:cTn id="23" dur="1000" tmFilter="0, 0; .2, .5; .8, .5; 1, 0"/>
                                        <p:tgtEl>
                                          <p:spTgt spid="3"/>
                                        </p:tgtEl>
                                      </p:cBhvr>
                                    </p:animEffect>
                                    <p:animScale>
                                      <p:cBhvr>
                                        <p:cTn id="24"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030EC6A-0BBD-7741-A665-0E058F74E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Rectangle 26"/>
          <p:cNvSpPr>
            <a:spLocks noChangeArrowheads="1"/>
          </p:cNvSpPr>
          <p:nvPr/>
        </p:nvSpPr>
        <p:spPr bwMode="auto">
          <a:xfrm>
            <a:off x="3886200" y="2723955"/>
            <a:ext cx="1524000" cy="41148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5" name="Group 25"/>
          <p:cNvGrpSpPr>
            <a:grpSpLocks/>
          </p:cNvGrpSpPr>
          <p:nvPr/>
        </p:nvGrpSpPr>
        <p:grpSpPr bwMode="auto">
          <a:xfrm>
            <a:off x="1143000" y="2842026"/>
            <a:ext cx="6248400" cy="3810000"/>
            <a:chOff x="720" y="1632"/>
            <a:chExt cx="3936" cy="2400"/>
          </a:xfrm>
        </p:grpSpPr>
        <p:grpSp>
          <p:nvGrpSpPr>
            <p:cNvPr id="73749" name="Group 12"/>
            <p:cNvGrpSpPr>
              <a:grpSpLocks/>
            </p:cNvGrpSpPr>
            <p:nvPr/>
          </p:nvGrpSpPr>
          <p:grpSpPr bwMode="auto">
            <a:xfrm>
              <a:off x="1200" y="1632"/>
              <a:ext cx="3456" cy="2400"/>
              <a:chOff x="1200" y="1632"/>
              <a:chExt cx="3456" cy="2400"/>
            </a:xfrm>
          </p:grpSpPr>
          <p:grpSp>
            <p:nvGrpSpPr>
              <p:cNvPr id="73751" name="Group 9"/>
              <p:cNvGrpSpPr>
                <a:grpSpLocks/>
              </p:cNvGrpSpPr>
              <p:nvPr/>
            </p:nvGrpSpPr>
            <p:grpSpPr bwMode="auto">
              <a:xfrm>
                <a:off x="1200" y="1632"/>
                <a:ext cx="3456" cy="1968"/>
                <a:chOff x="1296"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296"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4648200" y="3238110"/>
            <a:ext cx="0" cy="3505200"/>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0" name="Line 10"/>
          <p:cNvSpPr>
            <a:spLocks noChangeShapeType="1"/>
          </p:cNvSpPr>
          <p:nvPr/>
        </p:nvSpPr>
        <p:spPr bwMode="auto">
          <a:xfrm>
            <a:off x="5410200" y="2890312"/>
            <a:ext cx="0" cy="3810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8" name="Group 28"/>
          <p:cNvGrpSpPr>
            <a:grpSpLocks/>
          </p:cNvGrpSpPr>
          <p:nvPr/>
        </p:nvGrpSpPr>
        <p:grpSpPr bwMode="auto">
          <a:xfrm>
            <a:off x="4572000" y="3985026"/>
            <a:ext cx="152400" cy="2057400"/>
            <a:chOff x="2880" y="2352"/>
            <a:chExt cx="96" cy="1296"/>
          </a:xfrm>
        </p:grpSpPr>
        <p:sp>
          <p:nvSpPr>
            <p:cNvPr id="102413" name="Oval 13"/>
            <p:cNvSpPr>
              <a:spLocks noChangeArrowheads="1"/>
            </p:cNvSpPr>
            <p:nvPr/>
          </p:nvSpPr>
          <p:spPr bwMode="auto">
            <a:xfrm>
              <a:off x="2880" y="2352"/>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2880" y="3552"/>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nvGrpSpPr>
          <p:cNvPr id="102427" name="Group 27"/>
          <p:cNvGrpSpPr>
            <a:grpSpLocks/>
          </p:cNvGrpSpPr>
          <p:nvPr/>
        </p:nvGrpSpPr>
        <p:grpSpPr bwMode="auto">
          <a:xfrm>
            <a:off x="4572000" y="4518426"/>
            <a:ext cx="152400" cy="990600"/>
            <a:chOff x="2880" y="2688"/>
            <a:chExt cx="96" cy="624"/>
          </a:xfrm>
        </p:grpSpPr>
        <p:sp>
          <p:nvSpPr>
            <p:cNvPr id="102415" name="Oval 15"/>
            <p:cNvSpPr>
              <a:spLocks noChangeArrowheads="1"/>
            </p:cNvSpPr>
            <p:nvPr/>
          </p:nvSpPr>
          <p:spPr bwMode="auto">
            <a:xfrm>
              <a:off x="2880" y="2688"/>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2880" y="3216"/>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nvGrpSpPr>
          <p:cNvPr id="102429" name="Group 29"/>
          <p:cNvGrpSpPr>
            <a:grpSpLocks/>
          </p:cNvGrpSpPr>
          <p:nvPr/>
        </p:nvGrpSpPr>
        <p:grpSpPr bwMode="auto">
          <a:xfrm>
            <a:off x="4572000" y="3403340"/>
            <a:ext cx="152400" cy="3276600"/>
            <a:chOff x="2880" y="1968"/>
            <a:chExt cx="96" cy="2064"/>
          </a:xfrm>
        </p:grpSpPr>
        <p:sp>
          <p:nvSpPr>
            <p:cNvPr id="102417" name="Oval 17"/>
            <p:cNvSpPr>
              <a:spLocks noChangeArrowheads="1"/>
            </p:cNvSpPr>
            <p:nvPr/>
          </p:nvSpPr>
          <p:spPr bwMode="auto">
            <a:xfrm>
              <a:off x="2880" y="1968"/>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2880" y="3936"/>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1" name="Oval 21"/>
          <p:cNvSpPr>
            <a:spLocks noChangeArrowheads="1"/>
          </p:cNvSpPr>
          <p:nvPr/>
        </p:nvSpPr>
        <p:spPr bwMode="auto">
          <a:xfrm>
            <a:off x="1143000" y="496166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22" name="Oval 22"/>
          <p:cNvSpPr>
            <a:spLocks noChangeArrowheads="1"/>
          </p:cNvSpPr>
          <p:nvPr/>
        </p:nvSpPr>
        <p:spPr bwMode="auto">
          <a:xfrm>
            <a:off x="1828800" y="4947712"/>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23" name="Oval 23"/>
          <p:cNvSpPr>
            <a:spLocks noChangeArrowheads="1"/>
          </p:cNvSpPr>
          <p:nvPr/>
        </p:nvSpPr>
        <p:spPr bwMode="auto">
          <a:xfrm>
            <a:off x="2514600" y="496166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31" name="Oval 31" descr="70%"/>
          <p:cNvSpPr>
            <a:spLocks noChangeArrowheads="1"/>
          </p:cNvSpPr>
          <p:nvPr/>
        </p:nvSpPr>
        <p:spPr bwMode="auto">
          <a:xfrm>
            <a:off x="5257800" y="4913383"/>
            <a:ext cx="304800" cy="274638"/>
          </a:xfrm>
          <a:prstGeom prst="ellipse">
            <a:avLst/>
          </a:prstGeom>
          <a:pattFill prst="pct70">
            <a:fgClr>
              <a:schemeClr val="tx2"/>
            </a:fgClr>
            <a:bgClr>
              <a:schemeClr val="bg1"/>
            </a:bgClr>
          </a:patt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 name="TextBox 1"/>
          <p:cNvSpPr txBox="1"/>
          <p:nvPr/>
        </p:nvSpPr>
        <p:spPr>
          <a:xfrm>
            <a:off x="1457724" y="5994140"/>
            <a:ext cx="877501" cy="369332"/>
          </a:xfrm>
          <a:prstGeom prst="rect">
            <a:avLst/>
          </a:prstGeom>
          <a:noFill/>
        </p:spPr>
        <p:txBody>
          <a:bodyPr wrap="none" rtlCol="0">
            <a:spAutoFit/>
          </a:bodyPr>
          <a:lstStyle/>
          <a:p>
            <a:r>
              <a:rPr lang="en-US" dirty="0"/>
              <a:t>certain</a:t>
            </a:r>
          </a:p>
        </p:txBody>
      </p:sp>
      <p:grpSp>
        <p:nvGrpSpPr>
          <p:cNvPr id="25" name="Group 24"/>
          <p:cNvGrpSpPr/>
          <p:nvPr/>
        </p:nvGrpSpPr>
        <p:grpSpPr>
          <a:xfrm>
            <a:off x="714832" y="5188021"/>
            <a:ext cx="1816701" cy="702005"/>
            <a:chOff x="714832" y="5188021"/>
            <a:chExt cx="1816701" cy="702005"/>
          </a:xfrm>
        </p:grpSpPr>
        <p:cxnSp>
          <p:nvCxnSpPr>
            <p:cNvPr id="5" name="Straight Arrow Connector 4"/>
            <p:cNvCxnSpPr/>
            <p:nvPr/>
          </p:nvCxnSpPr>
          <p:spPr bwMode="auto">
            <a:xfrm flipH="1" flipV="1">
              <a:off x="1329735" y="5188021"/>
              <a:ext cx="323378" cy="70200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 name="Straight Arrow Connector 6"/>
            <p:cNvCxnSpPr/>
            <p:nvPr/>
          </p:nvCxnSpPr>
          <p:spPr bwMode="auto">
            <a:xfrm flipH="1" flipV="1">
              <a:off x="714832" y="5188021"/>
              <a:ext cx="913480" cy="70200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 name="Straight Arrow Connector 8"/>
            <p:cNvCxnSpPr/>
            <p:nvPr/>
          </p:nvCxnSpPr>
          <p:spPr bwMode="auto">
            <a:xfrm flipV="1">
              <a:off x="1653113" y="5188021"/>
              <a:ext cx="210022" cy="70200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flipV="1">
              <a:off x="1635711" y="5188021"/>
              <a:ext cx="895822" cy="70200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sp>
        <p:nvSpPr>
          <p:cNvPr id="12" name="TextBox 11"/>
          <p:cNvSpPr txBox="1"/>
          <p:nvPr/>
        </p:nvSpPr>
        <p:spPr>
          <a:xfrm>
            <a:off x="6843809" y="4430332"/>
            <a:ext cx="1378052" cy="369332"/>
          </a:xfrm>
          <a:prstGeom prst="rect">
            <a:avLst/>
          </a:prstGeom>
          <a:noFill/>
        </p:spPr>
        <p:txBody>
          <a:bodyPr wrap="none" rtlCol="0">
            <a:spAutoFit/>
          </a:bodyPr>
          <a:lstStyle/>
          <a:p>
            <a:r>
              <a:rPr lang="en-US" dirty="0"/>
              <a:t>conjectured</a:t>
            </a:r>
          </a:p>
        </p:txBody>
      </p:sp>
      <p:grpSp>
        <p:nvGrpSpPr>
          <p:cNvPr id="31" name="Group 30"/>
          <p:cNvGrpSpPr/>
          <p:nvPr/>
        </p:nvGrpSpPr>
        <p:grpSpPr>
          <a:xfrm>
            <a:off x="4789263" y="3555740"/>
            <a:ext cx="2019513" cy="2971800"/>
            <a:chOff x="4789263" y="3555740"/>
            <a:chExt cx="2019513" cy="2971800"/>
          </a:xfrm>
        </p:grpSpPr>
        <p:cxnSp>
          <p:nvCxnSpPr>
            <p:cNvPr id="14" name="Straight Arrow Connector 13"/>
            <p:cNvCxnSpPr/>
            <p:nvPr/>
          </p:nvCxnSpPr>
          <p:spPr bwMode="auto">
            <a:xfrm flipH="1" flipV="1">
              <a:off x="4789263" y="3555740"/>
              <a:ext cx="1853307" cy="96268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6" name="Straight Arrow Connector 15"/>
            <p:cNvCxnSpPr/>
            <p:nvPr/>
          </p:nvCxnSpPr>
          <p:spPr bwMode="auto">
            <a:xfrm flipH="1" flipV="1">
              <a:off x="4912153" y="4137426"/>
              <a:ext cx="1632732"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8" name="Straight Arrow Connector 17"/>
            <p:cNvCxnSpPr/>
            <p:nvPr/>
          </p:nvCxnSpPr>
          <p:spPr bwMode="auto">
            <a:xfrm flipH="1" flipV="1">
              <a:off x="4912153" y="4670826"/>
              <a:ext cx="1632732" cy="18466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0" name="Straight Arrow Connector 19"/>
            <p:cNvCxnSpPr/>
            <p:nvPr/>
          </p:nvCxnSpPr>
          <p:spPr bwMode="auto">
            <a:xfrm flipH="1">
              <a:off x="4912153" y="5051826"/>
              <a:ext cx="1632732"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2" name="Straight Arrow Connector 21"/>
            <p:cNvCxnSpPr/>
            <p:nvPr/>
          </p:nvCxnSpPr>
          <p:spPr bwMode="auto">
            <a:xfrm flipH="1">
              <a:off x="4912153" y="5051826"/>
              <a:ext cx="1730417"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p:cNvCxnSpPr/>
            <p:nvPr/>
          </p:nvCxnSpPr>
          <p:spPr bwMode="auto">
            <a:xfrm flipH="1">
              <a:off x="4912153" y="5051826"/>
              <a:ext cx="1896623" cy="147571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sp>
        <p:nvSpPr>
          <p:cNvPr id="102400" name="TextBox 102399"/>
          <p:cNvSpPr txBox="1"/>
          <p:nvPr/>
        </p:nvSpPr>
        <p:spPr>
          <a:xfrm>
            <a:off x="1162464" y="6411532"/>
            <a:ext cx="1505641" cy="369332"/>
          </a:xfrm>
          <a:prstGeom prst="rect">
            <a:avLst/>
          </a:prstGeom>
          <a:noFill/>
        </p:spPr>
        <p:txBody>
          <a:bodyPr wrap="none" rtlCol="0">
            <a:spAutoFit/>
          </a:bodyPr>
          <a:lstStyle/>
          <a:p>
            <a:r>
              <a:rPr lang="en-US" dirty="0"/>
              <a:t>(trivial zeros)</a:t>
            </a:r>
          </a:p>
        </p:txBody>
      </p:sp>
      <p:sp>
        <p:nvSpPr>
          <p:cNvPr id="57" name="TextBox 56"/>
          <p:cNvSpPr txBox="1"/>
          <p:nvPr/>
        </p:nvSpPr>
        <p:spPr>
          <a:xfrm>
            <a:off x="6774744" y="4735132"/>
            <a:ext cx="1967644" cy="369332"/>
          </a:xfrm>
          <a:prstGeom prst="rect">
            <a:avLst/>
          </a:prstGeom>
          <a:noFill/>
        </p:spPr>
        <p:txBody>
          <a:bodyPr wrap="none" rtlCol="0">
            <a:spAutoFit/>
          </a:bodyPr>
          <a:lstStyle/>
          <a:p>
            <a:r>
              <a:rPr lang="en-US" dirty="0"/>
              <a:t>(non-trivial zeros)</a:t>
            </a:r>
          </a:p>
        </p:txBody>
      </p:sp>
      <p:grpSp>
        <p:nvGrpSpPr>
          <p:cNvPr id="102403" name="Group 102402"/>
          <p:cNvGrpSpPr/>
          <p:nvPr/>
        </p:nvGrpSpPr>
        <p:grpSpPr>
          <a:xfrm>
            <a:off x="2522122" y="3321740"/>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pic>
        <p:nvPicPr>
          <p:cNvPr id="47" name="Picture 4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263" y="959441"/>
            <a:ext cx="2514600" cy="1206500"/>
          </a:xfrm>
          <a:prstGeom prst="rect">
            <a:avLst/>
          </a:prstGeom>
        </p:spPr>
      </p:pic>
      <p:pic>
        <p:nvPicPr>
          <p:cNvPr id="48" name="Picture 4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46" y="903613"/>
            <a:ext cx="2832100" cy="1257300"/>
          </a:xfrm>
          <a:prstGeom prst="rect">
            <a:avLst/>
          </a:prstGeom>
        </p:spPr>
      </p:pic>
      <p:sp>
        <p:nvSpPr>
          <p:cNvPr id="49" name="TextBox 48"/>
          <p:cNvSpPr txBox="1"/>
          <p:nvPr/>
        </p:nvSpPr>
        <p:spPr>
          <a:xfrm>
            <a:off x="1881112" y="0"/>
            <a:ext cx="5381777" cy="646331"/>
          </a:xfrm>
          <a:prstGeom prst="rect">
            <a:avLst/>
          </a:prstGeom>
          <a:noFill/>
        </p:spPr>
        <p:txBody>
          <a:bodyPr wrap="none" rtlCol="0">
            <a:spAutoFit/>
          </a:bodyPr>
          <a:lstStyle/>
          <a:p>
            <a:r>
              <a:rPr lang="en-US" sz="3600" b="1" u="sng" dirty="0">
                <a:latin typeface="Calibri"/>
                <a:cs typeface="Calibri"/>
              </a:rPr>
              <a:t>The Riemann zeta Function</a:t>
            </a:r>
          </a:p>
        </p:txBody>
      </p:sp>
    </p:spTree>
    <p:extLst>
      <p:ext uri="{BB962C8B-B14F-4D97-AF65-F5344CB8AC3E}">
        <p14:creationId xmlns:p14="http://schemas.microsoft.com/office/powerpoint/2010/main" val="138629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423"/>
                                        </p:tgtEl>
                                        <p:attrNameLst>
                                          <p:attrName>style.visibility</p:attrName>
                                        </p:attrNameLst>
                                      </p:cBhvr>
                                      <p:to>
                                        <p:strVal val="visible"/>
                                      </p:to>
                                    </p:set>
                                    <p:animEffect transition="in" filter="dissolve">
                                      <p:cBhvr>
                                        <p:cTn id="7" dur="500"/>
                                        <p:tgtEl>
                                          <p:spTgt spid="10242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2422"/>
                                        </p:tgtEl>
                                        <p:attrNameLst>
                                          <p:attrName>style.visibility</p:attrName>
                                        </p:attrNameLst>
                                      </p:cBhvr>
                                      <p:to>
                                        <p:strVal val="visible"/>
                                      </p:to>
                                    </p:set>
                                    <p:animEffect transition="in" filter="dissolve">
                                      <p:cBhvr>
                                        <p:cTn id="11" dur="500"/>
                                        <p:tgtEl>
                                          <p:spTgt spid="10242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2421"/>
                                        </p:tgtEl>
                                        <p:attrNameLst>
                                          <p:attrName>style.visibility</p:attrName>
                                        </p:attrNameLst>
                                      </p:cBhvr>
                                      <p:to>
                                        <p:strVal val="visible"/>
                                      </p:to>
                                    </p:set>
                                    <p:animEffect transition="in" filter="dissolve">
                                      <p:cBhvr>
                                        <p:cTn id="15" dur="500"/>
                                        <p:tgtEl>
                                          <p:spTgt spid="1024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2426"/>
                                        </p:tgtEl>
                                        <p:attrNameLst>
                                          <p:attrName>style.visibility</p:attrName>
                                        </p:attrNameLst>
                                      </p:cBhvr>
                                      <p:to>
                                        <p:strVal val="visible"/>
                                      </p:to>
                                    </p:set>
                                    <p:animEffect transition="in" filter="fade">
                                      <p:cBhvr>
                                        <p:cTn id="19" dur="1000"/>
                                        <p:tgtEl>
                                          <p:spTgt spid="102426"/>
                                        </p:tgtEl>
                                      </p:cBhvr>
                                    </p:animEffect>
                                  </p:childTnLst>
                                </p:cTn>
                              </p:par>
                            </p:childTnLst>
                          </p:cTn>
                        </p:par>
                        <p:par>
                          <p:cTn id="20" fill="hold">
                            <p:stCondLst>
                              <p:cond delay="2500"/>
                            </p:stCondLst>
                            <p:childTnLst>
                              <p:par>
                                <p:cTn id="21" presetID="3" presetClass="entr" presetSubtype="10" fill="hold" nodeType="afterEffect">
                                  <p:stCondLst>
                                    <p:cond delay="0"/>
                                  </p:stCondLst>
                                  <p:childTnLst>
                                    <p:set>
                                      <p:cBhvr>
                                        <p:cTn id="22" dur="1" fill="hold">
                                          <p:stCondLst>
                                            <p:cond delay="0"/>
                                          </p:stCondLst>
                                        </p:cTn>
                                        <p:tgtEl>
                                          <p:spTgt spid="102427"/>
                                        </p:tgtEl>
                                        <p:attrNameLst>
                                          <p:attrName>style.visibility</p:attrName>
                                        </p:attrNameLst>
                                      </p:cBhvr>
                                      <p:to>
                                        <p:strVal val="visible"/>
                                      </p:to>
                                    </p:set>
                                    <p:animEffect transition="in" filter="blinds(horizontal)">
                                      <p:cBhvr>
                                        <p:cTn id="23" dur="500"/>
                                        <p:tgtEl>
                                          <p:spTgt spid="102427"/>
                                        </p:tgtEl>
                                      </p:cBhvr>
                                    </p:animEffect>
                                  </p:childTnLst>
                                </p:cTn>
                              </p:par>
                            </p:childTnLst>
                          </p:cTn>
                        </p:par>
                        <p:par>
                          <p:cTn id="24" fill="hold">
                            <p:stCondLst>
                              <p:cond delay="3000"/>
                            </p:stCondLst>
                            <p:childTnLst>
                              <p:par>
                                <p:cTn id="25" presetID="3" presetClass="entr" presetSubtype="10" fill="hold" nodeType="afterEffect">
                                  <p:stCondLst>
                                    <p:cond delay="0"/>
                                  </p:stCondLst>
                                  <p:childTnLst>
                                    <p:set>
                                      <p:cBhvr>
                                        <p:cTn id="26" dur="1" fill="hold">
                                          <p:stCondLst>
                                            <p:cond delay="0"/>
                                          </p:stCondLst>
                                        </p:cTn>
                                        <p:tgtEl>
                                          <p:spTgt spid="102428"/>
                                        </p:tgtEl>
                                        <p:attrNameLst>
                                          <p:attrName>style.visibility</p:attrName>
                                        </p:attrNameLst>
                                      </p:cBhvr>
                                      <p:to>
                                        <p:strVal val="visible"/>
                                      </p:to>
                                    </p:set>
                                    <p:animEffect transition="in" filter="blinds(horizontal)">
                                      <p:cBhvr>
                                        <p:cTn id="27" dur="500"/>
                                        <p:tgtEl>
                                          <p:spTgt spid="102428"/>
                                        </p:tgtEl>
                                      </p:cBhvr>
                                    </p:animEffect>
                                  </p:childTnLst>
                                </p:cTn>
                              </p:par>
                            </p:childTnLst>
                          </p:cTn>
                        </p:par>
                        <p:par>
                          <p:cTn id="28" fill="hold">
                            <p:stCondLst>
                              <p:cond delay="3500"/>
                            </p:stCondLst>
                            <p:childTnLst>
                              <p:par>
                                <p:cTn id="29" presetID="3" presetClass="entr" presetSubtype="10" fill="hold" nodeType="afterEffect">
                                  <p:stCondLst>
                                    <p:cond delay="0"/>
                                  </p:stCondLst>
                                  <p:childTnLst>
                                    <p:set>
                                      <p:cBhvr>
                                        <p:cTn id="30" dur="1" fill="hold">
                                          <p:stCondLst>
                                            <p:cond delay="0"/>
                                          </p:stCondLst>
                                        </p:cTn>
                                        <p:tgtEl>
                                          <p:spTgt spid="102429"/>
                                        </p:tgtEl>
                                        <p:attrNameLst>
                                          <p:attrName>style.visibility</p:attrName>
                                        </p:attrNameLst>
                                      </p:cBhvr>
                                      <p:to>
                                        <p:strVal val="visible"/>
                                      </p:to>
                                    </p:set>
                                    <p:animEffect transition="in" filter="blinds(horizontal)">
                                      <p:cBhvr>
                                        <p:cTn id="31" dur="500"/>
                                        <p:tgtEl>
                                          <p:spTgt spid="102429"/>
                                        </p:tgtEl>
                                      </p:cBhvr>
                                    </p:animEffect>
                                  </p:childTnLst>
                                </p:cTn>
                              </p:par>
                            </p:childTnLst>
                          </p:cTn>
                        </p:par>
                        <p:par>
                          <p:cTn id="32" fill="hold">
                            <p:stCondLst>
                              <p:cond delay="4000"/>
                            </p:stCondLst>
                            <p:childTnLst>
                              <p:par>
                                <p:cTn id="33" presetID="6" presetClass="entr" presetSubtype="16" fill="hold" nodeType="afterEffect">
                                  <p:stCondLst>
                                    <p:cond delay="0"/>
                                  </p:stCondLst>
                                  <p:childTnLst>
                                    <p:set>
                                      <p:cBhvr>
                                        <p:cTn id="34" dur="1" fill="hold">
                                          <p:stCondLst>
                                            <p:cond delay="0"/>
                                          </p:stCondLst>
                                        </p:cTn>
                                        <p:tgtEl>
                                          <p:spTgt spid="102408"/>
                                        </p:tgtEl>
                                        <p:attrNameLst>
                                          <p:attrName>style.visibility</p:attrName>
                                        </p:attrNameLst>
                                      </p:cBhvr>
                                      <p:to>
                                        <p:strVal val="visible"/>
                                      </p:to>
                                    </p:set>
                                    <p:animEffect transition="in" filter="circle(in)">
                                      <p:cBhvr>
                                        <p:cTn id="35" dur="1000"/>
                                        <p:tgtEl>
                                          <p:spTgt spid="10240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1000"/>
                                        <p:tgtEl>
                                          <p:spTgt spid="2"/>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1000"/>
                                        <p:tgtEl>
                                          <p:spTgt spid="25"/>
                                        </p:tgtEl>
                                      </p:cBhvr>
                                    </p:animEffec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02400"/>
                                        </p:tgtEl>
                                        <p:attrNameLst>
                                          <p:attrName>style.visibility</p:attrName>
                                        </p:attrNameLst>
                                      </p:cBhvr>
                                      <p:to>
                                        <p:strVal val="visible"/>
                                      </p:to>
                                    </p:set>
                                    <p:animEffect transition="in" filter="dissolve">
                                      <p:cBhvr>
                                        <p:cTn id="48" dur="1000"/>
                                        <p:tgtEl>
                                          <p:spTgt spid="10240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1000"/>
                                        <p:tgtEl>
                                          <p:spTgt spid="12"/>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right)">
                                      <p:cBhvr>
                                        <p:cTn id="57" dur="1000"/>
                                        <p:tgtEl>
                                          <p:spTgt spid="31"/>
                                        </p:tgtEl>
                                      </p:cBhvr>
                                    </p:animEffect>
                                  </p:childTnLst>
                                </p:cTn>
                              </p:par>
                            </p:childTnLst>
                          </p:cTn>
                        </p:par>
                        <p:par>
                          <p:cTn id="58" fill="hold">
                            <p:stCondLst>
                              <p:cond delay="2000"/>
                            </p:stCondLst>
                            <p:childTnLst>
                              <p:par>
                                <p:cTn id="59" presetID="9" presetClass="entr" presetSubtype="0" fill="hold" grpId="0"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dissolve">
                                      <p:cBhvr>
                                        <p:cTn id="61"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6" grpId="0" animBg="1"/>
      <p:bldP spid="102421" grpId="0" animBg="1"/>
      <p:bldP spid="102422" grpId="0" animBg="1"/>
      <p:bldP spid="102423" grpId="0" animBg="1"/>
      <p:bldP spid="2" grpId="0"/>
      <p:bldP spid="12" grpId="0"/>
      <p:bldP spid="102400"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7014C33-8574-6646-88A6-37F3F6978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Rectangle 26"/>
          <p:cNvSpPr>
            <a:spLocks noChangeArrowheads="1"/>
          </p:cNvSpPr>
          <p:nvPr/>
        </p:nvSpPr>
        <p:spPr bwMode="auto">
          <a:xfrm>
            <a:off x="3886200" y="2723955"/>
            <a:ext cx="1524000" cy="41148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5" name="Group 25"/>
          <p:cNvGrpSpPr>
            <a:grpSpLocks/>
          </p:cNvGrpSpPr>
          <p:nvPr/>
        </p:nvGrpSpPr>
        <p:grpSpPr bwMode="auto">
          <a:xfrm>
            <a:off x="1143000" y="2842026"/>
            <a:ext cx="6248400" cy="3810000"/>
            <a:chOff x="720" y="1632"/>
            <a:chExt cx="3936" cy="2400"/>
          </a:xfrm>
        </p:grpSpPr>
        <p:grpSp>
          <p:nvGrpSpPr>
            <p:cNvPr id="73749" name="Group 12"/>
            <p:cNvGrpSpPr>
              <a:grpSpLocks/>
            </p:cNvGrpSpPr>
            <p:nvPr/>
          </p:nvGrpSpPr>
          <p:grpSpPr bwMode="auto">
            <a:xfrm>
              <a:off x="1200" y="1632"/>
              <a:ext cx="3456" cy="2400"/>
              <a:chOff x="1200" y="1632"/>
              <a:chExt cx="3456" cy="2400"/>
            </a:xfrm>
          </p:grpSpPr>
          <p:grpSp>
            <p:nvGrpSpPr>
              <p:cNvPr id="73751" name="Group 9"/>
              <p:cNvGrpSpPr>
                <a:grpSpLocks/>
              </p:cNvGrpSpPr>
              <p:nvPr/>
            </p:nvGrpSpPr>
            <p:grpSpPr bwMode="auto">
              <a:xfrm>
                <a:off x="1200" y="1632"/>
                <a:ext cx="3456" cy="1968"/>
                <a:chOff x="1296"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296"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4648200" y="3238110"/>
            <a:ext cx="0" cy="3505200"/>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0" name="Line 10"/>
          <p:cNvSpPr>
            <a:spLocks noChangeShapeType="1"/>
          </p:cNvSpPr>
          <p:nvPr/>
        </p:nvSpPr>
        <p:spPr bwMode="auto">
          <a:xfrm>
            <a:off x="5410200" y="2890312"/>
            <a:ext cx="0" cy="3810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9" name="Group 29"/>
          <p:cNvGrpSpPr>
            <a:grpSpLocks/>
          </p:cNvGrpSpPr>
          <p:nvPr/>
        </p:nvGrpSpPr>
        <p:grpSpPr bwMode="auto">
          <a:xfrm rot="360000">
            <a:off x="4578465" y="3343076"/>
            <a:ext cx="161931" cy="3429007"/>
            <a:chOff x="2878" y="1950"/>
            <a:chExt cx="102" cy="2160"/>
          </a:xfrm>
        </p:grpSpPr>
        <p:sp>
          <p:nvSpPr>
            <p:cNvPr id="102417" name="Oval 17"/>
            <p:cNvSpPr>
              <a:spLocks noChangeArrowheads="1"/>
            </p:cNvSpPr>
            <p:nvPr/>
          </p:nvSpPr>
          <p:spPr bwMode="auto">
            <a:xfrm>
              <a:off x="2878" y="1950"/>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2884" y="4014"/>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31" name="Oval 31" descr="70%"/>
          <p:cNvSpPr>
            <a:spLocks noChangeArrowheads="1"/>
          </p:cNvSpPr>
          <p:nvPr/>
        </p:nvSpPr>
        <p:spPr bwMode="auto">
          <a:xfrm>
            <a:off x="5257800" y="4913383"/>
            <a:ext cx="304800" cy="274638"/>
          </a:xfrm>
          <a:prstGeom prst="ellipse">
            <a:avLst/>
          </a:prstGeom>
          <a:pattFill prst="pct70">
            <a:fgClr>
              <a:schemeClr val="tx2"/>
            </a:fgClr>
            <a:bgClr>
              <a:schemeClr val="bg1"/>
            </a:bgClr>
          </a:patt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2522122" y="3321740"/>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cxnSp>
        <p:nvCxnSpPr>
          <p:cNvPr id="4" name="Straight Connector 3"/>
          <p:cNvCxnSpPr/>
          <p:nvPr/>
        </p:nvCxnSpPr>
        <p:spPr bwMode="auto">
          <a:xfrm flipH="1">
            <a:off x="4507843" y="3548879"/>
            <a:ext cx="298655" cy="3000834"/>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263" y="959441"/>
            <a:ext cx="2514600" cy="1206500"/>
          </a:xfrm>
          <a:prstGeom prst="rect">
            <a:avLst/>
          </a:prstGeom>
        </p:spPr>
      </p:pic>
      <p:pic>
        <p:nvPicPr>
          <p:cNvPr id="24" name="Picture 2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46" y="903613"/>
            <a:ext cx="2832100" cy="1257300"/>
          </a:xfrm>
          <a:prstGeom prst="rect">
            <a:avLst/>
          </a:prstGeom>
        </p:spPr>
      </p:pic>
      <p:sp>
        <p:nvSpPr>
          <p:cNvPr id="25" name="TextBox 24"/>
          <p:cNvSpPr txBox="1"/>
          <p:nvPr/>
        </p:nvSpPr>
        <p:spPr>
          <a:xfrm>
            <a:off x="1881112" y="0"/>
            <a:ext cx="5381777" cy="646331"/>
          </a:xfrm>
          <a:prstGeom prst="rect">
            <a:avLst/>
          </a:prstGeom>
          <a:noFill/>
        </p:spPr>
        <p:txBody>
          <a:bodyPr wrap="none" rtlCol="0">
            <a:spAutoFit/>
          </a:bodyPr>
          <a:lstStyle/>
          <a:p>
            <a:r>
              <a:rPr lang="en-US" sz="3600" b="1" u="sng" dirty="0">
                <a:latin typeface="Calibri"/>
                <a:cs typeface="Calibri"/>
              </a:rPr>
              <a:t>The Riemann zeta Function</a:t>
            </a:r>
          </a:p>
        </p:txBody>
      </p:sp>
      <p:sp>
        <p:nvSpPr>
          <p:cNvPr id="2" name="TextBox 1">
            <a:extLst>
              <a:ext uri="{FF2B5EF4-FFF2-40B4-BE49-F238E27FC236}">
                <a16:creationId xmlns:a16="http://schemas.microsoft.com/office/drawing/2014/main" id="{56EDF040-FE00-3248-8703-1F9C724A526C}"/>
              </a:ext>
            </a:extLst>
          </p:cNvPr>
          <p:cNvSpPr txBox="1"/>
          <p:nvPr/>
        </p:nvSpPr>
        <p:spPr>
          <a:xfrm>
            <a:off x="6215448" y="3052119"/>
            <a:ext cx="1463862" cy="584775"/>
          </a:xfrm>
          <a:prstGeom prst="rect">
            <a:avLst/>
          </a:prstGeom>
          <a:noFill/>
        </p:spPr>
        <p:txBody>
          <a:bodyPr wrap="none" rtlCol="0">
            <a:spAutoFit/>
          </a:bodyPr>
          <a:lstStyle/>
          <a:p>
            <a:r>
              <a:rPr lang="en-IT" sz="3200" dirty="0">
                <a:latin typeface="Chalkboard" panose="03050602040202020205" pitchFamily="66" charset="77"/>
              </a:rPr>
              <a:t>Duality</a:t>
            </a:r>
          </a:p>
        </p:txBody>
      </p:sp>
    </p:spTree>
    <p:extLst>
      <p:ext uri="{BB962C8B-B14F-4D97-AF65-F5344CB8AC3E}">
        <p14:creationId xmlns:p14="http://schemas.microsoft.com/office/powerpoint/2010/main" val="29880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429"/>
                                        </p:tgtEl>
                                        <p:attrNameLst>
                                          <p:attrName>style.visibility</p:attrName>
                                        </p:attrNameLst>
                                      </p:cBhvr>
                                      <p:to>
                                        <p:strVal val="visible"/>
                                      </p:to>
                                    </p:set>
                                    <p:animEffect transition="in" filter="dissolve">
                                      <p:cBhvr>
                                        <p:cTn id="7" dur="500"/>
                                        <p:tgtEl>
                                          <p:spTgt spid="10242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8F41B-86EE-A34C-BFF0-9225DA1E5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1104307" y="-58411"/>
            <a:ext cx="6935387" cy="646331"/>
          </a:xfrm>
          <a:prstGeom prst="rect">
            <a:avLst/>
          </a:prstGeom>
          <a:noFill/>
        </p:spPr>
        <p:txBody>
          <a:bodyPr wrap="none" rtlCol="0">
            <a:spAutoFit/>
          </a:bodyPr>
          <a:lstStyle/>
          <a:p>
            <a:r>
              <a:rPr lang="en-US" sz="3600" b="1" u="sng" dirty="0">
                <a:solidFill>
                  <a:srgbClr val="DCE6F2"/>
                </a:solidFill>
                <a:latin typeface="Calibri"/>
                <a:cs typeface="Calibri"/>
              </a:rPr>
              <a:t>Number of zeros in the critical strip</a:t>
            </a: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568" y="1091583"/>
            <a:ext cx="6946900" cy="1104900"/>
          </a:xfrm>
          <a:prstGeom prst="rect">
            <a:avLst/>
          </a:prstGeom>
        </p:spPr>
      </p:pic>
      <p:sp>
        <p:nvSpPr>
          <p:cNvPr id="4" name="TextBox 3"/>
          <p:cNvSpPr txBox="1"/>
          <p:nvPr/>
        </p:nvSpPr>
        <p:spPr>
          <a:xfrm>
            <a:off x="6270819" y="623716"/>
            <a:ext cx="2200417" cy="307777"/>
          </a:xfrm>
          <a:prstGeom prst="rect">
            <a:avLst/>
          </a:prstGeom>
          <a:noFill/>
        </p:spPr>
        <p:txBody>
          <a:bodyPr wrap="none" rtlCol="0">
            <a:spAutoFit/>
          </a:bodyPr>
          <a:lstStyle/>
          <a:p>
            <a:r>
              <a:rPr lang="en-US" sz="1400" dirty="0">
                <a:solidFill>
                  <a:srgbClr val="1DFF24"/>
                </a:solidFill>
              </a:rPr>
              <a:t>(Riemann, von </a:t>
            </a:r>
            <a:r>
              <a:rPr lang="en-US" sz="1400" dirty="0" err="1">
                <a:solidFill>
                  <a:srgbClr val="1DFF24"/>
                </a:solidFill>
              </a:rPr>
              <a:t>Mangoldt</a:t>
            </a:r>
            <a:r>
              <a:rPr lang="en-US" sz="1400" dirty="0">
                <a:solidFill>
                  <a:srgbClr val="1DFF24"/>
                </a:solidFill>
              </a:rPr>
              <a:t>)</a:t>
            </a:r>
          </a:p>
        </p:txBody>
      </p:sp>
    </p:spTree>
    <p:extLst>
      <p:ext uri="{BB962C8B-B14F-4D97-AF65-F5344CB8AC3E}">
        <p14:creationId xmlns:p14="http://schemas.microsoft.com/office/powerpoint/2010/main" val="26516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1E7FC91-3CB0-5B41-804F-BF61793D6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Rectangle 26"/>
          <p:cNvSpPr>
            <a:spLocks noChangeArrowheads="1"/>
          </p:cNvSpPr>
          <p:nvPr/>
        </p:nvSpPr>
        <p:spPr bwMode="auto">
          <a:xfrm>
            <a:off x="3886200" y="2723955"/>
            <a:ext cx="1524000" cy="41148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5" name="Group 25"/>
          <p:cNvGrpSpPr>
            <a:grpSpLocks/>
          </p:cNvGrpSpPr>
          <p:nvPr/>
        </p:nvGrpSpPr>
        <p:grpSpPr bwMode="auto">
          <a:xfrm>
            <a:off x="1143000" y="2668866"/>
            <a:ext cx="6248400" cy="3810000"/>
            <a:chOff x="720" y="1632"/>
            <a:chExt cx="3936" cy="2400"/>
          </a:xfrm>
        </p:grpSpPr>
        <p:grpSp>
          <p:nvGrpSpPr>
            <p:cNvPr id="73749" name="Group 12"/>
            <p:cNvGrpSpPr>
              <a:grpSpLocks/>
            </p:cNvGrpSpPr>
            <p:nvPr/>
          </p:nvGrpSpPr>
          <p:grpSpPr bwMode="auto">
            <a:xfrm>
              <a:off x="1200" y="1632"/>
              <a:ext cx="3456" cy="2400"/>
              <a:chOff x="1200" y="1632"/>
              <a:chExt cx="3456" cy="2400"/>
            </a:xfrm>
          </p:grpSpPr>
          <p:grpSp>
            <p:nvGrpSpPr>
              <p:cNvPr id="73751" name="Group 9"/>
              <p:cNvGrpSpPr>
                <a:grpSpLocks/>
              </p:cNvGrpSpPr>
              <p:nvPr/>
            </p:nvGrpSpPr>
            <p:grpSpPr bwMode="auto">
              <a:xfrm>
                <a:off x="1200" y="1632"/>
                <a:ext cx="3456" cy="1968"/>
                <a:chOff x="1296"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296"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4648200" y="3036090"/>
            <a:ext cx="0" cy="3505200"/>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0" name="Line 10"/>
          <p:cNvSpPr>
            <a:spLocks noChangeShapeType="1"/>
          </p:cNvSpPr>
          <p:nvPr/>
        </p:nvSpPr>
        <p:spPr bwMode="auto">
          <a:xfrm>
            <a:off x="5410200" y="2890312"/>
            <a:ext cx="0" cy="3810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TextBox 29"/>
          <p:cNvSpPr txBox="1"/>
          <p:nvPr/>
        </p:nvSpPr>
        <p:spPr>
          <a:xfrm>
            <a:off x="1104307" y="-58411"/>
            <a:ext cx="6935387" cy="646331"/>
          </a:xfrm>
          <a:prstGeom prst="rect">
            <a:avLst/>
          </a:prstGeom>
          <a:noFill/>
        </p:spPr>
        <p:txBody>
          <a:bodyPr wrap="none" rtlCol="0">
            <a:spAutoFit/>
          </a:bodyPr>
          <a:lstStyle/>
          <a:p>
            <a:r>
              <a:rPr lang="en-US" sz="3600" b="1" u="sng" dirty="0">
                <a:solidFill>
                  <a:srgbClr val="DCE6F2"/>
                </a:solidFill>
                <a:latin typeface="Calibri"/>
                <a:cs typeface="Calibri"/>
              </a:rPr>
              <a:t>Number of zeros in the critical strip</a:t>
            </a:r>
          </a:p>
        </p:txBody>
      </p:sp>
      <p:grpSp>
        <p:nvGrpSpPr>
          <p:cNvPr id="102403" name="Group 102402"/>
          <p:cNvGrpSpPr/>
          <p:nvPr/>
        </p:nvGrpSpPr>
        <p:grpSpPr>
          <a:xfrm>
            <a:off x="2522122" y="3321740"/>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
        <p:nvSpPr>
          <p:cNvPr id="3" name="Rectangle 2"/>
          <p:cNvSpPr/>
          <p:nvPr/>
        </p:nvSpPr>
        <p:spPr bwMode="auto">
          <a:xfrm>
            <a:off x="3886200" y="2723955"/>
            <a:ext cx="1524000" cy="413404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5" name="TextBox 4"/>
          <p:cNvSpPr txBox="1"/>
          <p:nvPr/>
        </p:nvSpPr>
        <p:spPr>
          <a:xfrm>
            <a:off x="6133284" y="3501139"/>
            <a:ext cx="428322" cy="584776"/>
          </a:xfrm>
          <a:prstGeom prst="rect">
            <a:avLst/>
          </a:prstGeom>
          <a:noFill/>
        </p:spPr>
        <p:txBody>
          <a:bodyPr wrap="none" rtlCol="0">
            <a:spAutoFit/>
          </a:bodyPr>
          <a:lstStyle/>
          <a:p>
            <a:r>
              <a:rPr lang="en-US" sz="3200" dirty="0"/>
              <a:t>T</a:t>
            </a:r>
          </a:p>
        </p:txBody>
      </p:sp>
      <p:cxnSp>
        <p:nvCxnSpPr>
          <p:cNvPr id="7" name="Straight Arrow Connector 6"/>
          <p:cNvCxnSpPr/>
          <p:nvPr/>
        </p:nvCxnSpPr>
        <p:spPr bwMode="auto">
          <a:xfrm>
            <a:off x="5815793" y="2723955"/>
            <a:ext cx="14432" cy="215471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 name="TextBox 3"/>
          <p:cNvSpPr txBox="1"/>
          <p:nvPr/>
        </p:nvSpPr>
        <p:spPr>
          <a:xfrm>
            <a:off x="6270819" y="623716"/>
            <a:ext cx="2200417" cy="307777"/>
          </a:xfrm>
          <a:prstGeom prst="rect">
            <a:avLst/>
          </a:prstGeom>
          <a:noFill/>
        </p:spPr>
        <p:txBody>
          <a:bodyPr wrap="none" rtlCol="0">
            <a:spAutoFit/>
          </a:bodyPr>
          <a:lstStyle/>
          <a:p>
            <a:r>
              <a:rPr lang="en-US" sz="1400" dirty="0">
                <a:solidFill>
                  <a:srgbClr val="1DFF24"/>
                </a:solidFill>
              </a:rPr>
              <a:t>(Riemann, von </a:t>
            </a:r>
            <a:r>
              <a:rPr lang="en-US" sz="1400" dirty="0" err="1">
                <a:solidFill>
                  <a:srgbClr val="1DFF24"/>
                </a:solidFill>
              </a:rPr>
              <a:t>Mangoldt</a:t>
            </a:r>
            <a:r>
              <a:rPr lang="en-US" sz="1400" dirty="0">
                <a:solidFill>
                  <a:srgbClr val="1DFF24"/>
                </a:solidFill>
              </a:rPr>
              <a:t>)</a:t>
            </a:r>
          </a:p>
        </p:txBody>
      </p:sp>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568" y="1091583"/>
            <a:ext cx="6946900" cy="1104900"/>
          </a:xfrm>
          <a:prstGeom prst="rect">
            <a:avLst/>
          </a:prstGeom>
        </p:spPr>
      </p:pic>
    </p:spTree>
    <p:extLst>
      <p:ext uri="{BB962C8B-B14F-4D97-AF65-F5344CB8AC3E}">
        <p14:creationId xmlns:p14="http://schemas.microsoft.com/office/powerpoint/2010/main" val="127381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ametricPlotL Riemann red.pdf">
            <a:extLst>
              <a:ext uri="{FF2B5EF4-FFF2-40B4-BE49-F238E27FC236}">
                <a16:creationId xmlns:a16="http://schemas.microsoft.com/office/drawing/2014/main" id="{DCDDDBEC-8EBD-774D-9AAF-BA4D26F0A8CF}"/>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31" r="-1"/>
          <a:stretch/>
        </p:blipFill>
        <p:spPr>
          <a:xfrm>
            <a:off x="-1558574" y="-331906"/>
            <a:ext cx="10674538" cy="7855200"/>
          </a:xfrm>
          <a:prstGeom prst="rect">
            <a:avLst/>
          </a:prstGeom>
        </p:spPr>
      </p:pic>
      <p:sp>
        <p:nvSpPr>
          <p:cNvPr id="2" name="Rectangle 1">
            <a:extLst>
              <a:ext uri="{FF2B5EF4-FFF2-40B4-BE49-F238E27FC236}">
                <a16:creationId xmlns:a16="http://schemas.microsoft.com/office/drawing/2014/main" id="{14E2A051-5A17-104D-88C7-6769896F2F69}"/>
              </a:ext>
            </a:extLst>
          </p:cNvPr>
          <p:cNvSpPr/>
          <p:nvPr/>
        </p:nvSpPr>
        <p:spPr>
          <a:xfrm>
            <a:off x="1434236" y="2090678"/>
            <a:ext cx="6540573" cy="2123658"/>
          </a:xfrm>
          <a:prstGeom prst="rect">
            <a:avLst/>
          </a:prstGeom>
        </p:spPr>
        <p:txBody>
          <a:bodyPr wrap="none">
            <a:spAutoFit/>
          </a:bodyPr>
          <a:lstStyle/>
          <a:p>
            <a:pPr defTabSz="914400" fontAlgn="base">
              <a:spcBef>
                <a:spcPct val="0"/>
              </a:spcBef>
              <a:spcAft>
                <a:spcPct val="0"/>
              </a:spcAft>
            </a:pPr>
            <a:r>
              <a:rPr lang="en-US" sz="4400" dirty="0">
                <a:solidFill>
                  <a:srgbClr val="FFFFFF"/>
                </a:solidFill>
                <a:latin typeface="Snell Roundhand"/>
                <a:ea typeface="ＭＳ Ｐゴシック" charset="0"/>
                <a:cs typeface="Snell Roundhand"/>
              </a:rPr>
              <a:t>A Glimpse on “Randomness” </a:t>
            </a:r>
          </a:p>
          <a:p>
            <a:pPr defTabSz="914400" fontAlgn="base">
              <a:spcBef>
                <a:spcPct val="0"/>
              </a:spcBef>
              <a:spcAft>
                <a:spcPct val="0"/>
              </a:spcAft>
            </a:pPr>
            <a:endParaRPr lang="en-US" sz="4400" dirty="0">
              <a:solidFill>
                <a:srgbClr val="FFFFFF"/>
              </a:solidFill>
              <a:latin typeface="Snell Roundhand"/>
              <a:ea typeface="ＭＳ Ｐゴシック" charset="0"/>
              <a:cs typeface="Snell Roundhand"/>
            </a:endParaRPr>
          </a:p>
          <a:p>
            <a:pPr defTabSz="914400" fontAlgn="base">
              <a:spcBef>
                <a:spcPct val="0"/>
              </a:spcBef>
              <a:spcAft>
                <a:spcPct val="0"/>
              </a:spcAft>
            </a:pPr>
            <a:r>
              <a:rPr lang="en-US" sz="4400" dirty="0">
                <a:solidFill>
                  <a:srgbClr val="FFFFFF"/>
                </a:solidFill>
                <a:latin typeface="Snell Roundhand"/>
                <a:ea typeface="ＭＳ Ｐゴシック" charset="0"/>
                <a:cs typeface="Snell Roundhand"/>
              </a:rPr>
              <a:t>of the Riemann Zeta Function</a:t>
            </a:r>
          </a:p>
        </p:txBody>
      </p:sp>
    </p:spTree>
    <p:extLst>
      <p:ext uri="{BB962C8B-B14F-4D97-AF65-F5344CB8AC3E}">
        <p14:creationId xmlns:p14="http://schemas.microsoft.com/office/powerpoint/2010/main" val="268131905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8FCD7B-1F7C-6F4F-B5C2-1EB3AC694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BB6CCE3-5D80-9248-8E44-97C33808FF69}"/>
              </a:ext>
            </a:extLst>
          </p:cNvPr>
          <p:cNvPicPr>
            <a:picLocks noChangeAspect="1"/>
          </p:cNvPicPr>
          <p:nvPr/>
        </p:nvPicPr>
        <p:blipFill rotWithShape="1">
          <a:blip r:embed="rId3"/>
          <a:srcRect r="91194"/>
          <a:stretch/>
        </p:blipFill>
        <p:spPr>
          <a:xfrm>
            <a:off x="265043" y="1731056"/>
            <a:ext cx="781879" cy="959626"/>
          </a:xfrm>
          <a:prstGeom prst="rect">
            <a:avLst/>
          </a:prstGeom>
        </p:spPr>
      </p:pic>
      <p:pic>
        <p:nvPicPr>
          <p:cNvPr id="6" name="Picture 5">
            <a:extLst>
              <a:ext uri="{FF2B5EF4-FFF2-40B4-BE49-F238E27FC236}">
                <a16:creationId xmlns:a16="http://schemas.microsoft.com/office/drawing/2014/main" id="{B73A5AE2-E53E-F043-8714-8A6A0979A87C}"/>
              </a:ext>
            </a:extLst>
          </p:cNvPr>
          <p:cNvPicPr>
            <a:picLocks noChangeAspect="1"/>
          </p:cNvPicPr>
          <p:nvPr/>
        </p:nvPicPr>
        <p:blipFill rotWithShape="1">
          <a:blip r:embed="rId3"/>
          <a:srcRect l="7686" r="63209"/>
          <a:stretch/>
        </p:blipFill>
        <p:spPr>
          <a:xfrm>
            <a:off x="914400" y="1737682"/>
            <a:ext cx="2584174" cy="959626"/>
          </a:xfrm>
          <a:prstGeom prst="rect">
            <a:avLst/>
          </a:prstGeom>
        </p:spPr>
      </p:pic>
      <p:pic>
        <p:nvPicPr>
          <p:cNvPr id="7" name="Picture 6">
            <a:extLst>
              <a:ext uri="{FF2B5EF4-FFF2-40B4-BE49-F238E27FC236}">
                <a16:creationId xmlns:a16="http://schemas.microsoft.com/office/drawing/2014/main" id="{827D2EDA-A1E1-4B45-A4D9-75BBD9C17EDE}"/>
              </a:ext>
            </a:extLst>
          </p:cNvPr>
          <p:cNvPicPr>
            <a:picLocks noChangeAspect="1"/>
          </p:cNvPicPr>
          <p:nvPr/>
        </p:nvPicPr>
        <p:blipFill rotWithShape="1">
          <a:blip r:embed="rId3"/>
          <a:srcRect l="36119"/>
          <a:stretch/>
        </p:blipFill>
        <p:spPr>
          <a:xfrm>
            <a:off x="3352801" y="1744308"/>
            <a:ext cx="5671930" cy="959626"/>
          </a:xfrm>
          <a:prstGeom prst="rect">
            <a:avLst/>
          </a:prstGeom>
        </p:spPr>
      </p:pic>
      <p:pic>
        <p:nvPicPr>
          <p:cNvPr id="8" name="Picture 7">
            <a:extLst>
              <a:ext uri="{FF2B5EF4-FFF2-40B4-BE49-F238E27FC236}">
                <a16:creationId xmlns:a16="http://schemas.microsoft.com/office/drawing/2014/main" id="{4C8C1081-6DE0-374A-B775-892959D011EA}"/>
              </a:ext>
            </a:extLst>
          </p:cNvPr>
          <p:cNvPicPr>
            <a:picLocks noChangeAspect="1"/>
          </p:cNvPicPr>
          <p:nvPr/>
        </p:nvPicPr>
        <p:blipFill>
          <a:blip r:embed="rId4"/>
          <a:stretch>
            <a:fillRect/>
          </a:stretch>
        </p:blipFill>
        <p:spPr>
          <a:xfrm>
            <a:off x="0" y="2951671"/>
            <a:ext cx="9144000" cy="954657"/>
          </a:xfrm>
          <a:prstGeom prst="rect">
            <a:avLst/>
          </a:prstGeom>
        </p:spPr>
      </p:pic>
      <p:sp>
        <p:nvSpPr>
          <p:cNvPr id="12" name="TextBox 11">
            <a:extLst>
              <a:ext uri="{FF2B5EF4-FFF2-40B4-BE49-F238E27FC236}">
                <a16:creationId xmlns:a16="http://schemas.microsoft.com/office/drawing/2014/main" id="{576ED1E8-92CA-3D4C-8AC7-AB478DC18C5D}"/>
              </a:ext>
            </a:extLst>
          </p:cNvPr>
          <p:cNvSpPr txBox="1"/>
          <p:nvPr/>
        </p:nvSpPr>
        <p:spPr>
          <a:xfrm>
            <a:off x="463826" y="278297"/>
            <a:ext cx="6585457" cy="523220"/>
          </a:xfrm>
          <a:prstGeom prst="rect">
            <a:avLst/>
          </a:prstGeom>
          <a:noFill/>
        </p:spPr>
        <p:txBody>
          <a:bodyPr wrap="none" rtlCol="0">
            <a:spAutoFit/>
          </a:bodyPr>
          <a:lstStyle/>
          <a:p>
            <a:r>
              <a:rPr lang="en-IT" sz="2800" b="1" u="sng" dirty="0">
                <a:solidFill>
                  <a:srgbClr val="CDF7FF"/>
                </a:solidFill>
                <a:latin typeface="Chalkboard" panose="03050602040202020205" pitchFamily="66" charset="77"/>
              </a:rPr>
              <a:t>Inverse of the Riemann zeta function</a:t>
            </a:r>
          </a:p>
        </p:txBody>
      </p:sp>
      <p:pic>
        <p:nvPicPr>
          <p:cNvPr id="16" name="Picture 15">
            <a:extLst>
              <a:ext uri="{FF2B5EF4-FFF2-40B4-BE49-F238E27FC236}">
                <a16:creationId xmlns:a16="http://schemas.microsoft.com/office/drawing/2014/main" id="{0D31E4BE-6ACF-BB4E-B928-4F94A392E33C}"/>
              </a:ext>
            </a:extLst>
          </p:cNvPr>
          <p:cNvPicPr>
            <a:picLocks noChangeAspect="1"/>
          </p:cNvPicPr>
          <p:nvPr/>
        </p:nvPicPr>
        <p:blipFill>
          <a:blip r:embed="rId5"/>
          <a:stretch>
            <a:fillRect/>
          </a:stretch>
        </p:blipFill>
        <p:spPr>
          <a:xfrm>
            <a:off x="1659282" y="5421519"/>
            <a:ext cx="2565400" cy="1130300"/>
          </a:xfrm>
          <a:prstGeom prst="rect">
            <a:avLst/>
          </a:prstGeom>
        </p:spPr>
      </p:pic>
      <p:cxnSp>
        <p:nvCxnSpPr>
          <p:cNvPr id="18" name="Straight Arrow Connector 17">
            <a:extLst>
              <a:ext uri="{FF2B5EF4-FFF2-40B4-BE49-F238E27FC236}">
                <a16:creationId xmlns:a16="http://schemas.microsoft.com/office/drawing/2014/main" id="{F0F3843E-696F-6648-AD5E-F5AE56DFCB26}"/>
              </a:ext>
            </a:extLst>
          </p:cNvPr>
          <p:cNvCxnSpPr/>
          <p:nvPr/>
        </p:nvCxnSpPr>
        <p:spPr>
          <a:xfrm flipV="1">
            <a:off x="3856383" y="4147930"/>
            <a:ext cx="2491408" cy="104692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7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10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5C3B514-C308-2042-9BC2-0DE232559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1007279"/>
            <a:ext cx="165643" cy="4677253"/>
            <a:chOff x="1574271" y="1295140"/>
            <a:chExt cx="165643" cy="4677253"/>
          </a:xfrm>
        </p:grpSpPr>
        <p:sp>
          <p:nvSpPr>
            <p:cNvPr id="102413" name="Oval 13"/>
            <p:cNvSpPr>
              <a:spLocks noChangeArrowheads="1"/>
            </p:cNvSpPr>
            <p:nvPr/>
          </p:nvSpPr>
          <p:spPr bwMode="auto">
            <a:xfrm>
              <a:off x="1574271" y="247372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37872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7650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48892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179388"/>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2951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819992"/>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6326" y="320721"/>
            <a:ext cx="736600" cy="469900"/>
          </a:xfrm>
          <a:prstGeom prst="rect">
            <a:avLst/>
          </a:prstGeom>
        </p:spPr>
      </p:pic>
    </p:spTree>
    <p:extLst>
      <p:ext uri="{BB962C8B-B14F-4D97-AF65-F5344CB8AC3E}">
        <p14:creationId xmlns:p14="http://schemas.microsoft.com/office/powerpoint/2010/main" val="10801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5"/>
                                        </p:tgtEl>
                                        <p:attrNameLst>
                                          <p:attrName>style.visibility</p:attrName>
                                        </p:attrNameLst>
                                      </p:cBhvr>
                                      <p:to>
                                        <p:strVal val="visible"/>
                                      </p:to>
                                    </p:set>
                                    <p:animEffect transition="in" filter="fade">
                                      <p:cBhvr>
                                        <p:cTn id="7" dur="500"/>
                                        <p:tgtEl>
                                          <p:spTgt spid="1024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403"/>
                                        </p:tgtEl>
                                        <p:attrNameLst>
                                          <p:attrName>style.visibility</p:attrName>
                                        </p:attrNameLst>
                                      </p:cBhvr>
                                      <p:to>
                                        <p:strVal val="visible"/>
                                      </p:to>
                                    </p:set>
                                    <p:animEffect transition="in" filter="fade">
                                      <p:cBhvr>
                                        <p:cTn id="11" dur="500"/>
                                        <p:tgtEl>
                                          <p:spTgt spid="10240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1000"/>
                                        <p:tgtEl>
                                          <p:spTgt spid="3"/>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02408"/>
                                        </p:tgtEl>
                                        <p:attrNameLst>
                                          <p:attrName>style.visibility</p:attrName>
                                        </p:attrNameLst>
                                      </p:cBhvr>
                                      <p:to>
                                        <p:strVal val="visible"/>
                                      </p:to>
                                    </p:set>
                                    <p:animEffect transition="in" filter="wipe(down)">
                                      <p:cBhvr>
                                        <p:cTn id="20" dur="1000"/>
                                        <p:tgtEl>
                                          <p:spTgt spid="102408"/>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10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8FCD7B-1F7C-6F4F-B5C2-1EB3AC694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BB6CCE3-5D80-9248-8E44-97C33808FF69}"/>
              </a:ext>
            </a:extLst>
          </p:cNvPr>
          <p:cNvPicPr>
            <a:picLocks noChangeAspect="1"/>
          </p:cNvPicPr>
          <p:nvPr/>
        </p:nvPicPr>
        <p:blipFill rotWithShape="1">
          <a:blip r:embed="rId3"/>
          <a:srcRect r="91194"/>
          <a:stretch/>
        </p:blipFill>
        <p:spPr>
          <a:xfrm>
            <a:off x="265043" y="1731056"/>
            <a:ext cx="781879" cy="959626"/>
          </a:xfrm>
          <a:prstGeom prst="rect">
            <a:avLst/>
          </a:prstGeom>
        </p:spPr>
      </p:pic>
      <p:pic>
        <p:nvPicPr>
          <p:cNvPr id="6" name="Picture 5">
            <a:extLst>
              <a:ext uri="{FF2B5EF4-FFF2-40B4-BE49-F238E27FC236}">
                <a16:creationId xmlns:a16="http://schemas.microsoft.com/office/drawing/2014/main" id="{B73A5AE2-E53E-F043-8714-8A6A0979A87C}"/>
              </a:ext>
            </a:extLst>
          </p:cNvPr>
          <p:cNvPicPr>
            <a:picLocks noChangeAspect="1"/>
          </p:cNvPicPr>
          <p:nvPr/>
        </p:nvPicPr>
        <p:blipFill rotWithShape="1">
          <a:blip r:embed="rId3"/>
          <a:srcRect l="7686" r="63209"/>
          <a:stretch/>
        </p:blipFill>
        <p:spPr>
          <a:xfrm>
            <a:off x="914400" y="1737682"/>
            <a:ext cx="2584174" cy="959626"/>
          </a:xfrm>
          <a:prstGeom prst="rect">
            <a:avLst/>
          </a:prstGeom>
        </p:spPr>
      </p:pic>
      <p:pic>
        <p:nvPicPr>
          <p:cNvPr id="7" name="Picture 6">
            <a:extLst>
              <a:ext uri="{FF2B5EF4-FFF2-40B4-BE49-F238E27FC236}">
                <a16:creationId xmlns:a16="http://schemas.microsoft.com/office/drawing/2014/main" id="{827D2EDA-A1E1-4B45-A4D9-75BBD9C17EDE}"/>
              </a:ext>
            </a:extLst>
          </p:cNvPr>
          <p:cNvPicPr>
            <a:picLocks noChangeAspect="1"/>
          </p:cNvPicPr>
          <p:nvPr/>
        </p:nvPicPr>
        <p:blipFill rotWithShape="1">
          <a:blip r:embed="rId3"/>
          <a:srcRect l="36119"/>
          <a:stretch/>
        </p:blipFill>
        <p:spPr>
          <a:xfrm>
            <a:off x="3352801" y="1744308"/>
            <a:ext cx="5671930" cy="959626"/>
          </a:xfrm>
          <a:prstGeom prst="rect">
            <a:avLst/>
          </a:prstGeom>
        </p:spPr>
      </p:pic>
      <p:pic>
        <p:nvPicPr>
          <p:cNvPr id="8" name="Picture 7">
            <a:extLst>
              <a:ext uri="{FF2B5EF4-FFF2-40B4-BE49-F238E27FC236}">
                <a16:creationId xmlns:a16="http://schemas.microsoft.com/office/drawing/2014/main" id="{4C8C1081-6DE0-374A-B775-892959D011EA}"/>
              </a:ext>
            </a:extLst>
          </p:cNvPr>
          <p:cNvPicPr>
            <a:picLocks noChangeAspect="1"/>
          </p:cNvPicPr>
          <p:nvPr/>
        </p:nvPicPr>
        <p:blipFill>
          <a:blip r:embed="rId4"/>
          <a:stretch>
            <a:fillRect/>
          </a:stretch>
        </p:blipFill>
        <p:spPr>
          <a:xfrm>
            <a:off x="0" y="2951671"/>
            <a:ext cx="9144000" cy="954657"/>
          </a:xfrm>
          <a:prstGeom prst="rect">
            <a:avLst/>
          </a:prstGeom>
        </p:spPr>
      </p:pic>
      <p:pic>
        <p:nvPicPr>
          <p:cNvPr id="9" name="Picture 8">
            <a:extLst>
              <a:ext uri="{FF2B5EF4-FFF2-40B4-BE49-F238E27FC236}">
                <a16:creationId xmlns:a16="http://schemas.microsoft.com/office/drawing/2014/main" id="{9AC0CF3B-A197-3742-A5AD-52F1710BBCCE}"/>
              </a:ext>
            </a:extLst>
          </p:cNvPr>
          <p:cNvPicPr>
            <a:picLocks noChangeAspect="1"/>
          </p:cNvPicPr>
          <p:nvPr/>
        </p:nvPicPr>
        <p:blipFill>
          <a:blip r:embed="rId5"/>
          <a:stretch>
            <a:fillRect/>
          </a:stretch>
        </p:blipFill>
        <p:spPr>
          <a:xfrm>
            <a:off x="3004931" y="5227431"/>
            <a:ext cx="3505200" cy="431800"/>
          </a:xfrm>
          <a:prstGeom prst="rect">
            <a:avLst/>
          </a:prstGeom>
        </p:spPr>
      </p:pic>
      <p:sp>
        <p:nvSpPr>
          <p:cNvPr id="10" name="TextBox 9">
            <a:extLst>
              <a:ext uri="{FF2B5EF4-FFF2-40B4-BE49-F238E27FC236}">
                <a16:creationId xmlns:a16="http://schemas.microsoft.com/office/drawing/2014/main" id="{6C12D247-8124-C14A-88FA-1FF9999B3386}"/>
              </a:ext>
            </a:extLst>
          </p:cNvPr>
          <p:cNvSpPr txBox="1"/>
          <p:nvPr/>
        </p:nvSpPr>
        <p:spPr>
          <a:xfrm>
            <a:off x="238539" y="4439478"/>
            <a:ext cx="3650358" cy="523220"/>
          </a:xfrm>
          <a:prstGeom prst="rect">
            <a:avLst/>
          </a:prstGeom>
          <a:noFill/>
        </p:spPr>
        <p:txBody>
          <a:bodyPr wrap="none" rtlCol="0">
            <a:spAutoFit/>
          </a:bodyPr>
          <a:lstStyle/>
          <a:p>
            <a:r>
              <a:rPr lang="en-IT" sz="2800" u="sng" dirty="0">
                <a:solidFill>
                  <a:srgbClr val="1DFF24"/>
                </a:solidFill>
                <a:latin typeface="Chalkboard" panose="03050602040202020205" pitchFamily="66" charset="77"/>
              </a:rPr>
              <a:t>Square-free numbers</a:t>
            </a:r>
          </a:p>
        </p:txBody>
      </p:sp>
      <p:pic>
        <p:nvPicPr>
          <p:cNvPr id="11" name="Picture 10">
            <a:extLst>
              <a:ext uri="{FF2B5EF4-FFF2-40B4-BE49-F238E27FC236}">
                <a16:creationId xmlns:a16="http://schemas.microsoft.com/office/drawing/2014/main" id="{53F73DAA-6A9A-D94A-8048-13A9961FE03C}"/>
              </a:ext>
            </a:extLst>
          </p:cNvPr>
          <p:cNvPicPr>
            <a:picLocks noChangeAspect="1"/>
          </p:cNvPicPr>
          <p:nvPr/>
        </p:nvPicPr>
        <p:blipFill>
          <a:blip r:embed="rId6"/>
          <a:stretch>
            <a:fillRect/>
          </a:stretch>
        </p:blipFill>
        <p:spPr>
          <a:xfrm>
            <a:off x="3174448" y="6051274"/>
            <a:ext cx="2768600" cy="533400"/>
          </a:xfrm>
          <a:prstGeom prst="rect">
            <a:avLst/>
          </a:prstGeom>
        </p:spPr>
      </p:pic>
      <p:sp>
        <p:nvSpPr>
          <p:cNvPr id="12" name="TextBox 11">
            <a:extLst>
              <a:ext uri="{FF2B5EF4-FFF2-40B4-BE49-F238E27FC236}">
                <a16:creationId xmlns:a16="http://schemas.microsoft.com/office/drawing/2014/main" id="{576ED1E8-92CA-3D4C-8AC7-AB478DC18C5D}"/>
              </a:ext>
            </a:extLst>
          </p:cNvPr>
          <p:cNvSpPr txBox="1"/>
          <p:nvPr/>
        </p:nvSpPr>
        <p:spPr>
          <a:xfrm>
            <a:off x="463826" y="278297"/>
            <a:ext cx="6585457" cy="523220"/>
          </a:xfrm>
          <a:prstGeom prst="rect">
            <a:avLst/>
          </a:prstGeom>
          <a:noFill/>
        </p:spPr>
        <p:txBody>
          <a:bodyPr wrap="none" rtlCol="0">
            <a:spAutoFit/>
          </a:bodyPr>
          <a:lstStyle/>
          <a:p>
            <a:r>
              <a:rPr lang="en-IT" sz="2800" b="1" u="sng" dirty="0">
                <a:solidFill>
                  <a:srgbClr val="CDF7FF"/>
                </a:solidFill>
                <a:latin typeface="Chalkboard" panose="03050602040202020205" pitchFamily="66" charset="77"/>
              </a:rPr>
              <a:t>Inverse of the Riemann zeta function</a:t>
            </a:r>
          </a:p>
        </p:txBody>
      </p:sp>
    </p:spTree>
    <p:extLst>
      <p:ext uri="{BB962C8B-B14F-4D97-AF65-F5344CB8AC3E}">
        <p14:creationId xmlns:p14="http://schemas.microsoft.com/office/powerpoint/2010/main" val="38544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6E8D8-1AA9-8D43-ADB4-BB991F1BE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D1C3AC7-CB24-4448-B02C-8D27F2EE5A65}"/>
              </a:ext>
            </a:extLst>
          </p:cNvPr>
          <p:cNvSpPr txBox="1"/>
          <p:nvPr/>
        </p:nvSpPr>
        <p:spPr>
          <a:xfrm>
            <a:off x="106018" y="212035"/>
            <a:ext cx="3650358" cy="523220"/>
          </a:xfrm>
          <a:prstGeom prst="rect">
            <a:avLst/>
          </a:prstGeom>
          <a:noFill/>
        </p:spPr>
        <p:txBody>
          <a:bodyPr wrap="none" rtlCol="0">
            <a:spAutoFit/>
          </a:bodyPr>
          <a:lstStyle/>
          <a:p>
            <a:r>
              <a:rPr lang="en-IT" sz="2800" u="sng" dirty="0">
                <a:solidFill>
                  <a:srgbClr val="1DFF24"/>
                </a:solidFill>
                <a:latin typeface="Chalkboard" panose="03050602040202020205" pitchFamily="66" charset="77"/>
              </a:rPr>
              <a:t>Square-free numbers</a:t>
            </a:r>
          </a:p>
        </p:txBody>
      </p:sp>
      <p:pic>
        <p:nvPicPr>
          <p:cNvPr id="4" name="Picture 3">
            <a:extLst>
              <a:ext uri="{FF2B5EF4-FFF2-40B4-BE49-F238E27FC236}">
                <a16:creationId xmlns:a16="http://schemas.microsoft.com/office/drawing/2014/main" id="{11C52742-5F2F-064E-A9B4-DCD9435685C6}"/>
              </a:ext>
            </a:extLst>
          </p:cNvPr>
          <p:cNvPicPr>
            <a:picLocks noChangeAspect="1"/>
          </p:cNvPicPr>
          <p:nvPr/>
        </p:nvPicPr>
        <p:blipFill>
          <a:blip r:embed="rId3"/>
          <a:stretch>
            <a:fillRect/>
          </a:stretch>
        </p:blipFill>
        <p:spPr>
          <a:xfrm>
            <a:off x="2753140" y="1132509"/>
            <a:ext cx="3505200" cy="431800"/>
          </a:xfrm>
          <a:prstGeom prst="rect">
            <a:avLst/>
          </a:prstGeom>
        </p:spPr>
      </p:pic>
      <p:sp>
        <p:nvSpPr>
          <p:cNvPr id="6" name="TextBox 5">
            <a:extLst>
              <a:ext uri="{FF2B5EF4-FFF2-40B4-BE49-F238E27FC236}">
                <a16:creationId xmlns:a16="http://schemas.microsoft.com/office/drawing/2014/main" id="{24202DC8-76C9-7943-829B-4DE1C88DFDDF}"/>
              </a:ext>
            </a:extLst>
          </p:cNvPr>
          <p:cNvSpPr txBox="1"/>
          <p:nvPr/>
        </p:nvSpPr>
        <p:spPr>
          <a:xfrm>
            <a:off x="-53007" y="2292625"/>
            <a:ext cx="9318128" cy="461665"/>
          </a:xfrm>
          <a:prstGeom prst="rect">
            <a:avLst/>
          </a:prstGeom>
          <a:noFill/>
        </p:spPr>
        <p:txBody>
          <a:bodyPr wrap="none" rtlCol="0">
            <a:spAutoFit/>
          </a:bodyPr>
          <a:lstStyle/>
          <a:p>
            <a:r>
              <a:rPr lang="en-IT" sz="2400" dirty="0">
                <a:solidFill>
                  <a:srgbClr val="FFFF00"/>
                </a:solidFill>
                <a:latin typeface="Chalkboard" panose="03050602040202020205" pitchFamily="66" charset="77"/>
              </a:rPr>
              <a:t>What is the density of square-free numbers among the integers?</a:t>
            </a:r>
          </a:p>
        </p:txBody>
      </p:sp>
      <p:sp>
        <p:nvSpPr>
          <p:cNvPr id="8" name="TextBox 7">
            <a:extLst>
              <a:ext uri="{FF2B5EF4-FFF2-40B4-BE49-F238E27FC236}">
                <a16:creationId xmlns:a16="http://schemas.microsoft.com/office/drawing/2014/main" id="{81999EAC-141C-0C49-A3C8-784CCCE3380B}"/>
              </a:ext>
            </a:extLst>
          </p:cNvPr>
          <p:cNvSpPr txBox="1"/>
          <p:nvPr/>
        </p:nvSpPr>
        <p:spPr>
          <a:xfrm>
            <a:off x="0" y="2954447"/>
            <a:ext cx="8981946" cy="646331"/>
          </a:xfrm>
          <a:prstGeom prst="rect">
            <a:avLst/>
          </a:prstGeom>
          <a:noFill/>
        </p:spPr>
        <p:txBody>
          <a:bodyPr wrap="none" rtlCol="0">
            <a:spAutoFit/>
          </a:bodyPr>
          <a:lstStyle/>
          <a:p>
            <a:pPr marL="285750" indent="-285750">
              <a:buFont typeface="Arial"/>
              <a:buChar char="•"/>
            </a:pPr>
            <a:r>
              <a:rPr lang="en-US" dirty="0">
                <a:solidFill>
                  <a:prstClr val="white"/>
                </a:solidFill>
                <a:latin typeface="Chalkboard"/>
                <a:cs typeface="Chalkboard"/>
              </a:rPr>
              <a:t>assuming no correlation between numbers, </a:t>
            </a:r>
            <a:r>
              <a:rPr lang="en-US" dirty="0">
                <a:solidFill>
                  <a:srgbClr val="FFFF00"/>
                </a:solidFill>
                <a:latin typeface="Chalkboard"/>
                <a:cs typeface="Chalkboard"/>
              </a:rPr>
              <a:t>1/p </a:t>
            </a:r>
            <a:r>
              <a:rPr lang="en-US" dirty="0">
                <a:solidFill>
                  <a:prstClr val="white"/>
                </a:solidFill>
                <a:latin typeface="Chalkboard"/>
                <a:cs typeface="Chalkboard"/>
              </a:rPr>
              <a:t>is the probability that a number x     </a:t>
            </a:r>
          </a:p>
          <a:p>
            <a:r>
              <a:rPr lang="en-US" dirty="0">
                <a:solidFill>
                  <a:prstClr val="white"/>
                </a:solidFill>
                <a:latin typeface="Chalkboard"/>
                <a:cs typeface="Chalkboard"/>
              </a:rPr>
              <a:t>    is divisible by the prime </a:t>
            </a:r>
            <a:r>
              <a:rPr lang="en-US" dirty="0">
                <a:solidFill>
                  <a:srgbClr val="FFFF00"/>
                </a:solidFill>
                <a:latin typeface="Chalkboard"/>
                <a:cs typeface="Chalkboard"/>
              </a:rPr>
              <a:t>p    </a:t>
            </a:r>
          </a:p>
        </p:txBody>
      </p:sp>
      <p:sp>
        <p:nvSpPr>
          <p:cNvPr id="9" name="TextBox 8">
            <a:extLst>
              <a:ext uri="{FF2B5EF4-FFF2-40B4-BE49-F238E27FC236}">
                <a16:creationId xmlns:a16="http://schemas.microsoft.com/office/drawing/2014/main" id="{BD5F1069-768D-3E42-AF24-A61E54402A28}"/>
              </a:ext>
            </a:extLst>
          </p:cNvPr>
          <p:cNvSpPr txBox="1"/>
          <p:nvPr/>
        </p:nvSpPr>
        <p:spPr>
          <a:xfrm>
            <a:off x="152400" y="3954987"/>
            <a:ext cx="8995091" cy="646331"/>
          </a:xfrm>
          <a:prstGeom prst="rect">
            <a:avLst/>
          </a:prstGeom>
          <a:noFill/>
        </p:spPr>
        <p:txBody>
          <a:bodyPr wrap="none" rtlCol="0">
            <a:spAutoFit/>
          </a:bodyPr>
          <a:lstStyle/>
          <a:p>
            <a:pPr marL="285750" indent="-285750">
              <a:buFont typeface="Arial"/>
              <a:buChar char="•"/>
            </a:pPr>
            <a:r>
              <a:rPr lang="en-US" dirty="0">
                <a:solidFill>
                  <a:prstClr val="white"/>
                </a:solidFill>
                <a:latin typeface="Chalkboard"/>
                <a:cs typeface="Chalkboard"/>
              </a:rPr>
              <a:t>hence </a:t>
            </a:r>
            <a:r>
              <a:rPr lang="en-US" dirty="0">
                <a:solidFill>
                  <a:srgbClr val="FFFF00"/>
                </a:solidFill>
                <a:latin typeface="Chalkboard"/>
                <a:cs typeface="Chalkboard"/>
              </a:rPr>
              <a:t>(1-1/p</a:t>
            </a:r>
            <a:r>
              <a:rPr lang="en-US" baseline="30000" dirty="0">
                <a:solidFill>
                  <a:srgbClr val="FFFF00"/>
                </a:solidFill>
                <a:latin typeface="Chalkboard"/>
                <a:cs typeface="Chalkboard"/>
              </a:rPr>
              <a:t>2</a:t>
            </a:r>
            <a:r>
              <a:rPr lang="en-US" dirty="0">
                <a:solidFill>
                  <a:srgbClr val="FFFF00"/>
                </a:solidFill>
                <a:latin typeface="Chalkboard"/>
                <a:cs typeface="Chalkboard"/>
              </a:rPr>
              <a:t>) </a:t>
            </a:r>
            <a:r>
              <a:rPr lang="en-US" dirty="0">
                <a:solidFill>
                  <a:prstClr val="white"/>
                </a:solidFill>
                <a:latin typeface="Chalkboard"/>
                <a:cs typeface="Chalkboard"/>
              </a:rPr>
              <a:t>is the probability that a number x is NOT divisible by the prime </a:t>
            </a:r>
            <a:r>
              <a:rPr lang="en-US" dirty="0">
                <a:solidFill>
                  <a:srgbClr val="FFFF00"/>
                </a:solidFill>
                <a:latin typeface="Chalkboard"/>
                <a:cs typeface="Chalkboard"/>
              </a:rPr>
              <a:t>p </a:t>
            </a:r>
          </a:p>
          <a:p>
            <a:r>
              <a:rPr lang="en-US" dirty="0">
                <a:solidFill>
                  <a:srgbClr val="FFFF00"/>
                </a:solidFill>
                <a:latin typeface="Chalkboard"/>
                <a:cs typeface="Chalkboard"/>
              </a:rPr>
              <a:t>   </a:t>
            </a:r>
            <a:r>
              <a:rPr lang="en-US" dirty="0">
                <a:solidFill>
                  <a:schemeClr val="bg1"/>
                </a:solidFill>
                <a:latin typeface="Chalkboard"/>
                <a:cs typeface="Chalkboard"/>
              </a:rPr>
              <a:t>more than one time   </a:t>
            </a:r>
          </a:p>
        </p:txBody>
      </p:sp>
      <p:pic>
        <p:nvPicPr>
          <p:cNvPr id="15" name="Picture 14">
            <a:extLst>
              <a:ext uri="{FF2B5EF4-FFF2-40B4-BE49-F238E27FC236}">
                <a16:creationId xmlns:a16="http://schemas.microsoft.com/office/drawing/2014/main" id="{23F87C48-2492-F349-A232-5D1EEB95D41F}"/>
              </a:ext>
            </a:extLst>
          </p:cNvPr>
          <p:cNvPicPr>
            <a:picLocks noChangeAspect="1"/>
          </p:cNvPicPr>
          <p:nvPr/>
        </p:nvPicPr>
        <p:blipFill rotWithShape="1">
          <a:blip r:embed="rId4"/>
          <a:srcRect r="58696"/>
          <a:stretch/>
        </p:blipFill>
        <p:spPr>
          <a:xfrm>
            <a:off x="0" y="5094719"/>
            <a:ext cx="3776870" cy="1253817"/>
          </a:xfrm>
          <a:prstGeom prst="rect">
            <a:avLst/>
          </a:prstGeom>
        </p:spPr>
      </p:pic>
      <p:pic>
        <p:nvPicPr>
          <p:cNvPr id="16" name="Picture 15">
            <a:extLst>
              <a:ext uri="{FF2B5EF4-FFF2-40B4-BE49-F238E27FC236}">
                <a16:creationId xmlns:a16="http://schemas.microsoft.com/office/drawing/2014/main" id="{727ED6FA-C841-664B-9F87-CA9F354FDBC4}"/>
              </a:ext>
            </a:extLst>
          </p:cNvPr>
          <p:cNvPicPr>
            <a:picLocks noChangeAspect="1"/>
          </p:cNvPicPr>
          <p:nvPr/>
        </p:nvPicPr>
        <p:blipFill rotWithShape="1">
          <a:blip r:embed="rId4"/>
          <a:srcRect l="40507" r="41522"/>
          <a:stretch/>
        </p:blipFill>
        <p:spPr>
          <a:xfrm>
            <a:off x="3525078" y="5088093"/>
            <a:ext cx="1643269" cy="1253817"/>
          </a:xfrm>
          <a:prstGeom prst="rect">
            <a:avLst/>
          </a:prstGeom>
        </p:spPr>
      </p:pic>
      <p:pic>
        <p:nvPicPr>
          <p:cNvPr id="17" name="Picture 16">
            <a:extLst>
              <a:ext uri="{FF2B5EF4-FFF2-40B4-BE49-F238E27FC236}">
                <a16:creationId xmlns:a16="http://schemas.microsoft.com/office/drawing/2014/main" id="{4C5685AC-2446-4B41-87B4-F5063E834FC2}"/>
              </a:ext>
            </a:extLst>
          </p:cNvPr>
          <p:cNvPicPr>
            <a:picLocks noChangeAspect="1"/>
          </p:cNvPicPr>
          <p:nvPr/>
        </p:nvPicPr>
        <p:blipFill rotWithShape="1">
          <a:blip r:embed="rId4"/>
          <a:srcRect l="58116" r="27971"/>
          <a:stretch/>
        </p:blipFill>
        <p:spPr>
          <a:xfrm>
            <a:off x="5234609" y="5121221"/>
            <a:ext cx="1272208" cy="1253817"/>
          </a:xfrm>
          <a:prstGeom prst="rect">
            <a:avLst/>
          </a:prstGeom>
        </p:spPr>
      </p:pic>
      <p:pic>
        <p:nvPicPr>
          <p:cNvPr id="18" name="Picture 17">
            <a:extLst>
              <a:ext uri="{FF2B5EF4-FFF2-40B4-BE49-F238E27FC236}">
                <a16:creationId xmlns:a16="http://schemas.microsoft.com/office/drawing/2014/main" id="{51A98FB1-D0AC-444E-AF06-5D2792FB6C23}"/>
              </a:ext>
            </a:extLst>
          </p:cNvPr>
          <p:cNvPicPr>
            <a:picLocks noChangeAspect="1"/>
          </p:cNvPicPr>
          <p:nvPr/>
        </p:nvPicPr>
        <p:blipFill rotWithShape="1">
          <a:blip r:embed="rId4"/>
          <a:srcRect l="72609"/>
          <a:stretch/>
        </p:blipFill>
        <p:spPr>
          <a:xfrm>
            <a:off x="6493564" y="5134474"/>
            <a:ext cx="2504661" cy="1253817"/>
          </a:xfrm>
          <a:prstGeom prst="rect">
            <a:avLst/>
          </a:prstGeom>
        </p:spPr>
      </p:pic>
    </p:spTree>
    <p:extLst>
      <p:ext uri="{BB962C8B-B14F-4D97-AF65-F5344CB8AC3E}">
        <p14:creationId xmlns:p14="http://schemas.microsoft.com/office/powerpoint/2010/main" val="2078575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FAA74-74FF-8246-8F3B-037EDF06F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C80044E-E522-C349-BB2B-500BA08081B2}"/>
              </a:ext>
            </a:extLst>
          </p:cNvPr>
          <p:cNvPicPr>
            <a:picLocks noChangeAspect="1"/>
          </p:cNvPicPr>
          <p:nvPr/>
        </p:nvPicPr>
        <p:blipFill>
          <a:blip r:embed="rId3"/>
          <a:stretch>
            <a:fillRect/>
          </a:stretch>
        </p:blipFill>
        <p:spPr>
          <a:xfrm>
            <a:off x="172278" y="1978842"/>
            <a:ext cx="9144000" cy="249879"/>
          </a:xfrm>
          <a:prstGeom prst="rect">
            <a:avLst/>
          </a:prstGeom>
        </p:spPr>
      </p:pic>
      <p:sp>
        <p:nvSpPr>
          <p:cNvPr id="8" name="Oval 7">
            <a:extLst>
              <a:ext uri="{FF2B5EF4-FFF2-40B4-BE49-F238E27FC236}">
                <a16:creationId xmlns:a16="http://schemas.microsoft.com/office/drawing/2014/main" id="{5F4C5448-C532-9845-BEED-195B2F7B10B4}"/>
              </a:ext>
            </a:extLst>
          </p:cNvPr>
          <p:cNvSpPr/>
          <p:nvPr/>
        </p:nvSpPr>
        <p:spPr>
          <a:xfrm>
            <a:off x="357809" y="1934817"/>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Oval 8">
            <a:extLst>
              <a:ext uri="{FF2B5EF4-FFF2-40B4-BE49-F238E27FC236}">
                <a16:creationId xmlns:a16="http://schemas.microsoft.com/office/drawing/2014/main" id="{6FE5C196-F155-4747-8362-A3D204A08728}"/>
              </a:ext>
            </a:extLst>
          </p:cNvPr>
          <p:cNvSpPr/>
          <p:nvPr/>
        </p:nvSpPr>
        <p:spPr>
          <a:xfrm>
            <a:off x="616225" y="1928191"/>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1" name="Oval 10">
            <a:extLst>
              <a:ext uri="{FF2B5EF4-FFF2-40B4-BE49-F238E27FC236}">
                <a16:creationId xmlns:a16="http://schemas.microsoft.com/office/drawing/2014/main" id="{79C8480E-DDA0-6D43-B27A-D9F37711C36A}"/>
              </a:ext>
            </a:extLst>
          </p:cNvPr>
          <p:cNvSpPr/>
          <p:nvPr/>
        </p:nvSpPr>
        <p:spPr>
          <a:xfrm>
            <a:off x="1119808" y="1928191"/>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2" name="Oval 11">
            <a:extLst>
              <a:ext uri="{FF2B5EF4-FFF2-40B4-BE49-F238E27FC236}">
                <a16:creationId xmlns:a16="http://schemas.microsoft.com/office/drawing/2014/main" id="{01C6CEA2-AEA4-BF4A-ACC3-8ABEA330457A}"/>
              </a:ext>
            </a:extLst>
          </p:cNvPr>
          <p:cNvSpPr/>
          <p:nvPr/>
        </p:nvSpPr>
        <p:spPr>
          <a:xfrm>
            <a:off x="1669774" y="1921564"/>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3" name="Oval 12">
            <a:extLst>
              <a:ext uri="{FF2B5EF4-FFF2-40B4-BE49-F238E27FC236}">
                <a16:creationId xmlns:a16="http://schemas.microsoft.com/office/drawing/2014/main" id="{2003F05F-13D2-6546-93F4-76EB3AFA4D4B}"/>
              </a:ext>
            </a:extLst>
          </p:cNvPr>
          <p:cNvSpPr/>
          <p:nvPr/>
        </p:nvSpPr>
        <p:spPr>
          <a:xfrm>
            <a:off x="2537792" y="1941442"/>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4" name="Oval 13">
            <a:extLst>
              <a:ext uri="{FF2B5EF4-FFF2-40B4-BE49-F238E27FC236}">
                <a16:creationId xmlns:a16="http://schemas.microsoft.com/office/drawing/2014/main" id="{88BC46B0-CDD4-2F41-9B48-86A275D55E5B}"/>
              </a:ext>
            </a:extLst>
          </p:cNvPr>
          <p:cNvSpPr/>
          <p:nvPr/>
        </p:nvSpPr>
        <p:spPr>
          <a:xfrm>
            <a:off x="2955234" y="1921564"/>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Oval 14">
            <a:extLst>
              <a:ext uri="{FF2B5EF4-FFF2-40B4-BE49-F238E27FC236}">
                <a16:creationId xmlns:a16="http://schemas.microsoft.com/office/drawing/2014/main" id="{1892298F-1467-C74D-A097-C291B30E40D1}"/>
              </a:ext>
            </a:extLst>
          </p:cNvPr>
          <p:cNvSpPr/>
          <p:nvPr/>
        </p:nvSpPr>
        <p:spPr>
          <a:xfrm>
            <a:off x="3783495" y="1941443"/>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6" name="Oval 15">
            <a:extLst>
              <a:ext uri="{FF2B5EF4-FFF2-40B4-BE49-F238E27FC236}">
                <a16:creationId xmlns:a16="http://schemas.microsoft.com/office/drawing/2014/main" id="{C63771A2-44E7-F548-B0DD-50CF95F97216}"/>
              </a:ext>
            </a:extLst>
          </p:cNvPr>
          <p:cNvSpPr/>
          <p:nvPr/>
        </p:nvSpPr>
        <p:spPr>
          <a:xfrm>
            <a:off x="4572000" y="1948069"/>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7" name="Oval 16">
            <a:extLst>
              <a:ext uri="{FF2B5EF4-FFF2-40B4-BE49-F238E27FC236}">
                <a16:creationId xmlns:a16="http://schemas.microsoft.com/office/drawing/2014/main" id="{4154BD89-3C2B-8E4E-9F9F-C3BEEDD7619A}"/>
              </a:ext>
            </a:extLst>
          </p:cNvPr>
          <p:cNvSpPr/>
          <p:nvPr/>
        </p:nvSpPr>
        <p:spPr>
          <a:xfrm>
            <a:off x="5373757" y="1954695"/>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8" name="Oval 17">
            <a:extLst>
              <a:ext uri="{FF2B5EF4-FFF2-40B4-BE49-F238E27FC236}">
                <a16:creationId xmlns:a16="http://schemas.microsoft.com/office/drawing/2014/main" id="{DA233B18-0D6C-944F-BA27-883DA5342B6B}"/>
              </a:ext>
            </a:extLst>
          </p:cNvPr>
          <p:cNvSpPr/>
          <p:nvPr/>
        </p:nvSpPr>
        <p:spPr>
          <a:xfrm>
            <a:off x="6188766" y="1908312"/>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9" name="Oval 18">
            <a:extLst>
              <a:ext uri="{FF2B5EF4-FFF2-40B4-BE49-F238E27FC236}">
                <a16:creationId xmlns:a16="http://schemas.microsoft.com/office/drawing/2014/main" id="{3703D1C7-AA4D-504B-A55A-467B6D8EC9D6}"/>
              </a:ext>
            </a:extLst>
          </p:cNvPr>
          <p:cNvSpPr/>
          <p:nvPr/>
        </p:nvSpPr>
        <p:spPr>
          <a:xfrm>
            <a:off x="6592957" y="1928190"/>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0" name="Oval 19">
            <a:extLst>
              <a:ext uri="{FF2B5EF4-FFF2-40B4-BE49-F238E27FC236}">
                <a16:creationId xmlns:a16="http://schemas.microsoft.com/office/drawing/2014/main" id="{4C0EC55C-4190-9544-B133-4F83B83052DC}"/>
              </a:ext>
            </a:extLst>
          </p:cNvPr>
          <p:cNvSpPr/>
          <p:nvPr/>
        </p:nvSpPr>
        <p:spPr>
          <a:xfrm>
            <a:off x="6970644" y="1921565"/>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1" name="Oval 20">
            <a:extLst>
              <a:ext uri="{FF2B5EF4-FFF2-40B4-BE49-F238E27FC236}">
                <a16:creationId xmlns:a16="http://schemas.microsoft.com/office/drawing/2014/main" id="{02CBB52F-1557-9D4F-933A-F01001373927}"/>
              </a:ext>
            </a:extLst>
          </p:cNvPr>
          <p:cNvSpPr/>
          <p:nvPr/>
        </p:nvSpPr>
        <p:spPr>
          <a:xfrm>
            <a:off x="7414592" y="1941443"/>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2" name="Oval 21">
            <a:extLst>
              <a:ext uri="{FF2B5EF4-FFF2-40B4-BE49-F238E27FC236}">
                <a16:creationId xmlns:a16="http://schemas.microsoft.com/office/drawing/2014/main" id="{55E53EDF-429E-6645-91FF-9ACF8A5DBBC4}"/>
              </a:ext>
            </a:extLst>
          </p:cNvPr>
          <p:cNvSpPr/>
          <p:nvPr/>
        </p:nvSpPr>
        <p:spPr>
          <a:xfrm>
            <a:off x="7779026" y="1908313"/>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 name="Oval 22">
            <a:extLst>
              <a:ext uri="{FF2B5EF4-FFF2-40B4-BE49-F238E27FC236}">
                <a16:creationId xmlns:a16="http://schemas.microsoft.com/office/drawing/2014/main" id="{AA041D4C-5867-3C42-96C9-3208E9144099}"/>
              </a:ext>
            </a:extLst>
          </p:cNvPr>
          <p:cNvSpPr/>
          <p:nvPr/>
        </p:nvSpPr>
        <p:spPr>
          <a:xfrm>
            <a:off x="1398105" y="1928191"/>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4" name="Oval 23">
            <a:extLst>
              <a:ext uri="{FF2B5EF4-FFF2-40B4-BE49-F238E27FC236}">
                <a16:creationId xmlns:a16="http://schemas.microsoft.com/office/drawing/2014/main" id="{CF0AB9D6-5404-3B44-B6A7-9B0189B760B8}"/>
              </a:ext>
            </a:extLst>
          </p:cNvPr>
          <p:cNvSpPr/>
          <p:nvPr/>
        </p:nvSpPr>
        <p:spPr>
          <a:xfrm>
            <a:off x="4147930" y="1921565"/>
            <a:ext cx="278296" cy="2782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nvGrpSpPr>
          <p:cNvPr id="30" name="Group 29">
            <a:extLst>
              <a:ext uri="{FF2B5EF4-FFF2-40B4-BE49-F238E27FC236}">
                <a16:creationId xmlns:a16="http://schemas.microsoft.com/office/drawing/2014/main" id="{373D8BEF-C79A-244C-B705-09A39136FE40}"/>
              </a:ext>
            </a:extLst>
          </p:cNvPr>
          <p:cNvGrpSpPr/>
          <p:nvPr/>
        </p:nvGrpSpPr>
        <p:grpSpPr>
          <a:xfrm>
            <a:off x="1020417" y="2637183"/>
            <a:ext cx="6745357" cy="4220817"/>
            <a:chOff x="1020417" y="2637183"/>
            <a:chExt cx="6745357" cy="4220817"/>
          </a:xfrm>
        </p:grpSpPr>
        <p:sp>
          <p:nvSpPr>
            <p:cNvPr id="26" name="Rectangle 25">
              <a:extLst>
                <a:ext uri="{FF2B5EF4-FFF2-40B4-BE49-F238E27FC236}">
                  <a16:creationId xmlns:a16="http://schemas.microsoft.com/office/drawing/2014/main" id="{8F539285-432E-3446-B449-F1CBDD0EDB73}"/>
                </a:ext>
              </a:extLst>
            </p:cNvPr>
            <p:cNvSpPr/>
            <p:nvPr/>
          </p:nvSpPr>
          <p:spPr>
            <a:xfrm>
              <a:off x="1020417" y="2637183"/>
              <a:ext cx="6745357" cy="422081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25" name="Picture 24" descr="numerodizeri.eps">
              <a:extLst>
                <a:ext uri="{FF2B5EF4-FFF2-40B4-BE49-F238E27FC236}">
                  <a16:creationId xmlns:a16="http://schemas.microsoft.com/office/drawing/2014/main" id="{20934936-0FAC-AE4D-AE20-E4ABB2DF0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946" y="2814903"/>
              <a:ext cx="6252681" cy="3960031"/>
            </a:xfrm>
            <a:prstGeom prst="rect">
              <a:avLst/>
            </a:prstGeom>
          </p:spPr>
        </p:pic>
      </p:grpSp>
      <p:cxnSp>
        <p:nvCxnSpPr>
          <p:cNvPr id="27" name="Straight Connector 26">
            <a:extLst>
              <a:ext uri="{FF2B5EF4-FFF2-40B4-BE49-F238E27FC236}">
                <a16:creationId xmlns:a16="http://schemas.microsoft.com/office/drawing/2014/main" id="{2778220E-5767-7D4C-9B7F-D3ABBE27E142}"/>
              </a:ext>
            </a:extLst>
          </p:cNvPr>
          <p:cNvCxnSpPr>
            <a:cxnSpLocks/>
          </p:cNvCxnSpPr>
          <p:nvPr/>
        </p:nvCxnSpPr>
        <p:spPr>
          <a:xfrm>
            <a:off x="1550504" y="4037818"/>
            <a:ext cx="5844209"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128A264A-DC9E-1440-8275-CEEADB862F09}"/>
              </a:ext>
            </a:extLst>
          </p:cNvPr>
          <p:cNvPicPr>
            <a:picLocks noChangeAspect="1"/>
          </p:cNvPicPr>
          <p:nvPr/>
        </p:nvPicPr>
        <p:blipFill>
          <a:blip r:embed="rId5"/>
          <a:stretch>
            <a:fillRect/>
          </a:stretch>
        </p:blipFill>
        <p:spPr>
          <a:xfrm>
            <a:off x="6340613" y="4255328"/>
            <a:ext cx="889000" cy="520700"/>
          </a:xfrm>
          <a:prstGeom prst="rect">
            <a:avLst/>
          </a:prstGeom>
        </p:spPr>
      </p:pic>
    </p:spTree>
    <p:extLst>
      <p:ext uri="{BB962C8B-B14F-4D97-AF65-F5344CB8AC3E}">
        <p14:creationId xmlns:p14="http://schemas.microsoft.com/office/powerpoint/2010/main" val="299789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par>
                          <p:cTn id="37" fill="hold">
                            <p:stCondLst>
                              <p:cond delay="3500"/>
                            </p:stCondLst>
                            <p:childTnLst>
                              <p:par>
                                <p:cTn id="38" presetID="9"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dissolve">
                                      <p:cBhvr>
                                        <p:cTn id="44" dur="500"/>
                                        <p:tgtEl>
                                          <p:spTgt spid="24"/>
                                        </p:tgtEl>
                                      </p:cBhvr>
                                    </p:animEffect>
                                  </p:childTnLst>
                                </p:cTn>
                              </p:par>
                            </p:childTnLst>
                          </p:cTn>
                        </p:par>
                        <p:par>
                          <p:cTn id="45" fill="hold">
                            <p:stCondLst>
                              <p:cond delay="4500"/>
                            </p:stCondLst>
                            <p:childTnLst>
                              <p:par>
                                <p:cTn id="46" presetID="9"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500"/>
                                        <p:tgtEl>
                                          <p:spTgt spid="17"/>
                                        </p:tgtEl>
                                      </p:cBhvr>
                                    </p:animEffect>
                                  </p:childTnLst>
                                </p:cTn>
                              </p:par>
                            </p:childTnLst>
                          </p:cTn>
                        </p:par>
                        <p:par>
                          <p:cTn id="53" fill="hold">
                            <p:stCondLst>
                              <p:cond delay="5500"/>
                            </p:stCondLst>
                            <p:childTnLst>
                              <p:par>
                                <p:cTn id="54" presetID="9"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dissolve">
                                      <p:cBhvr>
                                        <p:cTn id="56" dur="500"/>
                                        <p:tgtEl>
                                          <p:spTgt spid="18"/>
                                        </p:tgtEl>
                                      </p:cBhvr>
                                    </p:animEffect>
                                  </p:childTnLst>
                                </p:cTn>
                              </p:par>
                            </p:childTnLst>
                          </p:cTn>
                        </p:par>
                        <p:par>
                          <p:cTn id="57" fill="hold">
                            <p:stCondLst>
                              <p:cond delay="6000"/>
                            </p:stCondLst>
                            <p:childTnLst>
                              <p:par>
                                <p:cTn id="58" presetID="9"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dissolve">
                                      <p:cBhvr>
                                        <p:cTn id="60" dur="500"/>
                                        <p:tgtEl>
                                          <p:spTgt spid="19"/>
                                        </p:tgtEl>
                                      </p:cBhvr>
                                    </p:animEffect>
                                  </p:childTnLst>
                                </p:cTn>
                              </p:par>
                            </p:childTnLst>
                          </p:cTn>
                        </p:par>
                        <p:par>
                          <p:cTn id="61" fill="hold">
                            <p:stCondLst>
                              <p:cond delay="6500"/>
                            </p:stCondLst>
                            <p:childTnLst>
                              <p:par>
                                <p:cTn id="62" presetID="9"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500"/>
                                        <p:tgtEl>
                                          <p:spTgt spid="20"/>
                                        </p:tgtEl>
                                      </p:cBhvr>
                                    </p:animEffect>
                                  </p:childTnLst>
                                </p:cTn>
                              </p:par>
                            </p:childTnLst>
                          </p:cTn>
                        </p:par>
                        <p:par>
                          <p:cTn id="65" fill="hold">
                            <p:stCondLst>
                              <p:cond delay="7000"/>
                            </p:stCondLst>
                            <p:childTnLst>
                              <p:par>
                                <p:cTn id="66" presetID="9"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dissolve">
                                      <p:cBhvr>
                                        <p:cTn id="68" dur="500"/>
                                        <p:tgtEl>
                                          <p:spTgt spid="21"/>
                                        </p:tgtEl>
                                      </p:cBhvr>
                                    </p:animEffect>
                                  </p:childTnLst>
                                </p:cTn>
                              </p:par>
                            </p:childTnLst>
                          </p:cTn>
                        </p:par>
                        <p:par>
                          <p:cTn id="69" fill="hold">
                            <p:stCondLst>
                              <p:cond delay="7500"/>
                            </p:stCondLst>
                            <p:childTnLst>
                              <p:par>
                                <p:cTn id="70" presetID="9"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dissolv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dissolve">
                                      <p:cBhvr>
                                        <p:cTn id="77" dur="10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1000"/>
                                        <p:tgtEl>
                                          <p:spTgt spid="27"/>
                                        </p:tgtEl>
                                      </p:cBhvr>
                                    </p:animEffect>
                                  </p:childTnLst>
                                </p:cTn>
                              </p:par>
                              <p:par>
                                <p:cTn id="83" presetID="9"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dissolve">
                                      <p:cBhvr>
                                        <p:cTn id="8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FAA74-74FF-8246-8F3B-037EDF06F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EFAEFD4-D158-2740-85C1-C75294C2F464}"/>
              </a:ext>
            </a:extLst>
          </p:cNvPr>
          <p:cNvPicPr>
            <a:picLocks noChangeAspect="1"/>
          </p:cNvPicPr>
          <p:nvPr/>
        </p:nvPicPr>
        <p:blipFill rotWithShape="1">
          <a:blip r:embed="rId3"/>
          <a:srcRect r="91194"/>
          <a:stretch/>
        </p:blipFill>
        <p:spPr>
          <a:xfrm>
            <a:off x="1749284" y="1956343"/>
            <a:ext cx="781879" cy="959626"/>
          </a:xfrm>
          <a:prstGeom prst="rect">
            <a:avLst/>
          </a:prstGeom>
        </p:spPr>
      </p:pic>
      <p:pic>
        <p:nvPicPr>
          <p:cNvPr id="4" name="Picture 3">
            <a:extLst>
              <a:ext uri="{FF2B5EF4-FFF2-40B4-BE49-F238E27FC236}">
                <a16:creationId xmlns:a16="http://schemas.microsoft.com/office/drawing/2014/main" id="{2499E01E-BA16-7641-9E07-F7BE4CB64DCC}"/>
              </a:ext>
            </a:extLst>
          </p:cNvPr>
          <p:cNvPicPr>
            <a:picLocks noChangeAspect="1"/>
          </p:cNvPicPr>
          <p:nvPr/>
        </p:nvPicPr>
        <p:blipFill>
          <a:blip r:embed="rId4"/>
          <a:stretch>
            <a:fillRect/>
          </a:stretch>
        </p:blipFill>
        <p:spPr>
          <a:xfrm>
            <a:off x="2797589" y="1726924"/>
            <a:ext cx="2197100" cy="1257300"/>
          </a:xfrm>
          <a:prstGeom prst="rect">
            <a:avLst/>
          </a:prstGeom>
        </p:spPr>
      </p:pic>
      <p:pic>
        <p:nvPicPr>
          <p:cNvPr id="5" name="Picture 4">
            <a:extLst>
              <a:ext uri="{FF2B5EF4-FFF2-40B4-BE49-F238E27FC236}">
                <a16:creationId xmlns:a16="http://schemas.microsoft.com/office/drawing/2014/main" id="{B6F30C37-2D3C-9040-BAB3-5662C1D1A16C}"/>
              </a:ext>
            </a:extLst>
          </p:cNvPr>
          <p:cNvPicPr>
            <a:picLocks noChangeAspect="1"/>
          </p:cNvPicPr>
          <p:nvPr/>
        </p:nvPicPr>
        <p:blipFill>
          <a:blip r:embed="rId5"/>
          <a:stretch>
            <a:fillRect/>
          </a:stretch>
        </p:blipFill>
        <p:spPr>
          <a:xfrm>
            <a:off x="5410476" y="1678609"/>
            <a:ext cx="3517900" cy="1168400"/>
          </a:xfrm>
          <a:prstGeom prst="rect">
            <a:avLst/>
          </a:prstGeom>
        </p:spPr>
      </p:pic>
      <p:sp>
        <p:nvSpPr>
          <p:cNvPr id="8" name="Rectangle 7">
            <a:extLst>
              <a:ext uri="{FF2B5EF4-FFF2-40B4-BE49-F238E27FC236}">
                <a16:creationId xmlns:a16="http://schemas.microsoft.com/office/drawing/2014/main" id="{40AFB2FA-3C00-2E4B-8CDA-5D4C40FE44FA}"/>
              </a:ext>
            </a:extLst>
          </p:cNvPr>
          <p:cNvSpPr/>
          <p:nvPr/>
        </p:nvSpPr>
        <p:spPr>
          <a:xfrm>
            <a:off x="2531165" y="4068417"/>
            <a:ext cx="4333461" cy="219986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6" name="Picture 5">
            <a:extLst>
              <a:ext uri="{FF2B5EF4-FFF2-40B4-BE49-F238E27FC236}">
                <a16:creationId xmlns:a16="http://schemas.microsoft.com/office/drawing/2014/main" id="{AC922047-A438-D14E-BF50-DBB655389683}"/>
              </a:ext>
            </a:extLst>
          </p:cNvPr>
          <p:cNvPicPr>
            <a:picLocks noChangeAspect="1"/>
          </p:cNvPicPr>
          <p:nvPr/>
        </p:nvPicPr>
        <p:blipFill>
          <a:blip r:embed="rId6"/>
          <a:stretch>
            <a:fillRect/>
          </a:stretch>
        </p:blipFill>
        <p:spPr>
          <a:xfrm>
            <a:off x="2832100" y="4360517"/>
            <a:ext cx="3479800" cy="1397000"/>
          </a:xfrm>
          <a:prstGeom prst="rect">
            <a:avLst/>
          </a:prstGeom>
        </p:spPr>
      </p:pic>
      <p:sp>
        <p:nvSpPr>
          <p:cNvPr id="7" name="TextBox 6">
            <a:extLst>
              <a:ext uri="{FF2B5EF4-FFF2-40B4-BE49-F238E27FC236}">
                <a16:creationId xmlns:a16="http://schemas.microsoft.com/office/drawing/2014/main" id="{B07D1B1D-B5E6-A242-8F9C-8EC2E40F51F4}"/>
              </a:ext>
            </a:extLst>
          </p:cNvPr>
          <p:cNvSpPr txBox="1"/>
          <p:nvPr/>
        </p:nvSpPr>
        <p:spPr>
          <a:xfrm>
            <a:off x="999099" y="0"/>
            <a:ext cx="7145802" cy="584775"/>
          </a:xfrm>
          <a:prstGeom prst="rect">
            <a:avLst/>
          </a:prstGeom>
          <a:noFill/>
        </p:spPr>
        <p:txBody>
          <a:bodyPr wrap="none" rtlCol="0">
            <a:spAutoFit/>
          </a:bodyPr>
          <a:lstStyle/>
          <a:p>
            <a:r>
              <a:rPr lang="en-IT" sz="3200" b="1" u="sng" dirty="0">
                <a:solidFill>
                  <a:srgbClr val="CDF7FF"/>
                </a:solidFill>
                <a:latin typeface="Chalkboard" panose="03050602040202020205" pitchFamily="66" charset="77"/>
              </a:rPr>
              <a:t>The beauty of the Mellin transform</a:t>
            </a:r>
          </a:p>
        </p:txBody>
      </p:sp>
    </p:spTree>
    <p:extLst>
      <p:ext uri="{BB962C8B-B14F-4D97-AF65-F5344CB8AC3E}">
        <p14:creationId xmlns:p14="http://schemas.microsoft.com/office/powerpoint/2010/main" val="416521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edge">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FAA74-74FF-8246-8F3B-037EDF06F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C922047-A438-D14E-BF50-DBB655389683}"/>
              </a:ext>
            </a:extLst>
          </p:cNvPr>
          <p:cNvPicPr>
            <a:picLocks noChangeAspect="1"/>
          </p:cNvPicPr>
          <p:nvPr/>
        </p:nvPicPr>
        <p:blipFill>
          <a:blip r:embed="rId3"/>
          <a:stretch>
            <a:fillRect/>
          </a:stretch>
        </p:blipFill>
        <p:spPr>
          <a:xfrm>
            <a:off x="2832100" y="2359435"/>
            <a:ext cx="3479800" cy="1397000"/>
          </a:xfrm>
          <a:prstGeom prst="rect">
            <a:avLst/>
          </a:prstGeom>
        </p:spPr>
      </p:pic>
      <p:pic>
        <p:nvPicPr>
          <p:cNvPr id="7" name="Picture 6">
            <a:extLst>
              <a:ext uri="{FF2B5EF4-FFF2-40B4-BE49-F238E27FC236}">
                <a16:creationId xmlns:a16="http://schemas.microsoft.com/office/drawing/2014/main" id="{FA7E621B-6E18-CC4B-A503-C3632A10ABA2}"/>
              </a:ext>
            </a:extLst>
          </p:cNvPr>
          <p:cNvPicPr>
            <a:picLocks noChangeAspect="1"/>
          </p:cNvPicPr>
          <p:nvPr/>
        </p:nvPicPr>
        <p:blipFill>
          <a:blip r:embed="rId4"/>
          <a:stretch>
            <a:fillRect/>
          </a:stretch>
        </p:blipFill>
        <p:spPr>
          <a:xfrm>
            <a:off x="0" y="1151018"/>
            <a:ext cx="9144000" cy="394782"/>
          </a:xfrm>
          <a:prstGeom prst="rect">
            <a:avLst/>
          </a:prstGeom>
        </p:spPr>
      </p:pic>
      <p:pic>
        <p:nvPicPr>
          <p:cNvPr id="9" name="Picture 8" descr="Randomwalksample.jpg">
            <a:extLst>
              <a:ext uri="{FF2B5EF4-FFF2-40B4-BE49-F238E27FC236}">
                <a16:creationId xmlns:a16="http://schemas.microsoft.com/office/drawing/2014/main" id="{8291EBC5-91D4-AD47-98C7-37C05B07BE44}"/>
              </a:ext>
            </a:extLst>
          </p:cNvPr>
          <p:cNvPicPr>
            <a:picLocks noChangeAspect="1"/>
          </p:cNvPicPr>
          <p:nvPr/>
        </p:nvPicPr>
        <p:blipFill rotWithShape="1">
          <a:blip r:embed="rId5">
            <a:extLst>
              <a:ext uri="{28A0092B-C50C-407E-A947-70E740481C1C}">
                <a14:useLocalDpi xmlns:a14="http://schemas.microsoft.com/office/drawing/2010/main" val="0"/>
              </a:ext>
            </a:extLst>
          </a:blip>
          <a:srcRect l="2593"/>
          <a:stretch/>
        </p:blipFill>
        <p:spPr>
          <a:xfrm>
            <a:off x="2345289" y="4025900"/>
            <a:ext cx="4453423" cy="2832100"/>
          </a:xfrm>
          <a:prstGeom prst="rect">
            <a:avLst/>
          </a:prstGeom>
        </p:spPr>
      </p:pic>
      <p:pic>
        <p:nvPicPr>
          <p:cNvPr id="8" name="Picture 7" descr="RWandsquareroot.jpg">
            <a:extLst>
              <a:ext uri="{FF2B5EF4-FFF2-40B4-BE49-F238E27FC236}">
                <a16:creationId xmlns:a16="http://schemas.microsoft.com/office/drawing/2014/main" id="{A73D02EB-8793-EF4E-A524-FF8273310E23}"/>
              </a:ext>
            </a:extLst>
          </p:cNvPr>
          <p:cNvPicPr>
            <a:picLocks noChangeAspect="1"/>
          </p:cNvPicPr>
          <p:nvPr/>
        </p:nvPicPr>
        <p:blipFill rotWithShape="1">
          <a:blip r:embed="rId6">
            <a:extLst>
              <a:ext uri="{28A0092B-C50C-407E-A947-70E740481C1C}">
                <a14:useLocalDpi xmlns:a14="http://schemas.microsoft.com/office/drawing/2010/main" val="0"/>
              </a:ext>
            </a:extLst>
          </a:blip>
          <a:srcRect l="2593"/>
          <a:stretch/>
        </p:blipFill>
        <p:spPr>
          <a:xfrm>
            <a:off x="2345288" y="4034923"/>
            <a:ext cx="4453424" cy="2832100"/>
          </a:xfrm>
          <a:prstGeom prst="rect">
            <a:avLst/>
          </a:prstGeom>
        </p:spPr>
      </p:pic>
      <p:sp>
        <p:nvSpPr>
          <p:cNvPr id="10" name="TextBox 9">
            <a:extLst>
              <a:ext uri="{FF2B5EF4-FFF2-40B4-BE49-F238E27FC236}">
                <a16:creationId xmlns:a16="http://schemas.microsoft.com/office/drawing/2014/main" id="{784DBDC7-2195-E141-B496-20E566258870}"/>
              </a:ext>
            </a:extLst>
          </p:cNvPr>
          <p:cNvSpPr txBox="1"/>
          <p:nvPr/>
        </p:nvSpPr>
        <p:spPr>
          <a:xfrm>
            <a:off x="2900709" y="0"/>
            <a:ext cx="3342582" cy="584775"/>
          </a:xfrm>
          <a:prstGeom prst="rect">
            <a:avLst/>
          </a:prstGeom>
          <a:noFill/>
        </p:spPr>
        <p:txBody>
          <a:bodyPr wrap="none" rtlCol="0">
            <a:spAutoFit/>
          </a:bodyPr>
          <a:lstStyle/>
          <a:p>
            <a:r>
              <a:rPr lang="en-IT" sz="3200" b="1" u="sng" dirty="0">
                <a:solidFill>
                  <a:srgbClr val="CDF7FF"/>
                </a:solidFill>
                <a:latin typeface="Chalkboard" panose="03050602040202020205" pitchFamily="66" charset="77"/>
              </a:rPr>
              <a:t>Brownian motion</a:t>
            </a:r>
          </a:p>
        </p:txBody>
      </p:sp>
    </p:spTree>
    <p:extLst>
      <p:ext uri="{BB962C8B-B14F-4D97-AF65-F5344CB8AC3E}">
        <p14:creationId xmlns:p14="http://schemas.microsoft.com/office/powerpoint/2010/main" val="14615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FAA74-74FF-8246-8F3B-037EDF06F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E2665271-87F7-D24E-903F-8C1C6B70880C}"/>
              </a:ext>
            </a:extLst>
          </p:cNvPr>
          <p:cNvGrpSpPr/>
          <p:nvPr/>
        </p:nvGrpSpPr>
        <p:grpSpPr>
          <a:xfrm>
            <a:off x="2769702" y="1082261"/>
            <a:ext cx="4687685" cy="1197603"/>
            <a:chOff x="2769702" y="1082261"/>
            <a:chExt cx="4687685" cy="1197603"/>
          </a:xfrm>
        </p:grpSpPr>
        <p:pic>
          <p:nvPicPr>
            <p:cNvPr id="3" name="Picture 2">
              <a:extLst>
                <a:ext uri="{FF2B5EF4-FFF2-40B4-BE49-F238E27FC236}">
                  <a16:creationId xmlns:a16="http://schemas.microsoft.com/office/drawing/2014/main" id="{DEFAEFD4-D158-2740-85C1-C75294C2F464}"/>
                </a:ext>
              </a:extLst>
            </p:cNvPr>
            <p:cNvPicPr>
              <a:picLocks noChangeAspect="1"/>
            </p:cNvPicPr>
            <p:nvPr/>
          </p:nvPicPr>
          <p:blipFill rotWithShape="1">
            <a:blip r:embed="rId3"/>
            <a:srcRect r="91194"/>
            <a:stretch/>
          </p:blipFill>
          <p:spPr>
            <a:xfrm>
              <a:off x="2769702" y="1320238"/>
              <a:ext cx="781879" cy="959626"/>
            </a:xfrm>
            <a:prstGeom prst="rect">
              <a:avLst/>
            </a:prstGeom>
          </p:spPr>
        </p:pic>
        <p:pic>
          <p:nvPicPr>
            <p:cNvPr id="5" name="Picture 4">
              <a:extLst>
                <a:ext uri="{FF2B5EF4-FFF2-40B4-BE49-F238E27FC236}">
                  <a16:creationId xmlns:a16="http://schemas.microsoft.com/office/drawing/2014/main" id="{B6F30C37-2D3C-9040-BAB3-5662C1D1A16C}"/>
                </a:ext>
              </a:extLst>
            </p:cNvPr>
            <p:cNvPicPr>
              <a:picLocks noChangeAspect="1"/>
            </p:cNvPicPr>
            <p:nvPr/>
          </p:nvPicPr>
          <p:blipFill>
            <a:blip r:embed="rId4"/>
            <a:stretch>
              <a:fillRect/>
            </a:stretch>
          </p:blipFill>
          <p:spPr>
            <a:xfrm>
              <a:off x="3939487" y="1082261"/>
              <a:ext cx="3517900" cy="1168400"/>
            </a:xfrm>
            <a:prstGeom prst="rect">
              <a:avLst/>
            </a:prstGeom>
          </p:spPr>
        </p:pic>
      </p:grpSp>
      <p:grpSp>
        <p:nvGrpSpPr>
          <p:cNvPr id="13" name="Group 12">
            <a:extLst>
              <a:ext uri="{FF2B5EF4-FFF2-40B4-BE49-F238E27FC236}">
                <a16:creationId xmlns:a16="http://schemas.microsoft.com/office/drawing/2014/main" id="{372419F4-C042-514B-B9BD-7C8CA6531E48}"/>
              </a:ext>
            </a:extLst>
          </p:cNvPr>
          <p:cNvGrpSpPr/>
          <p:nvPr/>
        </p:nvGrpSpPr>
        <p:grpSpPr>
          <a:xfrm>
            <a:off x="623804" y="5101812"/>
            <a:ext cx="7896393" cy="1179669"/>
            <a:chOff x="1713944" y="5101812"/>
            <a:chExt cx="6648786" cy="1179669"/>
          </a:xfrm>
        </p:grpSpPr>
        <p:pic>
          <p:nvPicPr>
            <p:cNvPr id="9" name="Picture 8">
              <a:extLst>
                <a:ext uri="{FF2B5EF4-FFF2-40B4-BE49-F238E27FC236}">
                  <a16:creationId xmlns:a16="http://schemas.microsoft.com/office/drawing/2014/main" id="{D33D6844-8DCB-544C-89C2-59F6F4D1A789}"/>
                </a:ext>
              </a:extLst>
            </p:cNvPr>
            <p:cNvPicPr>
              <a:picLocks noChangeAspect="1"/>
            </p:cNvPicPr>
            <p:nvPr/>
          </p:nvPicPr>
          <p:blipFill>
            <a:blip r:embed="rId5"/>
            <a:stretch>
              <a:fillRect/>
            </a:stretch>
          </p:blipFill>
          <p:spPr>
            <a:xfrm>
              <a:off x="1713944" y="5101812"/>
              <a:ext cx="812800" cy="1054100"/>
            </a:xfrm>
            <a:prstGeom prst="rect">
              <a:avLst/>
            </a:prstGeom>
          </p:spPr>
        </p:pic>
        <p:sp>
          <p:nvSpPr>
            <p:cNvPr id="10" name="TextBox 9">
              <a:extLst>
                <a:ext uri="{FF2B5EF4-FFF2-40B4-BE49-F238E27FC236}">
                  <a16:creationId xmlns:a16="http://schemas.microsoft.com/office/drawing/2014/main" id="{28406A30-95B0-F44C-B668-0891D4278C43}"/>
                </a:ext>
              </a:extLst>
            </p:cNvPr>
            <p:cNvSpPr txBox="1"/>
            <p:nvPr/>
          </p:nvSpPr>
          <p:spPr>
            <a:xfrm>
              <a:off x="2676940" y="5327374"/>
              <a:ext cx="5685790" cy="954107"/>
            </a:xfrm>
            <a:prstGeom prst="rect">
              <a:avLst/>
            </a:prstGeom>
            <a:noFill/>
          </p:spPr>
          <p:txBody>
            <a:bodyPr wrap="square" rtlCol="0">
              <a:spAutoFit/>
            </a:bodyPr>
            <a:lstStyle/>
            <a:p>
              <a:r>
                <a:rPr lang="en-GB" sz="2800" dirty="0">
                  <a:solidFill>
                    <a:srgbClr val="FFFF00"/>
                  </a:solidFill>
                  <a:latin typeface="Chalkboard" panose="03050602040202020205" pitchFamily="66" charset="77"/>
                </a:rPr>
                <a:t>h</a:t>
              </a:r>
              <a:r>
                <a:rPr lang="en-IT" sz="2800" dirty="0">
                  <a:solidFill>
                    <a:srgbClr val="FFFF00"/>
                  </a:solidFill>
                  <a:latin typeface="Chalkboard" panose="03050602040202020205" pitchFamily="66" charset="77"/>
                </a:rPr>
                <a:t>as its first singularities at Re(s) = ½!!</a:t>
              </a:r>
            </a:p>
          </p:txBody>
        </p:sp>
      </p:grpSp>
      <p:sp>
        <p:nvSpPr>
          <p:cNvPr id="11" name="TextBox 10">
            <a:extLst>
              <a:ext uri="{FF2B5EF4-FFF2-40B4-BE49-F238E27FC236}">
                <a16:creationId xmlns:a16="http://schemas.microsoft.com/office/drawing/2014/main" id="{028258BA-2C4A-2B41-ABFD-2D8BC30E30C1}"/>
              </a:ext>
            </a:extLst>
          </p:cNvPr>
          <p:cNvSpPr txBox="1"/>
          <p:nvPr/>
        </p:nvSpPr>
        <p:spPr>
          <a:xfrm>
            <a:off x="1383756" y="0"/>
            <a:ext cx="6376489" cy="584775"/>
          </a:xfrm>
          <a:prstGeom prst="rect">
            <a:avLst/>
          </a:prstGeom>
          <a:noFill/>
        </p:spPr>
        <p:txBody>
          <a:bodyPr wrap="none" rtlCol="0">
            <a:spAutoFit/>
          </a:bodyPr>
          <a:lstStyle/>
          <a:p>
            <a:r>
              <a:rPr lang="en-IT" sz="3200" b="1" u="sng" dirty="0">
                <a:solidFill>
                  <a:srgbClr val="CDF7FF"/>
                </a:solidFill>
                <a:latin typeface="Chalkboard" panose="03050602040202020205" pitchFamily="66" charset="77"/>
              </a:rPr>
              <a:t>Location of the first singularity</a:t>
            </a:r>
          </a:p>
        </p:txBody>
      </p:sp>
      <p:sp>
        <p:nvSpPr>
          <p:cNvPr id="12" name="Down Arrow 11">
            <a:extLst>
              <a:ext uri="{FF2B5EF4-FFF2-40B4-BE49-F238E27FC236}">
                <a16:creationId xmlns:a16="http://schemas.microsoft.com/office/drawing/2014/main" id="{C20AE1EA-B126-AA4C-B9C8-515D46406EF4}"/>
              </a:ext>
            </a:extLst>
          </p:cNvPr>
          <p:cNvSpPr/>
          <p:nvPr/>
        </p:nvSpPr>
        <p:spPr>
          <a:xfrm>
            <a:off x="4329684" y="4134678"/>
            <a:ext cx="484632" cy="97840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nvGrpSpPr>
          <p:cNvPr id="16" name="Group 15">
            <a:extLst>
              <a:ext uri="{FF2B5EF4-FFF2-40B4-BE49-F238E27FC236}">
                <a16:creationId xmlns:a16="http://schemas.microsoft.com/office/drawing/2014/main" id="{C9935F70-F763-1146-8337-4FC9292825CF}"/>
              </a:ext>
            </a:extLst>
          </p:cNvPr>
          <p:cNvGrpSpPr/>
          <p:nvPr/>
        </p:nvGrpSpPr>
        <p:grpSpPr>
          <a:xfrm>
            <a:off x="-26503" y="3321879"/>
            <a:ext cx="9197007" cy="593900"/>
            <a:chOff x="79515" y="3321879"/>
            <a:chExt cx="9197007" cy="593900"/>
          </a:xfrm>
        </p:grpSpPr>
        <p:pic>
          <p:nvPicPr>
            <p:cNvPr id="8" name="Picture 7">
              <a:extLst>
                <a:ext uri="{FF2B5EF4-FFF2-40B4-BE49-F238E27FC236}">
                  <a16:creationId xmlns:a16="http://schemas.microsoft.com/office/drawing/2014/main" id="{B8D01DB7-2B9E-E945-9D52-6BFEC9CB6A98}"/>
                </a:ext>
              </a:extLst>
            </p:cNvPr>
            <p:cNvPicPr>
              <a:picLocks noChangeAspect="1"/>
            </p:cNvPicPr>
            <p:nvPr/>
          </p:nvPicPr>
          <p:blipFill>
            <a:blip r:embed="rId6"/>
            <a:stretch>
              <a:fillRect/>
            </a:stretch>
          </p:blipFill>
          <p:spPr>
            <a:xfrm>
              <a:off x="617606" y="3321879"/>
              <a:ext cx="2501900" cy="558800"/>
            </a:xfrm>
            <a:prstGeom prst="rect">
              <a:avLst/>
            </a:prstGeom>
          </p:spPr>
        </p:pic>
        <p:sp>
          <p:nvSpPr>
            <p:cNvPr id="14" name="TextBox 13">
              <a:extLst>
                <a:ext uri="{FF2B5EF4-FFF2-40B4-BE49-F238E27FC236}">
                  <a16:creationId xmlns:a16="http://schemas.microsoft.com/office/drawing/2014/main" id="{14001013-42DE-7640-9854-42E91BC15A8C}"/>
                </a:ext>
              </a:extLst>
            </p:cNvPr>
            <p:cNvSpPr txBox="1"/>
            <p:nvPr/>
          </p:nvSpPr>
          <p:spPr>
            <a:xfrm>
              <a:off x="3054629" y="3372678"/>
              <a:ext cx="6221893" cy="523220"/>
            </a:xfrm>
            <a:prstGeom prst="rect">
              <a:avLst/>
            </a:prstGeom>
            <a:noFill/>
          </p:spPr>
          <p:txBody>
            <a:bodyPr wrap="square" rtlCol="0">
              <a:spAutoFit/>
            </a:bodyPr>
            <a:lstStyle/>
            <a:p>
              <a:r>
                <a:rPr lang="en-GB" sz="2800" dirty="0">
                  <a:solidFill>
                    <a:srgbClr val="FFFF00"/>
                  </a:solidFill>
                  <a:latin typeface="Chalkboard" panose="03050602040202020205" pitchFamily="66" charset="77"/>
                </a:rPr>
                <a:t>, the integral diverges at</a:t>
              </a:r>
              <a:r>
                <a:rPr lang="en-IT" sz="2800" dirty="0">
                  <a:solidFill>
                    <a:srgbClr val="FFFF00"/>
                  </a:solidFill>
                  <a:latin typeface="Chalkboard" panose="03050602040202020205" pitchFamily="66" charset="77"/>
                </a:rPr>
                <a:t> Re(s) = ½</a:t>
              </a:r>
            </a:p>
          </p:txBody>
        </p:sp>
        <p:sp>
          <p:nvSpPr>
            <p:cNvPr id="15" name="TextBox 14">
              <a:extLst>
                <a:ext uri="{FF2B5EF4-FFF2-40B4-BE49-F238E27FC236}">
                  <a16:creationId xmlns:a16="http://schemas.microsoft.com/office/drawing/2014/main" id="{B037D323-F416-C54B-95A9-9B02C420A1A1}"/>
                </a:ext>
              </a:extLst>
            </p:cNvPr>
            <p:cNvSpPr txBox="1"/>
            <p:nvPr/>
          </p:nvSpPr>
          <p:spPr>
            <a:xfrm>
              <a:off x="79515" y="3392559"/>
              <a:ext cx="498855" cy="523220"/>
            </a:xfrm>
            <a:prstGeom prst="rect">
              <a:avLst/>
            </a:prstGeom>
            <a:noFill/>
          </p:spPr>
          <p:txBody>
            <a:bodyPr wrap="none" rtlCol="0">
              <a:spAutoFit/>
            </a:bodyPr>
            <a:lstStyle/>
            <a:p>
              <a:r>
                <a:rPr lang="en-GB" sz="2800" dirty="0">
                  <a:solidFill>
                    <a:srgbClr val="FFFF00"/>
                  </a:solidFill>
                  <a:latin typeface="Chalkboard" panose="03050602040202020205" pitchFamily="66" charset="77"/>
                </a:rPr>
                <a:t>If</a:t>
              </a:r>
              <a:endParaRPr lang="en-IT" sz="2800" dirty="0"/>
            </a:p>
          </p:txBody>
        </p:sp>
      </p:grpSp>
    </p:spTree>
    <p:extLst>
      <p:ext uri="{BB962C8B-B14F-4D97-AF65-F5344CB8AC3E}">
        <p14:creationId xmlns:p14="http://schemas.microsoft.com/office/powerpoint/2010/main" val="26365042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B3BE1-F481-414A-8646-290727E1C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44" y="868784"/>
            <a:ext cx="10989271" cy="3416320"/>
          </a:xfrm>
          <a:prstGeom prst="rect">
            <a:avLst/>
          </a:prstGeom>
          <a:noFill/>
        </p:spPr>
        <p:txBody>
          <a:bodyPr wrap="square" rtlCol="0">
            <a:spAutoFit/>
          </a:bodyPr>
          <a:lstStyle/>
          <a:p>
            <a:r>
              <a:rPr lang="en-US" sz="3600" dirty="0">
                <a:solidFill>
                  <a:srgbClr val="FFFF00"/>
                </a:solidFill>
                <a:latin typeface="Chalkboard" panose="03050602040202020205" pitchFamily="66" charset="77"/>
              </a:rPr>
              <a:t>   Mutatis </a:t>
            </a:r>
            <a:r>
              <a:rPr lang="en-US" sz="3600" dirty="0" err="1">
                <a:solidFill>
                  <a:srgbClr val="FFFF00"/>
                </a:solidFill>
                <a:latin typeface="Chalkboard" panose="03050602040202020205" pitchFamily="66" charset="77"/>
              </a:rPr>
              <a:t>mutandi</a:t>
            </a:r>
            <a:r>
              <a:rPr lang="en-US" sz="3600" dirty="0">
                <a:solidFill>
                  <a:srgbClr val="FFFF00"/>
                </a:solidFill>
                <a:latin typeface="Chalkboard" panose="03050602040202020205" pitchFamily="66" charset="77"/>
              </a:rPr>
              <a:t>, all the properties of </a:t>
            </a:r>
          </a:p>
          <a:p>
            <a:r>
              <a:rPr lang="en-US" sz="3600" dirty="0">
                <a:solidFill>
                  <a:srgbClr val="FFFF00"/>
                </a:solidFill>
                <a:latin typeface="Chalkboard" panose="03050602040202020205" pitchFamily="66" charset="77"/>
              </a:rPr>
              <a:t>   the Riemann functions also hold for </a:t>
            </a:r>
          </a:p>
          <a:p>
            <a:endParaRPr lang="en-US" sz="3600" dirty="0">
              <a:solidFill>
                <a:srgbClr val="FFFF00"/>
              </a:solidFill>
              <a:latin typeface="Chalkboard" panose="03050602040202020205" pitchFamily="66" charset="77"/>
            </a:endParaRPr>
          </a:p>
          <a:p>
            <a:r>
              <a:rPr lang="en-US" sz="3600" dirty="0">
                <a:solidFill>
                  <a:srgbClr val="FFFF00"/>
                </a:solidFill>
                <a:latin typeface="Chalkboard" panose="03050602040202020205" pitchFamily="66" charset="77"/>
              </a:rPr>
              <a:t>                    </a:t>
            </a:r>
            <a:r>
              <a:rPr lang="en-US" sz="3600" u="sng" dirty="0">
                <a:solidFill>
                  <a:srgbClr val="CDF7FF"/>
                </a:solidFill>
                <a:latin typeface="Chalkboard" panose="03050602040202020205" pitchFamily="66" charset="77"/>
              </a:rPr>
              <a:t>infinitely</a:t>
            </a:r>
            <a:r>
              <a:rPr lang="en-US" sz="3600" dirty="0">
                <a:solidFill>
                  <a:srgbClr val="FFFF00"/>
                </a:solidFill>
                <a:latin typeface="Chalkboard" panose="03050602040202020205" pitchFamily="66" charset="77"/>
              </a:rPr>
              <a:t> </a:t>
            </a:r>
          </a:p>
          <a:p>
            <a:endParaRPr lang="en-US" sz="3600" dirty="0">
              <a:solidFill>
                <a:srgbClr val="FFFF00"/>
              </a:solidFill>
              <a:latin typeface="Chalkboard" panose="03050602040202020205" pitchFamily="66" charset="77"/>
            </a:endParaRPr>
          </a:p>
          <a:p>
            <a:r>
              <a:rPr lang="en-US" sz="3600" dirty="0">
                <a:solidFill>
                  <a:srgbClr val="FFFF00"/>
                </a:solidFill>
                <a:latin typeface="Chalkboard" panose="03050602040202020205" pitchFamily="66" charset="77"/>
              </a:rPr>
              <a:t>   many other classes of functions!! </a:t>
            </a:r>
          </a:p>
        </p:txBody>
      </p:sp>
      <p:sp>
        <p:nvSpPr>
          <p:cNvPr id="2" name="Rectangle 1">
            <a:extLst>
              <a:ext uri="{FF2B5EF4-FFF2-40B4-BE49-F238E27FC236}">
                <a16:creationId xmlns:a16="http://schemas.microsoft.com/office/drawing/2014/main" id="{D6317CF7-3595-294C-A90D-F77C4EF30238}"/>
              </a:ext>
            </a:extLst>
          </p:cNvPr>
          <p:cNvSpPr/>
          <p:nvPr/>
        </p:nvSpPr>
        <p:spPr>
          <a:xfrm>
            <a:off x="1897935" y="5258485"/>
            <a:ext cx="5348131" cy="646331"/>
          </a:xfrm>
          <a:prstGeom prst="rect">
            <a:avLst/>
          </a:prstGeom>
        </p:spPr>
        <p:txBody>
          <a:bodyPr wrap="none">
            <a:spAutoFit/>
          </a:bodyPr>
          <a:lstStyle/>
          <a:p>
            <a:r>
              <a:rPr lang="en-US" sz="3600" u="sng" dirty="0">
                <a:solidFill>
                  <a:srgbClr val="CDF7FF"/>
                </a:solidFill>
                <a:latin typeface="Chalkboard" panose="03050602040202020205" pitchFamily="66" charset="77"/>
              </a:rPr>
              <a:t>The Dirichlet L-functions</a:t>
            </a:r>
            <a:endParaRPr lang="en-IT" sz="3600" dirty="0"/>
          </a:p>
        </p:txBody>
      </p:sp>
    </p:spTree>
    <p:extLst>
      <p:ext uri="{BB962C8B-B14F-4D97-AF65-F5344CB8AC3E}">
        <p14:creationId xmlns:p14="http://schemas.microsoft.com/office/powerpoint/2010/main" val="3523335607"/>
      </p:ext>
    </p:extLst>
  </p:cSld>
  <p:clrMapOvr>
    <a:masterClrMapping/>
  </p:clrMapOvr>
  <mc:AlternateContent xmlns:mc="http://schemas.openxmlformats.org/markup-compatibility/2006" xmlns:p14="http://schemas.microsoft.com/office/powerpoint/2010/main">
    <mc:Choice Requires="p14">
      <p:transition spd="slow" p14:dur="14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ametricPlotL Riemann red.pdf">
            <a:extLst>
              <a:ext uri="{FF2B5EF4-FFF2-40B4-BE49-F238E27FC236}">
                <a16:creationId xmlns:a16="http://schemas.microsoft.com/office/drawing/2014/main" id="{DCDDDBEC-8EBD-774D-9AAF-BA4D26F0A8CF}"/>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31" r="-1"/>
          <a:stretch/>
        </p:blipFill>
        <p:spPr>
          <a:xfrm>
            <a:off x="-1558574" y="-331906"/>
            <a:ext cx="10674538" cy="7855200"/>
          </a:xfrm>
          <a:prstGeom prst="rect">
            <a:avLst/>
          </a:prstGeom>
        </p:spPr>
      </p:pic>
      <p:sp>
        <p:nvSpPr>
          <p:cNvPr id="2" name="Rectangle 1">
            <a:extLst>
              <a:ext uri="{FF2B5EF4-FFF2-40B4-BE49-F238E27FC236}">
                <a16:creationId xmlns:a16="http://schemas.microsoft.com/office/drawing/2014/main" id="{14E2A051-5A17-104D-88C7-6769896F2F69}"/>
              </a:ext>
            </a:extLst>
          </p:cNvPr>
          <p:cNvSpPr/>
          <p:nvPr/>
        </p:nvSpPr>
        <p:spPr>
          <a:xfrm>
            <a:off x="1265678" y="3071339"/>
            <a:ext cx="6612644" cy="769441"/>
          </a:xfrm>
          <a:prstGeom prst="rect">
            <a:avLst/>
          </a:prstGeom>
        </p:spPr>
        <p:txBody>
          <a:bodyPr wrap="none">
            <a:spAutoFit/>
          </a:bodyPr>
          <a:lstStyle/>
          <a:p>
            <a:pPr defTabSz="914400" fontAlgn="base">
              <a:spcBef>
                <a:spcPct val="0"/>
              </a:spcBef>
              <a:spcAft>
                <a:spcPct val="0"/>
              </a:spcAft>
            </a:pPr>
            <a:r>
              <a:rPr lang="en-US" sz="4400" dirty="0">
                <a:solidFill>
                  <a:srgbClr val="FFFFFF"/>
                </a:solidFill>
                <a:latin typeface="Snell Roundhand"/>
                <a:ea typeface="ＭＳ Ｐゴシック" charset="0"/>
                <a:cs typeface="Snell Roundhand"/>
              </a:rPr>
              <a:t>The Dirichlet’s L - functions    </a:t>
            </a:r>
          </a:p>
        </p:txBody>
      </p:sp>
    </p:spTree>
    <p:extLst>
      <p:ext uri="{BB962C8B-B14F-4D97-AF65-F5344CB8AC3E}">
        <p14:creationId xmlns:p14="http://schemas.microsoft.com/office/powerpoint/2010/main" val="136104332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AA1C5-975A-E846-8384-19B16F53C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63665" y="265167"/>
            <a:ext cx="3882493" cy="646331"/>
          </a:xfrm>
          <a:prstGeom prst="rect">
            <a:avLst/>
          </a:prstGeom>
          <a:noFill/>
        </p:spPr>
        <p:txBody>
          <a:bodyPr wrap="none" rtlCol="0">
            <a:spAutoFit/>
          </a:bodyPr>
          <a:lstStyle/>
          <a:p>
            <a:r>
              <a:rPr lang="en-US" sz="3600" u="sng" dirty="0">
                <a:solidFill>
                  <a:srgbClr val="FFFF00"/>
                </a:solidFill>
              </a:rPr>
              <a:t>Modular Arithmetic</a:t>
            </a:r>
          </a:p>
        </p:txBody>
      </p:sp>
      <p:pic>
        <p:nvPicPr>
          <p:cNvPr id="5" name="Picture 4" descr="Clock.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63580" y="1185204"/>
            <a:ext cx="5616840" cy="5630925"/>
          </a:xfrm>
          <a:prstGeom prst="rect">
            <a:avLst/>
          </a:prstGeom>
        </p:spPr>
      </p:pic>
    </p:spTree>
    <p:extLst>
      <p:ext uri="{BB962C8B-B14F-4D97-AF65-F5344CB8AC3E}">
        <p14:creationId xmlns:p14="http://schemas.microsoft.com/office/powerpoint/2010/main" val="2048614888"/>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912B58-EEEC-A94D-8D6D-AB3D02496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lock.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63580" y="1185204"/>
            <a:ext cx="5616840" cy="5630925"/>
          </a:xfrm>
          <a:prstGeom prst="rect">
            <a:avLst/>
          </a:prstGeom>
        </p:spPr>
      </p:pic>
      <p:sp>
        <p:nvSpPr>
          <p:cNvPr id="4" name="TextBox 3"/>
          <p:cNvSpPr txBox="1"/>
          <p:nvPr/>
        </p:nvSpPr>
        <p:spPr>
          <a:xfrm>
            <a:off x="2663665" y="265167"/>
            <a:ext cx="3882493" cy="646331"/>
          </a:xfrm>
          <a:prstGeom prst="rect">
            <a:avLst/>
          </a:prstGeom>
          <a:noFill/>
        </p:spPr>
        <p:txBody>
          <a:bodyPr wrap="none" rtlCol="0">
            <a:spAutoFit/>
          </a:bodyPr>
          <a:lstStyle/>
          <a:p>
            <a:r>
              <a:rPr lang="en-US" sz="3600" u="sng" dirty="0">
                <a:solidFill>
                  <a:srgbClr val="FFFF00"/>
                </a:solidFill>
              </a:rPr>
              <a:t>Modular Arithmetic</a:t>
            </a:r>
          </a:p>
        </p:txBody>
      </p:sp>
      <p:sp>
        <p:nvSpPr>
          <p:cNvPr id="2" name="Oval 1"/>
          <p:cNvSpPr/>
          <p:nvPr/>
        </p:nvSpPr>
        <p:spPr>
          <a:xfrm rot="2279156">
            <a:off x="5175534" y="1674810"/>
            <a:ext cx="914400" cy="137385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19217606">
            <a:off x="5009724" y="5107047"/>
            <a:ext cx="914400" cy="137385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2279156">
            <a:off x="3095137" y="4939566"/>
            <a:ext cx="914400" cy="137385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9217606">
            <a:off x="3222382" y="1574865"/>
            <a:ext cx="914400" cy="137385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1322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50ACA97-1DEE-D34D-AA2A-FFD8377CE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814499"/>
            <a:ext cx="165643" cy="5017453"/>
            <a:chOff x="1574271" y="1102360"/>
            <a:chExt cx="165643" cy="5017453"/>
          </a:xfrm>
        </p:grpSpPr>
        <p:sp>
          <p:nvSpPr>
            <p:cNvPr id="102413" name="Oval 13"/>
            <p:cNvSpPr>
              <a:spLocks noChangeArrowheads="1"/>
            </p:cNvSpPr>
            <p:nvPr/>
          </p:nvSpPr>
          <p:spPr bwMode="auto">
            <a:xfrm>
              <a:off x="1574271" y="272320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12924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7650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48892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179388"/>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10236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967412"/>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974" y="456804"/>
            <a:ext cx="1028700" cy="469900"/>
          </a:xfrm>
          <a:prstGeom prst="rect">
            <a:avLst/>
          </a:prstGeom>
        </p:spPr>
      </p:pic>
    </p:spTree>
    <p:extLst>
      <p:ext uri="{BB962C8B-B14F-4D97-AF65-F5344CB8AC3E}">
        <p14:creationId xmlns:p14="http://schemas.microsoft.com/office/powerpoint/2010/main" val="9927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02408"/>
                                        </p:tgtEl>
                                        <p:attrNameLst>
                                          <p:attrName>style.visibility</p:attrName>
                                        </p:attrNameLst>
                                      </p:cBhvr>
                                      <p:to>
                                        <p:strVal val="visible"/>
                                      </p:to>
                                    </p:set>
                                    <p:animEffect transition="in" filter="dissolve">
                                      <p:cBhvr>
                                        <p:cTn id="18" dur="1000"/>
                                        <p:tgtEl>
                                          <p:spTgt spid="102408"/>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1000"/>
                                        <p:tgtEl>
                                          <p:spTgt spid="4"/>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35988E-CE2E-A545-A83F-F18A87E73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9273" y="230808"/>
            <a:ext cx="7865454" cy="523220"/>
          </a:xfrm>
          <a:prstGeom prst="rect">
            <a:avLst/>
          </a:prstGeom>
          <a:noFill/>
        </p:spPr>
        <p:txBody>
          <a:bodyPr wrap="none" rtlCol="0">
            <a:spAutoFit/>
          </a:bodyPr>
          <a:lstStyle/>
          <a:p>
            <a:r>
              <a:rPr lang="en-US" sz="2800" u="sng" dirty="0">
                <a:solidFill>
                  <a:srgbClr val="DBFDFF"/>
                </a:solidFill>
              </a:rPr>
              <a:t>The </a:t>
            </a:r>
            <a:r>
              <a:rPr lang="en-US" sz="2800" u="sng" dirty="0" err="1">
                <a:solidFill>
                  <a:srgbClr val="DBFDFF"/>
                </a:solidFill>
              </a:rPr>
              <a:t>abelian</a:t>
            </a:r>
            <a:r>
              <a:rPr lang="en-US" sz="2800" u="sng" dirty="0">
                <a:solidFill>
                  <a:srgbClr val="DBFDFF"/>
                </a:solidFill>
              </a:rPr>
              <a:t> group of prime residue classes modulo q</a:t>
            </a:r>
          </a:p>
        </p:txBody>
      </p:sp>
      <p:grpSp>
        <p:nvGrpSpPr>
          <p:cNvPr id="15" name="Group 14"/>
          <p:cNvGrpSpPr/>
          <p:nvPr/>
        </p:nvGrpSpPr>
        <p:grpSpPr>
          <a:xfrm>
            <a:off x="993893" y="1677112"/>
            <a:ext cx="5802965" cy="525728"/>
            <a:chOff x="993893" y="1677112"/>
            <a:chExt cx="5802965" cy="525728"/>
          </a:xfrm>
        </p:grpSpPr>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93" y="1732940"/>
              <a:ext cx="1333500" cy="469900"/>
            </a:xfrm>
            <a:prstGeom prst="rect">
              <a:avLst/>
            </a:prstGeom>
          </p:spPr>
        </p:pic>
        <p:sp>
          <p:nvSpPr>
            <p:cNvPr id="7" name="TextBox 6"/>
            <p:cNvSpPr txBox="1"/>
            <p:nvPr/>
          </p:nvSpPr>
          <p:spPr>
            <a:xfrm>
              <a:off x="2470032" y="1677112"/>
              <a:ext cx="4326826" cy="523220"/>
            </a:xfrm>
            <a:prstGeom prst="rect">
              <a:avLst/>
            </a:prstGeom>
            <a:noFill/>
          </p:spPr>
          <p:txBody>
            <a:bodyPr wrap="none" rtlCol="0">
              <a:spAutoFit/>
            </a:bodyPr>
            <a:lstStyle/>
            <a:p>
              <a:r>
                <a:rPr lang="en-US" sz="2800" dirty="0">
                  <a:solidFill>
                    <a:srgbClr val="FFFF00"/>
                  </a:solidFill>
                </a:rPr>
                <a:t>: =   { a mod q : </a:t>
              </a:r>
              <a:r>
                <a:rPr lang="en-US" sz="2800" dirty="0" err="1">
                  <a:solidFill>
                    <a:srgbClr val="FFFF00"/>
                  </a:solidFill>
                </a:rPr>
                <a:t>gcd</a:t>
              </a:r>
              <a:r>
                <a:rPr lang="en-US" sz="2800" dirty="0">
                  <a:solidFill>
                    <a:srgbClr val="FFFF00"/>
                  </a:solidFill>
                </a:rPr>
                <a:t>(</a:t>
              </a:r>
              <a:r>
                <a:rPr lang="en-US" sz="2800" dirty="0" err="1">
                  <a:solidFill>
                    <a:srgbClr val="FFFF00"/>
                  </a:solidFill>
                </a:rPr>
                <a:t>a,q</a:t>
              </a:r>
              <a:r>
                <a:rPr lang="en-US" sz="2800" dirty="0">
                  <a:solidFill>
                    <a:srgbClr val="FFFF00"/>
                  </a:solidFill>
                </a:rPr>
                <a:t>) = 1 }</a:t>
              </a:r>
            </a:p>
          </p:txBody>
        </p:sp>
      </p:gr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35" y="3226327"/>
            <a:ext cx="3733800" cy="469900"/>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099" y="2926488"/>
            <a:ext cx="3200400" cy="1320800"/>
          </a:xfrm>
          <a:prstGeom prst="rect">
            <a:avLst/>
          </a:prstGeom>
        </p:spPr>
      </p:pic>
      <p:sp>
        <p:nvSpPr>
          <p:cNvPr id="10" name="TextBox 9"/>
          <p:cNvSpPr txBox="1"/>
          <p:nvPr/>
        </p:nvSpPr>
        <p:spPr>
          <a:xfrm>
            <a:off x="223279" y="4466145"/>
            <a:ext cx="1564501" cy="523220"/>
          </a:xfrm>
          <a:prstGeom prst="rect">
            <a:avLst/>
          </a:prstGeom>
          <a:noFill/>
        </p:spPr>
        <p:txBody>
          <a:bodyPr wrap="none" rtlCol="0">
            <a:spAutoFit/>
          </a:bodyPr>
          <a:lstStyle/>
          <a:p>
            <a:r>
              <a:rPr lang="en-US" sz="2800" u="sng" dirty="0">
                <a:solidFill>
                  <a:srgbClr val="67FF79"/>
                </a:solidFill>
              </a:rPr>
              <a:t>Examples</a:t>
            </a:r>
          </a:p>
        </p:txBody>
      </p:sp>
      <p:sp>
        <p:nvSpPr>
          <p:cNvPr id="11" name="TextBox 10"/>
          <p:cNvSpPr txBox="1"/>
          <p:nvPr/>
        </p:nvSpPr>
        <p:spPr>
          <a:xfrm>
            <a:off x="237233" y="5261685"/>
            <a:ext cx="812642" cy="584776"/>
          </a:xfrm>
          <a:prstGeom prst="rect">
            <a:avLst/>
          </a:prstGeom>
          <a:noFill/>
        </p:spPr>
        <p:txBody>
          <a:bodyPr wrap="none" rtlCol="0">
            <a:spAutoFit/>
          </a:bodyPr>
          <a:lstStyle/>
          <a:p>
            <a:r>
              <a:rPr lang="en-US" sz="3200" dirty="0">
                <a:solidFill>
                  <a:srgbClr val="FFFFFF"/>
                </a:solidFill>
              </a:rPr>
              <a:t>q=7</a:t>
            </a:r>
          </a:p>
        </p:txBody>
      </p:sp>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7777" y="5328702"/>
            <a:ext cx="5029200" cy="508000"/>
          </a:xfrm>
          <a:prstGeom prst="rect">
            <a:avLst/>
          </a:prstGeom>
        </p:spPr>
      </p:pic>
      <p:pic>
        <p:nvPicPr>
          <p:cNvPr id="13" name="Picture 1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6300" y="6096323"/>
            <a:ext cx="6997700" cy="508000"/>
          </a:xfrm>
          <a:prstGeom prst="rect">
            <a:avLst/>
          </a:prstGeom>
        </p:spPr>
      </p:pic>
      <p:sp>
        <p:nvSpPr>
          <p:cNvPr id="14" name="TextBox 13"/>
          <p:cNvSpPr txBox="1"/>
          <p:nvPr/>
        </p:nvSpPr>
        <p:spPr>
          <a:xfrm>
            <a:off x="251003" y="6040495"/>
            <a:ext cx="1020632" cy="584776"/>
          </a:xfrm>
          <a:prstGeom prst="rect">
            <a:avLst/>
          </a:prstGeom>
          <a:noFill/>
        </p:spPr>
        <p:txBody>
          <a:bodyPr wrap="none" rtlCol="0">
            <a:spAutoFit/>
          </a:bodyPr>
          <a:lstStyle/>
          <a:p>
            <a:r>
              <a:rPr lang="en-US" sz="3200" dirty="0">
                <a:solidFill>
                  <a:srgbClr val="FFFFFF"/>
                </a:solidFill>
              </a:rPr>
              <a:t>q=20</a:t>
            </a:r>
          </a:p>
        </p:txBody>
      </p:sp>
      <p:sp>
        <p:nvSpPr>
          <p:cNvPr id="16" name="TextBox 15"/>
          <p:cNvSpPr txBox="1"/>
          <p:nvPr/>
        </p:nvSpPr>
        <p:spPr>
          <a:xfrm>
            <a:off x="7920178" y="5243826"/>
            <a:ext cx="982761" cy="584776"/>
          </a:xfrm>
          <a:prstGeom prst="rect">
            <a:avLst/>
          </a:prstGeom>
          <a:noFill/>
        </p:spPr>
        <p:txBody>
          <a:bodyPr wrap="none" rtlCol="0">
            <a:spAutoFit/>
          </a:bodyPr>
          <a:lstStyle/>
          <a:p>
            <a:r>
              <a:rPr lang="en-US" sz="3200" dirty="0">
                <a:solidFill>
                  <a:srgbClr val="FFFFFF"/>
                </a:solidFill>
              </a:rPr>
              <a:t>(q-1)</a:t>
            </a:r>
          </a:p>
        </p:txBody>
      </p:sp>
      <p:sp>
        <p:nvSpPr>
          <p:cNvPr id="2" name="TextBox 1">
            <a:extLst>
              <a:ext uri="{FF2B5EF4-FFF2-40B4-BE49-F238E27FC236}">
                <a16:creationId xmlns:a16="http://schemas.microsoft.com/office/drawing/2014/main" id="{03C37485-E8AC-2C44-BDBD-1CA6AB17688E}"/>
              </a:ext>
            </a:extLst>
          </p:cNvPr>
          <p:cNvSpPr txBox="1"/>
          <p:nvPr/>
        </p:nvSpPr>
        <p:spPr>
          <a:xfrm>
            <a:off x="2222751" y="1600514"/>
            <a:ext cx="300082" cy="369332"/>
          </a:xfrm>
          <a:prstGeom prst="rect">
            <a:avLst/>
          </a:prstGeom>
          <a:noFill/>
        </p:spPr>
        <p:txBody>
          <a:bodyPr wrap="none" rtlCol="0">
            <a:spAutoFit/>
          </a:bodyPr>
          <a:lstStyle/>
          <a:p>
            <a:r>
              <a:rPr lang="en-IT" dirty="0">
                <a:solidFill>
                  <a:srgbClr val="FFFF00"/>
                </a:solidFill>
              </a:rPr>
              <a:t>*</a:t>
            </a:r>
          </a:p>
        </p:txBody>
      </p:sp>
      <p:sp>
        <p:nvSpPr>
          <p:cNvPr id="3" name="TextBox 2">
            <a:extLst>
              <a:ext uri="{FF2B5EF4-FFF2-40B4-BE49-F238E27FC236}">
                <a16:creationId xmlns:a16="http://schemas.microsoft.com/office/drawing/2014/main" id="{0E8239D0-0F83-A24D-B315-9761949C4408}"/>
              </a:ext>
            </a:extLst>
          </p:cNvPr>
          <p:cNvSpPr txBox="1"/>
          <p:nvPr/>
        </p:nvSpPr>
        <p:spPr>
          <a:xfrm>
            <a:off x="3595816" y="5189838"/>
            <a:ext cx="300082" cy="369332"/>
          </a:xfrm>
          <a:prstGeom prst="rect">
            <a:avLst/>
          </a:prstGeom>
          <a:noFill/>
        </p:spPr>
        <p:txBody>
          <a:bodyPr wrap="none" rtlCol="0">
            <a:spAutoFit/>
          </a:bodyPr>
          <a:lstStyle/>
          <a:p>
            <a:r>
              <a:rPr lang="en-IT" dirty="0">
                <a:solidFill>
                  <a:schemeClr val="bg1"/>
                </a:solidFill>
              </a:rPr>
              <a:t>*</a:t>
            </a:r>
          </a:p>
        </p:txBody>
      </p:sp>
      <p:sp>
        <p:nvSpPr>
          <p:cNvPr id="18" name="TextBox 17">
            <a:extLst>
              <a:ext uri="{FF2B5EF4-FFF2-40B4-BE49-F238E27FC236}">
                <a16:creationId xmlns:a16="http://schemas.microsoft.com/office/drawing/2014/main" id="{5B7D5DD3-6051-6D43-B12C-0B9E1DE6EF11}"/>
              </a:ext>
            </a:extLst>
          </p:cNvPr>
          <p:cNvSpPr txBox="1"/>
          <p:nvPr/>
        </p:nvSpPr>
        <p:spPr>
          <a:xfrm>
            <a:off x="3649362" y="5984789"/>
            <a:ext cx="300082" cy="369332"/>
          </a:xfrm>
          <a:prstGeom prst="rect">
            <a:avLst/>
          </a:prstGeom>
          <a:noFill/>
        </p:spPr>
        <p:txBody>
          <a:bodyPr wrap="none" rtlCol="0">
            <a:spAutoFit/>
          </a:bodyPr>
          <a:lstStyle/>
          <a:p>
            <a:r>
              <a:rPr lang="en-IT" dirty="0">
                <a:solidFill>
                  <a:schemeClr val="bg1"/>
                </a:solidFill>
              </a:rPr>
              <a:t>*</a:t>
            </a:r>
          </a:p>
        </p:txBody>
      </p:sp>
    </p:spTree>
    <p:extLst>
      <p:ext uri="{BB962C8B-B14F-4D97-AF65-F5344CB8AC3E}">
        <p14:creationId xmlns:p14="http://schemas.microsoft.com/office/powerpoint/2010/main" val="75779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1000"/>
                                        <p:tgtEl>
                                          <p:spTgt spid="11"/>
                                        </p:tgtEl>
                                      </p:cBhvr>
                                    </p:animEffect>
                                  </p:childTnLst>
                                </p:cTn>
                              </p:par>
                            </p:childTnLst>
                          </p:cTn>
                        </p:par>
                        <p:par>
                          <p:cTn id="34" fill="hold">
                            <p:stCondLst>
                              <p:cond delay="2000"/>
                            </p:stCondLst>
                            <p:childTnLst>
                              <p:par>
                                <p:cTn id="35" presetID="9"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1000"/>
                                        <p:tgtEl>
                                          <p:spTgt spid="1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par>
                          <p:cTn id="41" fill="hold">
                            <p:stCondLst>
                              <p:cond delay="3000"/>
                            </p:stCondLst>
                            <p:childTnLst>
                              <p:par>
                                <p:cTn id="42" presetID="9"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1000"/>
                                        <p:tgtEl>
                                          <p:spTgt spid="14"/>
                                        </p:tgtEl>
                                      </p:cBhvr>
                                    </p:animEffect>
                                  </p:childTnLst>
                                </p:cTn>
                              </p:par>
                            </p:childTnLst>
                          </p:cTn>
                        </p:par>
                        <p:par>
                          <p:cTn id="50" fill="hold">
                            <p:stCondLst>
                              <p:cond delay="1000"/>
                            </p:stCondLst>
                            <p:childTnLst>
                              <p:par>
                                <p:cTn id="51" presetID="9"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dissolve">
                                      <p:cBhvr>
                                        <p:cTn id="53" dur="1000"/>
                                        <p:tgtEl>
                                          <p:spTgt spid="1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dissolv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4" grpId="0"/>
      <p:bldP spid="16" grpId="0"/>
      <p:bldP spid="2" grpId="0"/>
      <p:bldP spid="3"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ABBA4A-E7FD-BE47-8ED5-EA5DCA7EA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29375" y="-97708"/>
            <a:ext cx="2685250" cy="769441"/>
          </a:xfrm>
          <a:prstGeom prst="rect">
            <a:avLst/>
          </a:prstGeom>
          <a:noFill/>
        </p:spPr>
        <p:txBody>
          <a:bodyPr wrap="none" rtlCol="0">
            <a:spAutoFit/>
          </a:bodyPr>
          <a:lstStyle/>
          <a:p>
            <a:r>
              <a:rPr lang="en-US" sz="4400" b="1" u="sng" dirty="0">
                <a:solidFill>
                  <a:srgbClr val="FFFF00"/>
                </a:solidFill>
              </a:rPr>
              <a:t>Characters</a:t>
            </a:r>
          </a:p>
        </p:txBody>
      </p:sp>
      <p:sp>
        <p:nvSpPr>
          <p:cNvPr id="5" name="TextBox 4"/>
          <p:cNvSpPr txBox="1"/>
          <p:nvPr/>
        </p:nvSpPr>
        <p:spPr>
          <a:xfrm>
            <a:off x="0" y="1122557"/>
            <a:ext cx="8686993" cy="523220"/>
          </a:xfrm>
          <a:prstGeom prst="rect">
            <a:avLst/>
          </a:prstGeom>
          <a:noFill/>
        </p:spPr>
        <p:txBody>
          <a:bodyPr wrap="none" rtlCol="0">
            <a:spAutoFit/>
          </a:bodyPr>
          <a:lstStyle/>
          <a:p>
            <a:pPr marL="457200" indent="-457200">
              <a:buFont typeface="Arial"/>
              <a:buChar char="•"/>
            </a:pPr>
            <a:r>
              <a:rPr lang="en-US" sz="2800" dirty="0">
                <a:solidFill>
                  <a:schemeClr val="bg1"/>
                </a:solidFill>
              </a:rPr>
              <a:t>These are 1-d representation of the residue class group</a:t>
            </a:r>
          </a:p>
        </p:txBody>
      </p:sp>
      <p:sp>
        <p:nvSpPr>
          <p:cNvPr id="6" name="TextBox 5"/>
          <p:cNvSpPr txBox="1"/>
          <p:nvPr/>
        </p:nvSpPr>
        <p:spPr>
          <a:xfrm>
            <a:off x="0" y="1883042"/>
            <a:ext cx="8981946" cy="523220"/>
          </a:xfrm>
          <a:prstGeom prst="rect">
            <a:avLst/>
          </a:prstGeom>
          <a:noFill/>
        </p:spPr>
        <p:txBody>
          <a:bodyPr wrap="none" rtlCol="0">
            <a:spAutoFit/>
          </a:bodyPr>
          <a:lstStyle/>
          <a:p>
            <a:pPr marL="457200" indent="-457200">
              <a:buFont typeface="Arial"/>
              <a:buChar char="•"/>
            </a:pPr>
            <a:r>
              <a:rPr lang="en-US" sz="2800" dirty="0">
                <a:solidFill>
                  <a:schemeClr val="bg1"/>
                </a:solidFill>
              </a:rPr>
              <a:t>There are as many characters as many elements, i.e. </a:t>
            </a:r>
            <a:r>
              <a:rPr lang="en-US" sz="2800" dirty="0" err="1">
                <a:solidFill>
                  <a:schemeClr val="bg1"/>
                </a:solidFill>
              </a:rPr>
              <a:t>ϕ</a:t>
            </a:r>
            <a:r>
              <a:rPr lang="en-US" sz="2800" dirty="0">
                <a:solidFill>
                  <a:schemeClr val="bg1"/>
                </a:solidFill>
              </a:rPr>
              <a:t>(q)</a:t>
            </a:r>
          </a:p>
        </p:txBody>
      </p:sp>
      <p:sp>
        <p:nvSpPr>
          <p:cNvPr id="10" name="TextBox 9"/>
          <p:cNvSpPr txBox="1"/>
          <p:nvPr/>
        </p:nvSpPr>
        <p:spPr>
          <a:xfrm>
            <a:off x="0" y="5322378"/>
            <a:ext cx="8686993" cy="523220"/>
          </a:xfrm>
          <a:prstGeom prst="rect">
            <a:avLst/>
          </a:prstGeom>
          <a:noFill/>
        </p:spPr>
        <p:txBody>
          <a:bodyPr wrap="none" rtlCol="0">
            <a:spAutoFit/>
          </a:bodyPr>
          <a:lstStyle/>
          <a:p>
            <a:pPr marL="457200" indent="-457200">
              <a:buFont typeface="Arial"/>
              <a:buChar char="•"/>
            </a:pPr>
            <a:r>
              <a:rPr lang="en-US" sz="2800" dirty="0">
                <a:solidFill>
                  <a:schemeClr val="bg1"/>
                </a:solidFill>
              </a:rPr>
              <a:t>These arithmetic functions satisfy a series of properties </a:t>
            </a:r>
          </a:p>
        </p:txBody>
      </p:sp>
      <p:grpSp>
        <p:nvGrpSpPr>
          <p:cNvPr id="12" name="Group 11"/>
          <p:cNvGrpSpPr/>
          <p:nvPr/>
        </p:nvGrpSpPr>
        <p:grpSpPr>
          <a:xfrm>
            <a:off x="974337" y="3329258"/>
            <a:ext cx="7712656" cy="546100"/>
            <a:chOff x="974337" y="3329258"/>
            <a:chExt cx="7712656" cy="546100"/>
          </a:xfrm>
        </p:grpSpPr>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93" y="3405458"/>
              <a:ext cx="3289300" cy="4699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37" y="3329258"/>
              <a:ext cx="3073400" cy="546100"/>
            </a:xfrm>
            <a:prstGeom prst="rect">
              <a:avLst/>
            </a:prstGeom>
          </p:spPr>
        </p:pic>
      </p:grpSp>
    </p:spTree>
    <p:extLst>
      <p:ext uri="{BB962C8B-B14F-4D97-AF65-F5344CB8AC3E}">
        <p14:creationId xmlns:p14="http://schemas.microsoft.com/office/powerpoint/2010/main" val="18189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000"/>
                                        <p:tgtEl>
                                          <p:spTgt spid="6"/>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8B29E3-FF3D-C546-ADBA-F660D7FD3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29375" y="-97708"/>
            <a:ext cx="2685250" cy="769441"/>
          </a:xfrm>
          <a:prstGeom prst="rect">
            <a:avLst/>
          </a:prstGeom>
          <a:noFill/>
        </p:spPr>
        <p:txBody>
          <a:bodyPr wrap="none" rtlCol="0">
            <a:spAutoFit/>
          </a:bodyPr>
          <a:lstStyle/>
          <a:p>
            <a:r>
              <a:rPr lang="en-US" sz="4400" b="1" u="sng" dirty="0">
                <a:solidFill>
                  <a:srgbClr val="FFFF00"/>
                </a:solidFill>
              </a:rPr>
              <a:t>Characters</a:t>
            </a:r>
          </a:p>
        </p:txBody>
      </p:sp>
      <p:pic>
        <p:nvPicPr>
          <p:cNvPr id="11" name="Picture 10" descr="latex-image-1.pdf"/>
          <p:cNvPicPr>
            <a:picLocks noChangeAspect="1"/>
          </p:cNvPicPr>
          <p:nvPr/>
        </p:nvPicPr>
        <p:blipFill rotWithShape="1">
          <a:blip r:embed="rId3">
            <a:extLst>
              <a:ext uri="{28A0092B-C50C-407E-A947-70E740481C1C}">
                <a14:useLocalDpi xmlns:a14="http://schemas.microsoft.com/office/drawing/2010/main" val="0"/>
              </a:ext>
            </a:extLst>
          </a:blip>
          <a:srcRect l="2162" b="86091"/>
          <a:stretch/>
        </p:blipFill>
        <p:spPr>
          <a:xfrm>
            <a:off x="197708" y="1086505"/>
            <a:ext cx="8946292" cy="769744"/>
          </a:xfrm>
          <a:prstGeom prst="rect">
            <a:avLst/>
          </a:prstGeom>
        </p:spPr>
      </p:pic>
      <p:pic>
        <p:nvPicPr>
          <p:cNvPr id="6" name="Picture 5" descr="latex-image-1.pdf"/>
          <p:cNvPicPr>
            <a:picLocks noChangeAspect="1"/>
          </p:cNvPicPr>
          <p:nvPr/>
        </p:nvPicPr>
        <p:blipFill rotWithShape="1">
          <a:blip r:embed="rId3">
            <a:extLst>
              <a:ext uri="{28A0092B-C50C-407E-A947-70E740481C1C}">
                <a14:useLocalDpi xmlns:a14="http://schemas.microsoft.com/office/drawing/2010/main" val="0"/>
              </a:ext>
            </a:extLst>
          </a:blip>
          <a:srcRect l="2027" t="25477" b="57089"/>
          <a:stretch/>
        </p:blipFill>
        <p:spPr>
          <a:xfrm>
            <a:off x="185350" y="1989812"/>
            <a:ext cx="8958649" cy="964833"/>
          </a:xfrm>
          <a:prstGeom prst="rect">
            <a:avLst/>
          </a:prstGeom>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t="67314" b="19513"/>
          <a:stretch/>
        </p:blipFill>
        <p:spPr>
          <a:xfrm>
            <a:off x="135924" y="5560537"/>
            <a:ext cx="9144000" cy="729049"/>
          </a:xfrm>
          <a:prstGeom prst="rect">
            <a:avLst/>
          </a:prstGeom>
        </p:spPr>
      </p:pic>
      <p:grpSp>
        <p:nvGrpSpPr>
          <p:cNvPr id="3" name="Group 2">
            <a:extLst>
              <a:ext uri="{FF2B5EF4-FFF2-40B4-BE49-F238E27FC236}">
                <a16:creationId xmlns:a16="http://schemas.microsoft.com/office/drawing/2014/main" id="{BA578A94-E46B-114B-B04C-88D25D4E3045}"/>
              </a:ext>
            </a:extLst>
          </p:cNvPr>
          <p:cNvGrpSpPr/>
          <p:nvPr/>
        </p:nvGrpSpPr>
        <p:grpSpPr>
          <a:xfrm>
            <a:off x="148281" y="3321043"/>
            <a:ext cx="4349560" cy="923412"/>
            <a:chOff x="148281" y="3321043"/>
            <a:chExt cx="4349560" cy="923412"/>
          </a:xfrm>
        </p:grpSpPr>
        <p:pic>
          <p:nvPicPr>
            <p:cNvPr id="7" name="Picture 6" descr="latex-image-1.pdf"/>
            <p:cNvPicPr>
              <a:picLocks noChangeAspect="1"/>
            </p:cNvPicPr>
            <p:nvPr/>
          </p:nvPicPr>
          <p:blipFill rotWithShape="1">
            <a:blip r:embed="rId3">
              <a:extLst>
                <a:ext uri="{28A0092B-C50C-407E-A947-70E740481C1C}">
                  <a14:useLocalDpi xmlns:a14="http://schemas.microsoft.com/office/drawing/2010/main" val="0"/>
                </a:ext>
              </a:extLst>
            </a:blip>
            <a:srcRect l="55810" t="40601" b="42714"/>
            <a:stretch/>
          </p:blipFill>
          <p:spPr>
            <a:xfrm>
              <a:off x="457183" y="3321043"/>
              <a:ext cx="4040658" cy="923412"/>
            </a:xfrm>
            <a:prstGeom prst="rect">
              <a:avLst/>
            </a:prstGeom>
          </p:spPr>
        </p:pic>
        <p:sp>
          <p:nvSpPr>
            <p:cNvPr id="2" name="TextBox 1">
              <a:extLst>
                <a:ext uri="{FF2B5EF4-FFF2-40B4-BE49-F238E27FC236}">
                  <a16:creationId xmlns:a16="http://schemas.microsoft.com/office/drawing/2014/main" id="{AF6209FA-B7CC-6C45-8179-44D0667BACD6}"/>
                </a:ext>
              </a:extLst>
            </p:cNvPr>
            <p:cNvSpPr txBox="1"/>
            <p:nvPr/>
          </p:nvSpPr>
          <p:spPr>
            <a:xfrm>
              <a:off x="148281" y="3534028"/>
              <a:ext cx="261610" cy="461665"/>
            </a:xfrm>
            <a:prstGeom prst="rect">
              <a:avLst/>
            </a:prstGeom>
            <a:noFill/>
          </p:spPr>
          <p:txBody>
            <a:bodyPr wrap="none" rtlCol="0">
              <a:spAutoFit/>
            </a:bodyPr>
            <a:lstStyle/>
            <a:p>
              <a:r>
                <a:rPr lang="en-IT" sz="2400" dirty="0">
                  <a:solidFill>
                    <a:schemeClr val="bg1"/>
                  </a:solidFill>
                </a:rPr>
                <a:t>.</a:t>
              </a:r>
            </a:p>
          </p:txBody>
        </p:sp>
      </p:grpSp>
      <p:grpSp>
        <p:nvGrpSpPr>
          <p:cNvPr id="10" name="Group 9">
            <a:extLst>
              <a:ext uri="{FF2B5EF4-FFF2-40B4-BE49-F238E27FC236}">
                <a16:creationId xmlns:a16="http://schemas.microsoft.com/office/drawing/2014/main" id="{CEFD59FB-F73E-6B4B-B030-3FFD012C71CA}"/>
              </a:ext>
            </a:extLst>
          </p:cNvPr>
          <p:cNvGrpSpPr/>
          <p:nvPr/>
        </p:nvGrpSpPr>
        <p:grpSpPr>
          <a:xfrm>
            <a:off x="164757" y="4580268"/>
            <a:ext cx="5820020" cy="634287"/>
            <a:chOff x="164757" y="4580268"/>
            <a:chExt cx="5820020" cy="634287"/>
          </a:xfrm>
        </p:grpSpPr>
        <p:pic>
          <p:nvPicPr>
            <p:cNvPr id="12" name="Picture 11" descr="latex-image-1.pdf">
              <a:extLst>
                <a:ext uri="{FF2B5EF4-FFF2-40B4-BE49-F238E27FC236}">
                  <a16:creationId xmlns:a16="http://schemas.microsoft.com/office/drawing/2014/main" id="{4589904B-1DB5-6A4F-B71C-70346D99AB9D}"/>
                </a:ext>
              </a:extLst>
            </p:cNvPr>
            <p:cNvPicPr>
              <a:picLocks noChangeAspect="1"/>
            </p:cNvPicPr>
            <p:nvPr/>
          </p:nvPicPr>
          <p:blipFill rotWithShape="1">
            <a:blip r:embed="rId3">
              <a:extLst>
                <a:ext uri="{28A0092B-C50C-407E-A947-70E740481C1C}">
                  <a14:useLocalDpi xmlns:a14="http://schemas.microsoft.com/office/drawing/2010/main" val="0"/>
                </a:ext>
              </a:extLst>
            </a:blip>
            <a:srcRect l="39144" t="57027" b="31512"/>
            <a:stretch/>
          </p:blipFill>
          <p:spPr>
            <a:xfrm>
              <a:off x="420118" y="4580268"/>
              <a:ext cx="5564659" cy="634287"/>
            </a:xfrm>
            <a:prstGeom prst="rect">
              <a:avLst/>
            </a:prstGeom>
          </p:spPr>
        </p:pic>
        <p:sp>
          <p:nvSpPr>
            <p:cNvPr id="13" name="TextBox 12">
              <a:extLst>
                <a:ext uri="{FF2B5EF4-FFF2-40B4-BE49-F238E27FC236}">
                  <a16:creationId xmlns:a16="http://schemas.microsoft.com/office/drawing/2014/main" id="{99829E2A-97B6-A44B-A2C6-6F5C215FF54A}"/>
                </a:ext>
              </a:extLst>
            </p:cNvPr>
            <p:cNvSpPr txBox="1"/>
            <p:nvPr/>
          </p:nvSpPr>
          <p:spPr>
            <a:xfrm>
              <a:off x="164757" y="4699683"/>
              <a:ext cx="261610" cy="461665"/>
            </a:xfrm>
            <a:prstGeom prst="rect">
              <a:avLst/>
            </a:prstGeom>
            <a:noFill/>
          </p:spPr>
          <p:txBody>
            <a:bodyPr wrap="none" rtlCol="0">
              <a:spAutoFit/>
            </a:bodyPr>
            <a:lstStyle/>
            <a:p>
              <a:r>
                <a:rPr lang="en-IT" sz="2400" dirty="0">
                  <a:solidFill>
                    <a:schemeClr val="bg1"/>
                  </a:solidFill>
                </a:rPr>
                <a:t>.</a:t>
              </a:r>
            </a:p>
          </p:txBody>
        </p:sp>
      </p:grpSp>
    </p:spTree>
    <p:extLst>
      <p:ext uri="{BB962C8B-B14F-4D97-AF65-F5344CB8AC3E}">
        <p14:creationId xmlns:p14="http://schemas.microsoft.com/office/powerpoint/2010/main" val="2722823450"/>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E01307-4931-E54E-89A1-1F35AC1D0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94799" y="0"/>
            <a:ext cx="4414670" cy="646331"/>
          </a:xfrm>
          <a:prstGeom prst="rect">
            <a:avLst/>
          </a:prstGeom>
          <a:noFill/>
        </p:spPr>
        <p:txBody>
          <a:bodyPr wrap="none" rtlCol="0">
            <a:spAutoFit/>
          </a:bodyPr>
          <a:lstStyle/>
          <a:p>
            <a:r>
              <a:rPr lang="en-US" sz="3600" u="sng" dirty="0" err="1">
                <a:solidFill>
                  <a:srgbClr val="FFFF00"/>
                </a:solidFill>
                <a:latin typeface="Chalkboard" panose="03050602040202020205" pitchFamily="66" charset="77"/>
              </a:rPr>
              <a:t>Dirichlet</a:t>
            </a:r>
            <a:r>
              <a:rPr lang="en-US" sz="3600" u="sng" dirty="0">
                <a:solidFill>
                  <a:srgbClr val="FFFF00"/>
                </a:solidFill>
                <a:latin typeface="Chalkboard" panose="03050602040202020205" pitchFamily="66" charset="77"/>
              </a:rPr>
              <a:t> L-functions</a:t>
            </a:r>
          </a:p>
        </p:txBody>
      </p:sp>
      <p:pic>
        <p:nvPicPr>
          <p:cNvPr id="5" name="Picture 4" descr="latex-image-1.pdf"/>
          <p:cNvPicPr>
            <a:picLocks noChangeAspect="1"/>
          </p:cNvPicPr>
          <p:nvPr/>
        </p:nvPicPr>
        <p:blipFill rotWithShape="1">
          <a:blip r:embed="rId3">
            <a:extLst>
              <a:ext uri="{28A0092B-C50C-407E-A947-70E740481C1C}">
                <a14:useLocalDpi xmlns:a14="http://schemas.microsoft.com/office/drawing/2010/main" val="0"/>
              </a:ext>
            </a:extLst>
          </a:blip>
          <a:srcRect r="54509"/>
          <a:stretch/>
        </p:blipFill>
        <p:spPr>
          <a:xfrm>
            <a:off x="152400" y="1467208"/>
            <a:ext cx="4090387" cy="1308100"/>
          </a:xfrm>
          <a:prstGeom prst="rect">
            <a:avLst/>
          </a:prstGeom>
        </p:spPr>
      </p:pic>
      <p:pic>
        <p:nvPicPr>
          <p:cNvPr id="6" name="Picture 5" descr="latex-image-1.pdf"/>
          <p:cNvPicPr>
            <a:picLocks noChangeAspect="1"/>
          </p:cNvPicPr>
          <p:nvPr/>
        </p:nvPicPr>
        <p:blipFill rotWithShape="1">
          <a:blip r:embed="rId3">
            <a:extLst>
              <a:ext uri="{28A0092B-C50C-407E-A947-70E740481C1C}">
                <a14:useLocalDpi xmlns:a14="http://schemas.microsoft.com/office/drawing/2010/main" val="0"/>
              </a:ext>
            </a:extLst>
          </a:blip>
          <a:srcRect l="44206" r="2188"/>
          <a:stretch/>
        </p:blipFill>
        <p:spPr>
          <a:xfrm>
            <a:off x="4127337" y="1467208"/>
            <a:ext cx="4820038" cy="1308100"/>
          </a:xfrm>
          <a:prstGeom prst="rect">
            <a:avLst/>
          </a:prstGeom>
        </p:spPr>
      </p:pic>
      <p:sp>
        <p:nvSpPr>
          <p:cNvPr id="3" name="TextBox 2">
            <a:extLst>
              <a:ext uri="{FF2B5EF4-FFF2-40B4-BE49-F238E27FC236}">
                <a16:creationId xmlns:a16="http://schemas.microsoft.com/office/drawing/2014/main" id="{2F52F1DD-7507-2F47-9D00-2FC7FF52951B}"/>
              </a:ext>
            </a:extLst>
          </p:cNvPr>
          <p:cNvSpPr txBox="1"/>
          <p:nvPr/>
        </p:nvSpPr>
        <p:spPr>
          <a:xfrm>
            <a:off x="667265" y="5325763"/>
            <a:ext cx="7125477" cy="954107"/>
          </a:xfrm>
          <a:prstGeom prst="rect">
            <a:avLst/>
          </a:prstGeom>
          <a:noFill/>
        </p:spPr>
        <p:txBody>
          <a:bodyPr wrap="none" rtlCol="0">
            <a:spAutoFit/>
          </a:bodyPr>
          <a:lstStyle/>
          <a:p>
            <a:r>
              <a:rPr lang="en-IT" sz="2800" dirty="0">
                <a:solidFill>
                  <a:schemeClr val="bg1"/>
                </a:solidFill>
              </a:rPr>
              <a:t>Partition functions of free bosons with an extra </a:t>
            </a:r>
          </a:p>
          <a:p>
            <a:r>
              <a:rPr lang="en-IT" sz="2800" dirty="0">
                <a:solidFill>
                  <a:schemeClr val="bg1"/>
                </a:solidFill>
              </a:rPr>
              <a:t>Z</a:t>
            </a:r>
            <a:r>
              <a:rPr lang="en-IT" sz="2800" baseline="-25000" dirty="0">
                <a:solidFill>
                  <a:schemeClr val="bg1"/>
                </a:solidFill>
              </a:rPr>
              <a:t>𝜑(q)  </a:t>
            </a:r>
            <a:r>
              <a:rPr lang="en-IT" sz="2800" dirty="0">
                <a:solidFill>
                  <a:schemeClr val="bg1"/>
                </a:solidFill>
              </a:rPr>
              <a:t>abelian charge</a:t>
            </a:r>
            <a:endParaRPr lang="en-IT" sz="2800" baseline="-25000" dirty="0">
              <a:solidFill>
                <a:schemeClr val="bg1"/>
              </a:solidFill>
            </a:endParaRPr>
          </a:p>
        </p:txBody>
      </p:sp>
      <p:grpSp>
        <p:nvGrpSpPr>
          <p:cNvPr id="8" name="Group 7">
            <a:extLst>
              <a:ext uri="{FF2B5EF4-FFF2-40B4-BE49-F238E27FC236}">
                <a16:creationId xmlns:a16="http://schemas.microsoft.com/office/drawing/2014/main" id="{390860FF-33E9-0B42-A0A8-AA4DDF4FB0CE}"/>
              </a:ext>
            </a:extLst>
          </p:cNvPr>
          <p:cNvGrpSpPr/>
          <p:nvPr/>
        </p:nvGrpSpPr>
        <p:grpSpPr>
          <a:xfrm>
            <a:off x="974337" y="3798818"/>
            <a:ext cx="7712656" cy="546100"/>
            <a:chOff x="974337" y="3329258"/>
            <a:chExt cx="7712656" cy="546100"/>
          </a:xfrm>
        </p:grpSpPr>
        <p:pic>
          <p:nvPicPr>
            <p:cNvPr id="9" name="Picture 8" descr="latex-image-1.pdf">
              <a:extLst>
                <a:ext uri="{FF2B5EF4-FFF2-40B4-BE49-F238E27FC236}">
                  <a16:creationId xmlns:a16="http://schemas.microsoft.com/office/drawing/2014/main" id="{9DE54CE2-D1C8-8844-B554-60ADC644C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93" y="3405458"/>
              <a:ext cx="3289300" cy="469900"/>
            </a:xfrm>
            <a:prstGeom prst="rect">
              <a:avLst/>
            </a:prstGeom>
          </p:spPr>
        </p:pic>
        <p:pic>
          <p:nvPicPr>
            <p:cNvPr id="10" name="Picture 9" descr="latex-image-1.pdf">
              <a:extLst>
                <a:ext uri="{FF2B5EF4-FFF2-40B4-BE49-F238E27FC236}">
                  <a16:creationId xmlns:a16="http://schemas.microsoft.com/office/drawing/2014/main" id="{4E535F0C-8965-E840-B90F-A8C7125C4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337" y="3329258"/>
              <a:ext cx="3073400" cy="546100"/>
            </a:xfrm>
            <a:prstGeom prst="rect">
              <a:avLst/>
            </a:prstGeom>
          </p:spPr>
        </p:pic>
      </p:grpSp>
    </p:spTree>
    <p:extLst>
      <p:ext uri="{BB962C8B-B14F-4D97-AF65-F5344CB8AC3E}">
        <p14:creationId xmlns:p14="http://schemas.microsoft.com/office/powerpoint/2010/main" val="415618207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46A191-1D8E-ED4C-83C0-2634391BD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94799" y="0"/>
            <a:ext cx="4414670" cy="646331"/>
          </a:xfrm>
          <a:prstGeom prst="rect">
            <a:avLst/>
          </a:prstGeom>
          <a:noFill/>
        </p:spPr>
        <p:txBody>
          <a:bodyPr wrap="none" rtlCol="0">
            <a:spAutoFit/>
          </a:bodyPr>
          <a:lstStyle/>
          <a:p>
            <a:r>
              <a:rPr lang="en-US" sz="3600" u="sng" dirty="0" err="1">
                <a:solidFill>
                  <a:srgbClr val="FFFF00"/>
                </a:solidFill>
                <a:latin typeface="Chalkboard" panose="03050602040202020205" pitchFamily="66" charset="77"/>
              </a:rPr>
              <a:t>Dirichlet</a:t>
            </a:r>
            <a:r>
              <a:rPr lang="en-US" sz="3600" u="sng" dirty="0">
                <a:solidFill>
                  <a:srgbClr val="FFFF00"/>
                </a:solidFill>
                <a:latin typeface="Chalkboard" panose="03050602040202020205" pitchFamily="66" charset="77"/>
              </a:rPr>
              <a:t> L-functions</a:t>
            </a:r>
          </a:p>
        </p:txBody>
      </p:sp>
      <p:pic>
        <p:nvPicPr>
          <p:cNvPr id="5" name="Picture 4" descr="latex-image-1.pdf"/>
          <p:cNvPicPr>
            <a:picLocks noChangeAspect="1"/>
          </p:cNvPicPr>
          <p:nvPr/>
        </p:nvPicPr>
        <p:blipFill rotWithShape="1">
          <a:blip r:embed="rId3">
            <a:extLst>
              <a:ext uri="{28A0092B-C50C-407E-A947-70E740481C1C}">
                <a14:useLocalDpi xmlns:a14="http://schemas.microsoft.com/office/drawing/2010/main" val="0"/>
              </a:ext>
            </a:extLst>
          </a:blip>
          <a:srcRect r="54509"/>
          <a:stretch/>
        </p:blipFill>
        <p:spPr>
          <a:xfrm>
            <a:off x="152400" y="1467208"/>
            <a:ext cx="4090387" cy="1308100"/>
          </a:xfrm>
          <a:prstGeom prst="rect">
            <a:avLst/>
          </a:prstGeom>
        </p:spPr>
      </p:pic>
      <p:pic>
        <p:nvPicPr>
          <p:cNvPr id="6" name="Picture 5" descr="latex-image-1.pdf"/>
          <p:cNvPicPr>
            <a:picLocks noChangeAspect="1"/>
          </p:cNvPicPr>
          <p:nvPr/>
        </p:nvPicPr>
        <p:blipFill rotWithShape="1">
          <a:blip r:embed="rId3">
            <a:extLst>
              <a:ext uri="{28A0092B-C50C-407E-A947-70E740481C1C}">
                <a14:useLocalDpi xmlns:a14="http://schemas.microsoft.com/office/drawing/2010/main" val="0"/>
              </a:ext>
            </a:extLst>
          </a:blip>
          <a:srcRect l="44206" r="2188"/>
          <a:stretch/>
        </p:blipFill>
        <p:spPr>
          <a:xfrm>
            <a:off x="4127337" y="1467208"/>
            <a:ext cx="4820038" cy="1308100"/>
          </a:xfrm>
          <a:prstGeom prst="rect">
            <a:avLst/>
          </a:prstGeom>
        </p:spPr>
      </p:pic>
      <p:sp>
        <p:nvSpPr>
          <p:cNvPr id="3" name="TextBox 2">
            <a:extLst>
              <a:ext uri="{FF2B5EF4-FFF2-40B4-BE49-F238E27FC236}">
                <a16:creationId xmlns:a16="http://schemas.microsoft.com/office/drawing/2014/main" id="{8DB1CCB1-2976-8042-9641-4EB552C1BD05}"/>
              </a:ext>
            </a:extLst>
          </p:cNvPr>
          <p:cNvSpPr txBox="1"/>
          <p:nvPr/>
        </p:nvSpPr>
        <p:spPr>
          <a:xfrm>
            <a:off x="307243" y="4184542"/>
            <a:ext cx="8529514" cy="1569660"/>
          </a:xfrm>
          <a:prstGeom prst="rect">
            <a:avLst/>
          </a:prstGeom>
          <a:noFill/>
        </p:spPr>
        <p:txBody>
          <a:bodyPr wrap="none" rtlCol="0">
            <a:spAutoFit/>
          </a:bodyPr>
          <a:lstStyle/>
          <a:p>
            <a:pPr algn="ctr"/>
            <a:r>
              <a:rPr lang="en-IT" sz="3200" dirty="0">
                <a:solidFill>
                  <a:srgbClr val="FFFF00"/>
                </a:solidFill>
                <a:latin typeface="Chalkboard" panose="03050602040202020205" pitchFamily="66" charset="77"/>
              </a:rPr>
              <a:t>The Riemann function is a </a:t>
            </a:r>
            <a:r>
              <a:rPr lang="en-IT" sz="3200" u="sng" dirty="0">
                <a:solidFill>
                  <a:srgbClr val="FFFF00"/>
                </a:solidFill>
                <a:latin typeface="Chalkboard" panose="03050602040202020205" pitchFamily="66" charset="77"/>
              </a:rPr>
              <a:t>very special case </a:t>
            </a:r>
          </a:p>
          <a:p>
            <a:pPr algn="ctr"/>
            <a:endParaRPr lang="en-IT" sz="3200" dirty="0">
              <a:solidFill>
                <a:srgbClr val="FFFF00"/>
              </a:solidFill>
              <a:latin typeface="Chalkboard" panose="03050602040202020205" pitchFamily="66" charset="77"/>
            </a:endParaRPr>
          </a:p>
          <a:p>
            <a:pPr algn="ctr"/>
            <a:r>
              <a:rPr lang="en-IT" sz="3200" dirty="0">
                <a:solidFill>
                  <a:srgbClr val="FFFF00"/>
                </a:solidFill>
                <a:latin typeface="Chalkboard" panose="03050602040202020205" pitchFamily="66" charset="77"/>
              </a:rPr>
              <a:t>of a Dirichlet function (q=1)</a:t>
            </a:r>
          </a:p>
        </p:txBody>
      </p:sp>
    </p:spTree>
    <p:extLst>
      <p:ext uri="{BB962C8B-B14F-4D97-AF65-F5344CB8AC3E}">
        <p14:creationId xmlns:p14="http://schemas.microsoft.com/office/powerpoint/2010/main" val="18701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ivers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8801100" cy="6858000"/>
          </a:xfrm>
          <a:prstGeom prst="rect">
            <a:avLst/>
          </a:prstGeom>
        </p:spPr>
      </p:pic>
    </p:spTree>
    <p:extLst>
      <p:ext uri="{BB962C8B-B14F-4D97-AF65-F5344CB8AC3E}">
        <p14:creationId xmlns:p14="http://schemas.microsoft.com/office/powerpoint/2010/main" val="406820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4B770F-F5A4-3440-8B7B-257B5C465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67369"/>
            <a:ext cx="8229600" cy="1143000"/>
          </a:xfrm>
        </p:spPr>
        <p:txBody>
          <a:bodyPr>
            <a:normAutofit fontScale="90000"/>
          </a:bodyPr>
          <a:lstStyle/>
          <a:p>
            <a:r>
              <a:rPr lang="en-US" u="sng" dirty="0" err="1">
                <a:solidFill>
                  <a:srgbClr val="DBFDFF"/>
                </a:solidFill>
                <a:latin typeface="Chalkboard" panose="03050602040202020205" pitchFamily="66" charset="77"/>
              </a:rPr>
              <a:t>Generalised</a:t>
            </a:r>
            <a:r>
              <a:rPr lang="en-US" u="sng" dirty="0">
                <a:solidFill>
                  <a:srgbClr val="DBFDFF"/>
                </a:solidFill>
                <a:latin typeface="Chalkboard" panose="03050602040202020205" pitchFamily="66" charset="77"/>
              </a:rPr>
              <a:t> Riemann Hypothesis</a:t>
            </a:r>
          </a:p>
        </p:txBody>
      </p:sp>
      <p:sp>
        <p:nvSpPr>
          <p:cNvPr id="5" name="Oval 4"/>
          <p:cNvSpPr/>
          <p:nvPr/>
        </p:nvSpPr>
        <p:spPr>
          <a:xfrm>
            <a:off x="3225384" y="4730995"/>
            <a:ext cx="2693232" cy="171093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5113691"/>
            <a:ext cx="1727200" cy="939800"/>
          </a:xfrm>
          <a:prstGeom prst="rect">
            <a:avLst/>
          </a:prstGeom>
        </p:spPr>
      </p:pic>
      <p:sp>
        <p:nvSpPr>
          <p:cNvPr id="6" name="TextBox 5"/>
          <p:cNvSpPr txBox="1"/>
          <p:nvPr/>
        </p:nvSpPr>
        <p:spPr>
          <a:xfrm>
            <a:off x="67209" y="1591738"/>
            <a:ext cx="9009582" cy="1077218"/>
          </a:xfrm>
          <a:prstGeom prst="rect">
            <a:avLst/>
          </a:prstGeom>
          <a:noFill/>
        </p:spPr>
        <p:txBody>
          <a:bodyPr wrap="none" rtlCol="0">
            <a:spAutoFit/>
          </a:bodyPr>
          <a:lstStyle/>
          <a:p>
            <a:r>
              <a:rPr lang="en-US" sz="3200" dirty="0">
                <a:solidFill>
                  <a:srgbClr val="DBFDFF"/>
                </a:solidFill>
                <a:latin typeface="Chalkboard" panose="03050602040202020205" pitchFamily="66" charset="77"/>
              </a:rPr>
              <a:t>The non-trivial zeros of </a:t>
            </a:r>
            <a:r>
              <a:rPr lang="en-US" sz="3200" u="sng" dirty="0">
                <a:solidFill>
                  <a:srgbClr val="FFFF00"/>
                </a:solidFill>
                <a:latin typeface="Chalkboard" panose="03050602040202020205" pitchFamily="66" charset="77"/>
              </a:rPr>
              <a:t>ALL</a:t>
            </a:r>
            <a:r>
              <a:rPr lang="en-US" sz="3200" dirty="0">
                <a:solidFill>
                  <a:srgbClr val="DBFDFF"/>
                </a:solidFill>
                <a:latin typeface="Chalkboard" panose="03050602040202020205" pitchFamily="66" charset="77"/>
              </a:rPr>
              <a:t> </a:t>
            </a:r>
            <a:r>
              <a:rPr lang="en-US" sz="3200" dirty="0" err="1">
                <a:solidFill>
                  <a:srgbClr val="DBFDFF"/>
                </a:solidFill>
                <a:latin typeface="Chalkboard" panose="03050602040202020205" pitchFamily="66" charset="77"/>
              </a:rPr>
              <a:t>Dirichlet</a:t>
            </a:r>
            <a:r>
              <a:rPr lang="en-US" sz="3200" dirty="0">
                <a:solidFill>
                  <a:srgbClr val="DBFDFF"/>
                </a:solidFill>
                <a:latin typeface="Chalkboard" panose="03050602040202020205" pitchFamily="66" charset="77"/>
              </a:rPr>
              <a:t> functions</a:t>
            </a:r>
          </a:p>
          <a:p>
            <a:endParaRPr lang="en-US" sz="3200" dirty="0"/>
          </a:p>
        </p:txBody>
      </p:sp>
      <p:sp>
        <p:nvSpPr>
          <p:cNvPr id="7" name="TextBox 6"/>
          <p:cNvSpPr txBox="1"/>
          <p:nvPr/>
        </p:nvSpPr>
        <p:spPr>
          <a:xfrm>
            <a:off x="506272" y="2556940"/>
            <a:ext cx="8131457" cy="861774"/>
          </a:xfrm>
          <a:prstGeom prst="rect">
            <a:avLst/>
          </a:prstGeom>
          <a:noFill/>
        </p:spPr>
        <p:txBody>
          <a:bodyPr wrap="none" rtlCol="0">
            <a:spAutoFit/>
          </a:bodyPr>
          <a:lstStyle/>
          <a:p>
            <a:r>
              <a:rPr lang="en-US" sz="3200" dirty="0">
                <a:solidFill>
                  <a:srgbClr val="DBFDFF"/>
                </a:solidFill>
                <a:latin typeface="Chalkboard" panose="03050602040202020205" pitchFamily="66" charset="77"/>
              </a:rPr>
              <a:t>(i.e. for </a:t>
            </a:r>
            <a:r>
              <a:rPr lang="en-US" sz="3200" u="sng" dirty="0">
                <a:solidFill>
                  <a:srgbClr val="FFFF00"/>
                </a:solidFill>
                <a:latin typeface="Chalkboard" panose="03050602040202020205" pitchFamily="66" charset="77"/>
              </a:rPr>
              <a:t>any</a:t>
            </a:r>
            <a:r>
              <a:rPr lang="en-US" sz="3200" dirty="0">
                <a:solidFill>
                  <a:srgbClr val="FFFF00"/>
                </a:solidFill>
                <a:latin typeface="Chalkboard" panose="03050602040202020205" pitchFamily="66" charset="77"/>
              </a:rPr>
              <a:t> </a:t>
            </a:r>
            <a:r>
              <a:rPr lang="en-US" sz="3200" dirty="0">
                <a:solidFill>
                  <a:srgbClr val="DBFDFF"/>
                </a:solidFill>
                <a:latin typeface="Chalkboard" panose="03050602040202020205" pitchFamily="66" charset="77"/>
              </a:rPr>
              <a:t>modulus </a:t>
            </a:r>
            <a:r>
              <a:rPr lang="en-US" sz="3200" dirty="0">
                <a:solidFill>
                  <a:srgbClr val="67FF79"/>
                </a:solidFill>
                <a:latin typeface="Chalkboard" panose="03050602040202020205" pitchFamily="66" charset="77"/>
              </a:rPr>
              <a:t>q</a:t>
            </a:r>
            <a:r>
              <a:rPr lang="en-US" sz="3200" dirty="0">
                <a:solidFill>
                  <a:srgbClr val="DBFDFF"/>
                </a:solidFill>
                <a:latin typeface="Chalkboard" panose="03050602040202020205" pitchFamily="66" charset="77"/>
              </a:rPr>
              <a:t> and </a:t>
            </a:r>
            <a:r>
              <a:rPr lang="en-US" sz="3200" u="sng" dirty="0">
                <a:solidFill>
                  <a:srgbClr val="FFFF00"/>
                </a:solidFill>
                <a:latin typeface="Chalkboard" panose="03050602040202020205" pitchFamily="66" charset="77"/>
              </a:rPr>
              <a:t>any</a:t>
            </a:r>
            <a:r>
              <a:rPr lang="en-US" sz="3200" dirty="0">
                <a:solidFill>
                  <a:srgbClr val="DBFDFF"/>
                </a:solidFill>
                <a:latin typeface="Chalkboard" panose="03050602040202020205" pitchFamily="66" charset="77"/>
              </a:rPr>
              <a:t> character) </a:t>
            </a:r>
          </a:p>
          <a:p>
            <a:endParaRPr lang="en-US" dirty="0"/>
          </a:p>
        </p:txBody>
      </p:sp>
      <p:sp>
        <p:nvSpPr>
          <p:cNvPr id="8" name="TextBox 7"/>
          <p:cNvSpPr txBox="1"/>
          <p:nvPr/>
        </p:nvSpPr>
        <p:spPr>
          <a:xfrm>
            <a:off x="617136" y="3556003"/>
            <a:ext cx="7909729" cy="861774"/>
          </a:xfrm>
          <a:prstGeom prst="rect">
            <a:avLst/>
          </a:prstGeom>
          <a:noFill/>
        </p:spPr>
        <p:txBody>
          <a:bodyPr wrap="none" rtlCol="0">
            <a:spAutoFit/>
          </a:bodyPr>
          <a:lstStyle/>
          <a:p>
            <a:r>
              <a:rPr lang="en-US" sz="3200" dirty="0">
                <a:solidFill>
                  <a:srgbClr val="DBFDFF"/>
                </a:solidFill>
                <a:latin typeface="Chalkboard" panose="03050602040202020205" pitchFamily="66" charset="77"/>
              </a:rPr>
              <a:t>are </a:t>
            </a:r>
            <a:r>
              <a:rPr lang="en-US" sz="3200" u="sng" dirty="0">
                <a:solidFill>
                  <a:srgbClr val="FFFF00"/>
                </a:solidFill>
                <a:latin typeface="Chalkboard" panose="03050602040202020205" pitchFamily="66" charset="77"/>
              </a:rPr>
              <a:t>ALL</a:t>
            </a:r>
            <a:r>
              <a:rPr lang="en-US" sz="3200" u="sng" dirty="0">
                <a:solidFill>
                  <a:srgbClr val="DBFDFF"/>
                </a:solidFill>
                <a:latin typeface="Chalkboard" panose="03050602040202020205" pitchFamily="66" charset="77"/>
              </a:rPr>
              <a:t> </a:t>
            </a:r>
            <a:r>
              <a:rPr lang="en-US" sz="3200" dirty="0">
                <a:solidFill>
                  <a:srgbClr val="DBFDFF"/>
                </a:solidFill>
                <a:latin typeface="Chalkboard" panose="03050602040202020205" pitchFamily="66" charset="77"/>
              </a:rPr>
              <a:t>along the critical line placed at  </a:t>
            </a:r>
          </a:p>
          <a:p>
            <a:endParaRPr lang="en-US" dirty="0"/>
          </a:p>
        </p:txBody>
      </p:sp>
      <p:sp>
        <p:nvSpPr>
          <p:cNvPr id="9" name="TextBox 8"/>
          <p:cNvSpPr txBox="1"/>
          <p:nvPr/>
        </p:nvSpPr>
        <p:spPr>
          <a:xfrm>
            <a:off x="6214140" y="782481"/>
            <a:ext cx="1238515" cy="369332"/>
          </a:xfrm>
          <a:prstGeom prst="rect">
            <a:avLst/>
          </a:prstGeom>
          <a:noFill/>
        </p:spPr>
        <p:txBody>
          <a:bodyPr wrap="none" rtlCol="0">
            <a:spAutoFit/>
          </a:bodyPr>
          <a:lstStyle/>
          <a:p>
            <a:r>
              <a:rPr lang="en-US" dirty="0">
                <a:solidFill>
                  <a:srgbClr val="1DFF24"/>
                </a:solidFill>
              </a:rPr>
              <a:t>(</a:t>
            </a:r>
            <a:r>
              <a:rPr lang="en-US" dirty="0" err="1">
                <a:solidFill>
                  <a:srgbClr val="1DFF24"/>
                </a:solidFill>
              </a:rPr>
              <a:t>Piltz</a:t>
            </a:r>
            <a:r>
              <a:rPr lang="en-US" dirty="0">
                <a:solidFill>
                  <a:srgbClr val="1DFF24"/>
                </a:solidFill>
              </a:rPr>
              <a:t> 1884)</a:t>
            </a:r>
          </a:p>
        </p:txBody>
      </p:sp>
    </p:spTree>
    <p:extLst>
      <p:ext uri="{BB962C8B-B14F-4D97-AF65-F5344CB8AC3E}">
        <p14:creationId xmlns:p14="http://schemas.microsoft.com/office/powerpoint/2010/main" val="33814598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1000"/>
                                        <p:tgtEl>
                                          <p:spTgt spid="8"/>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BEA3F7-8381-9A44-8A40-B8EF2880E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940107" y="2822713"/>
            <a:ext cx="7210778" cy="2592804"/>
          </a:xfrm>
          <a:prstGeom prst="rect">
            <a:avLst/>
          </a:prstGeom>
          <a:noFill/>
          <a:ln>
            <a:solidFill>
              <a:srgbClr val="1DFF24"/>
            </a:solidFill>
          </a:ln>
          <a:effectLst>
            <a:glow rad="101600">
              <a:schemeClr val="accent5">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l="67455"/>
          <a:stretch/>
        </p:blipFill>
        <p:spPr>
          <a:xfrm>
            <a:off x="5849042" y="1012764"/>
            <a:ext cx="2975899" cy="1066261"/>
          </a:xfrm>
          <a:prstGeom prst="rect">
            <a:avLst/>
          </a:prstGeom>
        </p:spPr>
      </p:pic>
      <p:pic>
        <p:nvPicPr>
          <p:cNvPr id="3" name="Picture 2">
            <a:extLst>
              <a:ext uri="{FF2B5EF4-FFF2-40B4-BE49-F238E27FC236}">
                <a16:creationId xmlns:a16="http://schemas.microsoft.com/office/drawing/2014/main" id="{DC02EE82-A9BF-5147-A4C7-FF68FFD4A534}"/>
              </a:ext>
            </a:extLst>
          </p:cNvPr>
          <p:cNvPicPr>
            <a:picLocks noChangeAspect="1"/>
          </p:cNvPicPr>
          <p:nvPr/>
        </p:nvPicPr>
        <p:blipFill>
          <a:blip r:embed="rId4"/>
          <a:stretch>
            <a:fillRect/>
          </a:stretch>
        </p:blipFill>
        <p:spPr>
          <a:xfrm>
            <a:off x="734865" y="1003293"/>
            <a:ext cx="4793099" cy="1134890"/>
          </a:xfrm>
          <a:prstGeom prst="rect">
            <a:avLst/>
          </a:prstGeom>
        </p:spPr>
      </p:pic>
      <p:pic>
        <p:nvPicPr>
          <p:cNvPr id="5" name="Picture 4">
            <a:extLst>
              <a:ext uri="{FF2B5EF4-FFF2-40B4-BE49-F238E27FC236}">
                <a16:creationId xmlns:a16="http://schemas.microsoft.com/office/drawing/2014/main" id="{AD077F24-31D6-5347-B287-1C90EB1B59C6}"/>
              </a:ext>
            </a:extLst>
          </p:cNvPr>
          <p:cNvPicPr>
            <a:picLocks noChangeAspect="1"/>
          </p:cNvPicPr>
          <p:nvPr/>
        </p:nvPicPr>
        <p:blipFill>
          <a:blip r:embed="rId5"/>
          <a:stretch>
            <a:fillRect/>
          </a:stretch>
        </p:blipFill>
        <p:spPr>
          <a:xfrm>
            <a:off x="1704108" y="3125706"/>
            <a:ext cx="5735784" cy="1911928"/>
          </a:xfrm>
          <a:prstGeom prst="rect">
            <a:avLst/>
          </a:prstGeom>
        </p:spPr>
      </p:pic>
      <p:sp>
        <p:nvSpPr>
          <p:cNvPr id="7" name="TextBox 6">
            <a:extLst>
              <a:ext uri="{FF2B5EF4-FFF2-40B4-BE49-F238E27FC236}">
                <a16:creationId xmlns:a16="http://schemas.microsoft.com/office/drawing/2014/main" id="{0C6E74AB-DDC4-C940-9234-EBF3364B82A9}"/>
              </a:ext>
            </a:extLst>
          </p:cNvPr>
          <p:cNvSpPr txBox="1"/>
          <p:nvPr/>
        </p:nvSpPr>
        <p:spPr>
          <a:xfrm>
            <a:off x="1049433" y="-101598"/>
            <a:ext cx="704513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FFFF00"/>
                </a:solidFill>
                <a:latin typeface="Chalkboard" panose="03050602040202020205" pitchFamily="66" charset="77"/>
              </a:rPr>
              <a:t>The</a:t>
            </a:r>
            <a:r>
              <a:rPr kumimoji="0" lang="en-US" sz="3600" b="1" u="sng" strike="noStrike" kern="1200" cap="none" spc="0" normalizeH="0" baseline="0" noProof="0" dirty="0">
                <a:ln>
                  <a:noFill/>
                </a:ln>
                <a:solidFill>
                  <a:srgbClr val="FFFF00"/>
                </a:solidFill>
                <a:effectLst/>
                <a:uLnTx/>
                <a:uFillTx/>
                <a:latin typeface="Chalkboard" panose="03050602040202020205" pitchFamily="66" charset="77"/>
              </a:rPr>
              <a:t> </a:t>
            </a:r>
            <a:r>
              <a:rPr lang="en-US" sz="3600" b="1" u="sng" dirty="0">
                <a:solidFill>
                  <a:srgbClr val="FFFF00"/>
                </a:solidFill>
                <a:latin typeface="Chalkboard" panose="03050602040202020205" pitchFamily="66" charset="77"/>
              </a:rPr>
              <a:t>m</a:t>
            </a:r>
            <a:r>
              <a:rPr kumimoji="0" lang="en-US" sz="3600" b="1" u="sng" strike="noStrike" kern="1200" cap="none" spc="0" normalizeH="0" baseline="0" noProof="0" dirty="0" err="1">
                <a:ln>
                  <a:noFill/>
                </a:ln>
                <a:solidFill>
                  <a:srgbClr val="FFFF00"/>
                </a:solidFill>
                <a:effectLst/>
                <a:uLnTx/>
                <a:uFillTx/>
                <a:latin typeface="Chalkboard" panose="03050602040202020205" pitchFamily="66" charset="77"/>
              </a:rPr>
              <a:t>ain</a:t>
            </a:r>
            <a:r>
              <a:rPr kumimoji="0" lang="en-US" sz="3600" b="1" u="sng" strike="noStrike" kern="1200" cap="none" spc="0" normalizeH="0" baseline="0" noProof="0" dirty="0">
                <a:ln>
                  <a:noFill/>
                </a:ln>
                <a:solidFill>
                  <a:srgbClr val="FFFF00"/>
                </a:solidFill>
                <a:effectLst/>
                <a:uLnTx/>
                <a:uFillTx/>
                <a:latin typeface="Chalkboard" panose="03050602040202020205" pitchFamily="66" charset="77"/>
              </a:rPr>
              <a:t> </a:t>
            </a:r>
            <a:r>
              <a:rPr lang="en-US" sz="3600" b="1" u="sng" dirty="0" err="1">
                <a:solidFill>
                  <a:srgbClr val="FFFF00"/>
                </a:solidFill>
                <a:latin typeface="Chalkboard" panose="03050602040202020205" pitchFamily="66" charset="77"/>
              </a:rPr>
              <a:t>i</a:t>
            </a:r>
            <a:r>
              <a:rPr kumimoji="0" lang="en-US" sz="3600" b="1" u="sng" strike="noStrike" kern="1200" cap="none" spc="0" normalizeH="0" baseline="0" noProof="0" dirty="0" err="1">
                <a:ln>
                  <a:noFill/>
                </a:ln>
                <a:solidFill>
                  <a:srgbClr val="FFFF00"/>
                </a:solidFill>
                <a:effectLst/>
                <a:uLnTx/>
                <a:uFillTx/>
                <a:latin typeface="Chalkboard" panose="03050602040202020205" pitchFamily="66" charset="77"/>
              </a:rPr>
              <a:t>dea</a:t>
            </a:r>
            <a:r>
              <a:rPr kumimoji="0" lang="en-US" sz="3600" b="1" u="sng" strike="noStrike" kern="1200" cap="none" spc="0" normalizeH="0" baseline="0" noProof="0" dirty="0">
                <a:ln>
                  <a:noFill/>
                </a:ln>
                <a:solidFill>
                  <a:srgbClr val="FFFF00"/>
                </a:solidFill>
                <a:effectLst/>
                <a:uLnTx/>
                <a:uFillTx/>
                <a:latin typeface="Chalkboard" panose="03050602040202020205" pitchFamily="66" charset="77"/>
              </a:rPr>
              <a:t> of our argument</a:t>
            </a:r>
          </a:p>
        </p:txBody>
      </p:sp>
      <p:sp>
        <p:nvSpPr>
          <p:cNvPr id="2" name="TextBox 1">
            <a:extLst>
              <a:ext uri="{FF2B5EF4-FFF2-40B4-BE49-F238E27FC236}">
                <a16:creationId xmlns:a16="http://schemas.microsoft.com/office/drawing/2014/main" id="{D9C33C54-F3D1-7F4B-B943-160DCE652A22}"/>
              </a:ext>
            </a:extLst>
          </p:cNvPr>
          <p:cNvSpPr txBox="1"/>
          <p:nvPr/>
        </p:nvSpPr>
        <p:spPr>
          <a:xfrm>
            <a:off x="530086" y="6056243"/>
            <a:ext cx="8215775" cy="400110"/>
          </a:xfrm>
          <a:prstGeom prst="rect">
            <a:avLst/>
          </a:prstGeom>
          <a:noFill/>
        </p:spPr>
        <p:txBody>
          <a:bodyPr wrap="none" rtlCol="0">
            <a:spAutoFit/>
          </a:bodyPr>
          <a:lstStyle/>
          <a:p>
            <a:r>
              <a:rPr lang="en-IT" sz="2000" dirty="0">
                <a:solidFill>
                  <a:schemeClr val="bg1"/>
                </a:solidFill>
                <a:latin typeface="Chalkboard" panose="03050602040202020205" pitchFamily="66" charset="77"/>
              </a:rPr>
              <a:t>The angles 𝜃(p</a:t>
            </a:r>
            <a:r>
              <a:rPr lang="en-IT" sz="2000" baseline="-25000" dirty="0">
                <a:solidFill>
                  <a:schemeClr val="bg1"/>
                </a:solidFill>
                <a:latin typeface="Chalkboard" panose="03050602040202020205" pitchFamily="66" charset="77"/>
              </a:rPr>
              <a:t>n</a:t>
            </a:r>
            <a:r>
              <a:rPr lang="en-IT" sz="2000" dirty="0">
                <a:solidFill>
                  <a:schemeClr val="bg1"/>
                </a:solidFill>
                <a:latin typeface="Chalkboard" panose="03050602040202020205" pitchFamily="66" charset="77"/>
              </a:rPr>
              <a:t>) are computed along the sequence of the primes p</a:t>
            </a:r>
            <a:r>
              <a:rPr lang="en-IT" sz="2000" baseline="-25000" dirty="0">
                <a:solidFill>
                  <a:schemeClr val="bg1"/>
                </a:solidFill>
                <a:latin typeface="Chalkboard" panose="03050602040202020205" pitchFamily="66" charset="77"/>
              </a:rPr>
              <a:t>n</a:t>
            </a:r>
            <a:r>
              <a:rPr lang="en-IT" sz="2000" dirty="0">
                <a:solidFill>
                  <a:schemeClr val="bg1"/>
                </a:solidFill>
                <a:latin typeface="Chalkboard" panose="03050602040202020205" pitchFamily="66" charset="77"/>
              </a:rPr>
              <a:t>  </a:t>
            </a:r>
            <a:endParaRPr lang="en-IT" sz="2000" baseline="-25000"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26350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1000"/>
                                        <p:tgtEl>
                                          <p:spTgt spid="5"/>
                                        </p:tgtEl>
                                      </p:cBhvr>
                                    </p:animEffect>
                                  </p:childTnLst>
                                </p:cTn>
                              </p:par>
                            </p:childTnLst>
                          </p:cTn>
                        </p:par>
                        <p:par>
                          <p:cTn id="18" fill="hold">
                            <p:stCondLst>
                              <p:cond delay="1000"/>
                            </p:stCondLst>
                            <p:childTnLst>
                              <p:par>
                                <p:cTn id="19" presetID="2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edge">
                                      <p:cBhvr>
                                        <p:cTn id="21" dur="2000"/>
                                        <p:tgtEl>
                                          <p:spTgt spid="15"/>
                                        </p:tgtEl>
                                      </p:cBhvr>
                                    </p:animEffect>
                                  </p:childTnLst>
                                </p:cTn>
                              </p:par>
                            </p:childTnLst>
                          </p:cTn>
                        </p:par>
                        <p:par>
                          <p:cTn id="22" fill="hold">
                            <p:stCondLst>
                              <p:cond delay="3000"/>
                            </p:stCondLst>
                            <p:childTnLst>
                              <p:par>
                                <p:cTn id="23" presetID="9"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4FE63D0-68F1-C247-A566-24FA735B9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474215" y="3854417"/>
            <a:ext cx="1964250"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7FF79"/>
                </a:solidFill>
                <a:effectLst/>
                <a:uLnTx/>
                <a:uFillTx/>
                <a:latin typeface="Calibri"/>
                <a:ea typeface="+mn-ea"/>
                <a:cs typeface="+mn-cs"/>
              </a:rPr>
              <a:t>If α=1/2, i.e.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219" y="4743530"/>
            <a:ext cx="1612900" cy="431800"/>
          </a:xfrm>
          <a:prstGeom prst="rect">
            <a:avLst/>
          </a:prstGeom>
        </p:spPr>
      </p:pic>
      <p:sp>
        <p:nvSpPr>
          <p:cNvPr id="24" name="TextBox 23"/>
          <p:cNvSpPr txBox="1"/>
          <p:nvPr/>
        </p:nvSpPr>
        <p:spPr>
          <a:xfrm>
            <a:off x="1537481" y="5606661"/>
            <a:ext cx="555234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7FF79"/>
                </a:solidFill>
                <a:effectLst/>
                <a:uLnTx/>
                <a:uFillTx/>
                <a:latin typeface="Calibri"/>
                <a:ea typeface="+mn-ea"/>
                <a:cs typeface="+mn-cs"/>
              </a:rPr>
              <a:t>then all zeros are on the critical line! </a:t>
            </a:r>
          </a:p>
        </p:txBody>
      </p:sp>
      <p:grpSp>
        <p:nvGrpSpPr>
          <p:cNvPr id="11" name="Group 10"/>
          <p:cNvGrpSpPr/>
          <p:nvPr/>
        </p:nvGrpSpPr>
        <p:grpSpPr>
          <a:xfrm>
            <a:off x="3332062" y="2438147"/>
            <a:ext cx="2276675" cy="1233587"/>
            <a:chOff x="978758" y="2653256"/>
            <a:chExt cx="2276675" cy="1233587"/>
          </a:xfrm>
        </p:grpSpPr>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533" y="3057360"/>
              <a:ext cx="1104900" cy="342900"/>
            </a:xfrm>
            <a:prstGeom prst="rect">
              <a:avLst/>
            </a:prstGeom>
          </p:spPr>
        </p:pic>
        <p:pic>
          <p:nvPicPr>
            <p:cNvPr id="15" name="Picture 14" descr="latex-image-1.pdf"/>
            <p:cNvPicPr>
              <a:picLocks noChangeAspect="1"/>
            </p:cNvPicPr>
            <p:nvPr/>
          </p:nvPicPr>
          <p:blipFill rotWithShape="1">
            <a:blip r:embed="rId5">
              <a:extLst>
                <a:ext uri="{28A0092B-C50C-407E-A947-70E740481C1C}">
                  <a14:useLocalDpi xmlns:a14="http://schemas.microsoft.com/office/drawing/2010/main" val="0"/>
                </a:ext>
              </a:extLst>
            </a:blip>
            <a:srcRect r="80708"/>
            <a:stretch/>
          </p:blipFill>
          <p:spPr>
            <a:xfrm>
              <a:off x="978758" y="2653256"/>
              <a:ext cx="1171775" cy="1233587"/>
            </a:xfrm>
            <a:prstGeom prst="rect">
              <a:avLst/>
            </a:prstGeom>
          </p:spPr>
        </p:pic>
      </p:grpSp>
      <p:pic>
        <p:nvPicPr>
          <p:cNvPr id="13" name="Picture 12">
            <a:extLst>
              <a:ext uri="{FF2B5EF4-FFF2-40B4-BE49-F238E27FC236}">
                <a16:creationId xmlns:a16="http://schemas.microsoft.com/office/drawing/2014/main" id="{7FBB4057-CEDB-8243-AB86-7ABCC9B0AD56}"/>
              </a:ext>
            </a:extLst>
          </p:cNvPr>
          <p:cNvPicPr>
            <a:picLocks noChangeAspect="1"/>
          </p:cNvPicPr>
          <p:nvPr/>
        </p:nvPicPr>
        <p:blipFill>
          <a:blip r:embed="rId6"/>
          <a:stretch>
            <a:fillRect/>
          </a:stretch>
        </p:blipFill>
        <p:spPr>
          <a:xfrm>
            <a:off x="734865" y="1003293"/>
            <a:ext cx="4793099" cy="1134890"/>
          </a:xfrm>
          <a:prstGeom prst="rect">
            <a:avLst/>
          </a:prstGeom>
        </p:spPr>
      </p:pic>
      <p:pic>
        <p:nvPicPr>
          <p:cNvPr id="14" name="Picture 13" descr="latex-image-1.pdf">
            <a:extLst>
              <a:ext uri="{FF2B5EF4-FFF2-40B4-BE49-F238E27FC236}">
                <a16:creationId xmlns:a16="http://schemas.microsoft.com/office/drawing/2014/main" id="{6D1901A4-E6D0-FA46-B483-CDBC9A35459B}"/>
              </a:ext>
            </a:extLst>
          </p:cNvPr>
          <p:cNvPicPr>
            <a:picLocks noChangeAspect="1"/>
          </p:cNvPicPr>
          <p:nvPr/>
        </p:nvPicPr>
        <p:blipFill rotWithShape="1">
          <a:blip r:embed="rId7">
            <a:extLst>
              <a:ext uri="{28A0092B-C50C-407E-A947-70E740481C1C}">
                <a14:useLocalDpi xmlns:a14="http://schemas.microsoft.com/office/drawing/2010/main" val="0"/>
              </a:ext>
            </a:extLst>
          </a:blip>
          <a:srcRect l="67455"/>
          <a:stretch/>
        </p:blipFill>
        <p:spPr>
          <a:xfrm>
            <a:off x="5849042" y="1012764"/>
            <a:ext cx="2975899" cy="1066261"/>
          </a:xfrm>
          <a:prstGeom prst="rect">
            <a:avLst/>
          </a:prstGeom>
        </p:spPr>
      </p:pic>
      <p:sp>
        <p:nvSpPr>
          <p:cNvPr id="16" name="TextBox 15">
            <a:extLst>
              <a:ext uri="{FF2B5EF4-FFF2-40B4-BE49-F238E27FC236}">
                <a16:creationId xmlns:a16="http://schemas.microsoft.com/office/drawing/2014/main" id="{A9342989-CC4F-CF43-B0E9-C8BA84B1D452}"/>
              </a:ext>
            </a:extLst>
          </p:cNvPr>
          <p:cNvSpPr txBox="1"/>
          <p:nvPr/>
        </p:nvSpPr>
        <p:spPr>
          <a:xfrm>
            <a:off x="1575507" y="-101598"/>
            <a:ext cx="599298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u="sng" dirty="0">
                <a:solidFill>
                  <a:srgbClr val="FFFF00"/>
                </a:solidFill>
                <a:latin typeface="Calibri"/>
              </a:rPr>
              <a:t>The</a:t>
            </a:r>
            <a:r>
              <a:rPr kumimoji="0" lang="en-US" sz="3600" b="0" i="0" u="sng" strike="noStrike" kern="1200" cap="none" spc="0" normalizeH="0" baseline="0" noProof="0" dirty="0">
                <a:ln>
                  <a:noFill/>
                </a:ln>
                <a:solidFill>
                  <a:srgbClr val="FFFF00"/>
                </a:solidFill>
                <a:effectLst/>
                <a:uLnTx/>
                <a:uFillTx/>
                <a:latin typeface="Calibri"/>
                <a:ea typeface="+mn-ea"/>
                <a:cs typeface="+mn-cs"/>
              </a:rPr>
              <a:t> </a:t>
            </a:r>
            <a:r>
              <a:rPr lang="en-US" sz="3600" u="sng" dirty="0">
                <a:solidFill>
                  <a:srgbClr val="FFFF00"/>
                </a:solidFill>
                <a:latin typeface="Calibri"/>
              </a:rPr>
              <a:t>m</a:t>
            </a:r>
            <a:r>
              <a:rPr kumimoji="0" lang="en-US" sz="3600" b="0" i="0" u="sng" strike="noStrike" kern="1200" cap="none" spc="0" normalizeH="0" baseline="0" noProof="0" dirty="0" err="1">
                <a:ln>
                  <a:noFill/>
                </a:ln>
                <a:solidFill>
                  <a:srgbClr val="FFFF00"/>
                </a:solidFill>
                <a:effectLst/>
                <a:uLnTx/>
                <a:uFillTx/>
                <a:latin typeface="Calibri"/>
                <a:ea typeface="+mn-ea"/>
                <a:cs typeface="+mn-cs"/>
              </a:rPr>
              <a:t>ain</a:t>
            </a:r>
            <a:r>
              <a:rPr kumimoji="0" lang="en-US" sz="3600" b="0" i="0" u="sng" strike="noStrike" kern="1200" cap="none" spc="0" normalizeH="0" baseline="0" noProof="0" dirty="0">
                <a:ln>
                  <a:noFill/>
                </a:ln>
                <a:solidFill>
                  <a:srgbClr val="FFFF00"/>
                </a:solidFill>
                <a:effectLst/>
                <a:uLnTx/>
                <a:uFillTx/>
                <a:latin typeface="Calibri"/>
                <a:ea typeface="+mn-ea"/>
                <a:cs typeface="+mn-cs"/>
              </a:rPr>
              <a:t> </a:t>
            </a:r>
            <a:r>
              <a:rPr lang="en-US" sz="3600" u="sng" dirty="0" err="1">
                <a:solidFill>
                  <a:srgbClr val="FFFF00"/>
                </a:solidFill>
                <a:latin typeface="Calibri"/>
              </a:rPr>
              <a:t>i</a:t>
            </a:r>
            <a:r>
              <a:rPr kumimoji="0" lang="en-US" sz="3600" b="0" i="0" u="sng" strike="noStrike" kern="1200" cap="none" spc="0" normalizeH="0" baseline="0" noProof="0" dirty="0" err="1">
                <a:ln>
                  <a:noFill/>
                </a:ln>
                <a:solidFill>
                  <a:srgbClr val="FFFF00"/>
                </a:solidFill>
                <a:effectLst/>
                <a:uLnTx/>
                <a:uFillTx/>
                <a:latin typeface="Calibri"/>
                <a:ea typeface="+mn-ea"/>
                <a:cs typeface="+mn-cs"/>
              </a:rPr>
              <a:t>dea</a:t>
            </a:r>
            <a:r>
              <a:rPr kumimoji="0" lang="en-US" sz="3600" b="0" i="0" u="sng" strike="noStrike" kern="1200" cap="none" spc="0" normalizeH="0" baseline="0" noProof="0" dirty="0">
                <a:ln>
                  <a:noFill/>
                </a:ln>
                <a:solidFill>
                  <a:srgbClr val="FFFF00"/>
                </a:solidFill>
                <a:effectLst/>
                <a:uLnTx/>
                <a:uFillTx/>
                <a:latin typeface="Calibri"/>
                <a:ea typeface="+mn-ea"/>
                <a:cs typeface="+mn-cs"/>
              </a:rPr>
              <a:t> of our argument</a:t>
            </a:r>
          </a:p>
        </p:txBody>
      </p:sp>
    </p:spTree>
    <p:extLst>
      <p:ext uri="{BB962C8B-B14F-4D97-AF65-F5344CB8AC3E}">
        <p14:creationId xmlns:p14="http://schemas.microsoft.com/office/powerpoint/2010/main" val="41811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1000"/>
                                        <p:tgtEl>
                                          <p:spTgt spid="21"/>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1000"/>
                                        <p:tgtEl>
                                          <p:spTgt spid="23"/>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0418499-1E22-2C47-BD2F-1606BAC6D226}"/>
              </a:ext>
            </a:extLst>
          </p:cNvPr>
          <p:cNvPicPr>
            <a:picLocks noChangeAspect="1"/>
          </p:cNvPicPr>
          <p:nvPr/>
        </p:nvPicPr>
        <p:blipFill rotWithShape="1">
          <a:blip r:embed="rId2"/>
          <a:srcRect b="50316"/>
          <a:stretch/>
        </p:blipFill>
        <p:spPr>
          <a:xfrm>
            <a:off x="-243021" y="2120119"/>
            <a:ext cx="9456276" cy="536591"/>
          </a:xfrm>
          <a:prstGeom prst="rect">
            <a:avLst/>
          </a:prstGeom>
          <a:ln>
            <a:noFill/>
          </a:ln>
        </p:spPr>
      </p:pic>
      <p:pic>
        <p:nvPicPr>
          <p:cNvPr id="70" name="Picture 69">
            <a:extLst>
              <a:ext uri="{FF2B5EF4-FFF2-40B4-BE49-F238E27FC236}">
                <a16:creationId xmlns:a16="http://schemas.microsoft.com/office/drawing/2014/main" id="{0E54E36C-D456-FE4A-826D-19AFBFEE2DFA}"/>
              </a:ext>
            </a:extLst>
          </p:cNvPr>
          <p:cNvPicPr>
            <a:picLocks noChangeAspect="1"/>
          </p:cNvPicPr>
          <p:nvPr/>
        </p:nvPicPr>
        <p:blipFill rotWithShape="1">
          <a:blip r:embed="rId2"/>
          <a:srcRect t="48921"/>
          <a:stretch/>
        </p:blipFill>
        <p:spPr>
          <a:xfrm>
            <a:off x="-234783" y="3768814"/>
            <a:ext cx="9456276" cy="551649"/>
          </a:xfrm>
          <a:prstGeom prst="rect">
            <a:avLst/>
          </a:prstGeom>
        </p:spPr>
      </p:pic>
      <p:sp>
        <p:nvSpPr>
          <p:cNvPr id="12" name="Rectangle 11">
            <a:extLst>
              <a:ext uri="{FF2B5EF4-FFF2-40B4-BE49-F238E27FC236}">
                <a16:creationId xmlns:a16="http://schemas.microsoft.com/office/drawing/2014/main" id="{C9BC9DFB-2E7A-A24A-A021-1C0538EF12B9}"/>
              </a:ext>
            </a:extLst>
          </p:cNvPr>
          <p:cNvSpPr/>
          <p:nvPr/>
        </p:nvSpPr>
        <p:spPr>
          <a:xfrm>
            <a:off x="197708" y="2310706"/>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ABA52B67-5CF6-C146-8241-58A6BAB00781}"/>
              </a:ext>
            </a:extLst>
          </p:cNvPr>
          <p:cNvSpPr txBox="1"/>
          <p:nvPr/>
        </p:nvSpPr>
        <p:spPr>
          <a:xfrm>
            <a:off x="197706" y="4559645"/>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54" name="TextBox 53">
            <a:extLst>
              <a:ext uri="{FF2B5EF4-FFF2-40B4-BE49-F238E27FC236}">
                <a16:creationId xmlns:a16="http://schemas.microsoft.com/office/drawing/2014/main" id="{7907DDA7-F663-9E4F-A095-4098DA5F8EB5}"/>
              </a:ext>
            </a:extLst>
          </p:cNvPr>
          <p:cNvSpPr txBox="1"/>
          <p:nvPr/>
        </p:nvSpPr>
        <p:spPr>
          <a:xfrm>
            <a:off x="2335420" y="4559644"/>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55" name="TextBox 54">
            <a:extLst>
              <a:ext uri="{FF2B5EF4-FFF2-40B4-BE49-F238E27FC236}">
                <a16:creationId xmlns:a16="http://schemas.microsoft.com/office/drawing/2014/main" id="{A8A32924-3DEC-1144-B245-F49495666F7E}"/>
              </a:ext>
            </a:extLst>
          </p:cNvPr>
          <p:cNvSpPr txBox="1"/>
          <p:nvPr/>
        </p:nvSpPr>
        <p:spPr>
          <a:xfrm>
            <a:off x="2891476" y="4559644"/>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6</a:t>
            </a:r>
          </a:p>
        </p:txBody>
      </p:sp>
      <p:sp>
        <p:nvSpPr>
          <p:cNvPr id="56" name="TextBox 55">
            <a:extLst>
              <a:ext uri="{FF2B5EF4-FFF2-40B4-BE49-F238E27FC236}">
                <a16:creationId xmlns:a16="http://schemas.microsoft.com/office/drawing/2014/main" id="{F7FA628A-791A-9549-861E-AF93B2A69B91}"/>
              </a:ext>
            </a:extLst>
          </p:cNvPr>
          <p:cNvSpPr txBox="1"/>
          <p:nvPr/>
        </p:nvSpPr>
        <p:spPr>
          <a:xfrm>
            <a:off x="7475845" y="4572002"/>
            <a:ext cx="3016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57" name="TextBox 56">
            <a:extLst>
              <a:ext uri="{FF2B5EF4-FFF2-40B4-BE49-F238E27FC236}">
                <a16:creationId xmlns:a16="http://schemas.microsoft.com/office/drawing/2014/main" id="{7855F960-AB1A-1C43-A23F-8E5AA4095EDC}"/>
              </a:ext>
            </a:extLst>
          </p:cNvPr>
          <p:cNvSpPr txBox="1"/>
          <p:nvPr/>
        </p:nvSpPr>
        <p:spPr>
          <a:xfrm>
            <a:off x="4436068" y="4572002"/>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58" name="TextBox 57">
            <a:extLst>
              <a:ext uri="{FF2B5EF4-FFF2-40B4-BE49-F238E27FC236}">
                <a16:creationId xmlns:a16="http://schemas.microsoft.com/office/drawing/2014/main" id="{C65306A9-F1D9-914B-8447-1E48C125B138}"/>
              </a:ext>
            </a:extLst>
          </p:cNvPr>
          <p:cNvSpPr txBox="1"/>
          <p:nvPr/>
        </p:nvSpPr>
        <p:spPr>
          <a:xfrm>
            <a:off x="5436971" y="4559645"/>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59" name="TextBox 58">
            <a:extLst>
              <a:ext uri="{FF2B5EF4-FFF2-40B4-BE49-F238E27FC236}">
                <a16:creationId xmlns:a16="http://schemas.microsoft.com/office/drawing/2014/main" id="{30EDDEF0-15A1-0440-A970-32A0AFC1496C}"/>
              </a:ext>
            </a:extLst>
          </p:cNvPr>
          <p:cNvSpPr txBox="1"/>
          <p:nvPr/>
        </p:nvSpPr>
        <p:spPr>
          <a:xfrm>
            <a:off x="6969206" y="4572001"/>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1</a:t>
            </a:r>
          </a:p>
        </p:txBody>
      </p:sp>
      <p:grpSp>
        <p:nvGrpSpPr>
          <p:cNvPr id="67" name="Group 66">
            <a:extLst>
              <a:ext uri="{FF2B5EF4-FFF2-40B4-BE49-F238E27FC236}">
                <a16:creationId xmlns:a16="http://schemas.microsoft.com/office/drawing/2014/main" id="{87B59A86-8D2C-B542-82FC-4BD679B2F38D}"/>
              </a:ext>
            </a:extLst>
          </p:cNvPr>
          <p:cNvGrpSpPr/>
          <p:nvPr/>
        </p:nvGrpSpPr>
        <p:grpSpPr>
          <a:xfrm>
            <a:off x="164757" y="2747332"/>
            <a:ext cx="8760941" cy="885568"/>
            <a:chOff x="164757" y="2092411"/>
            <a:chExt cx="8760941" cy="885568"/>
          </a:xfrm>
        </p:grpSpPr>
        <p:cxnSp>
          <p:nvCxnSpPr>
            <p:cNvPr id="14" name="Straight Connector 13">
              <a:extLst>
                <a:ext uri="{FF2B5EF4-FFF2-40B4-BE49-F238E27FC236}">
                  <a16:creationId xmlns:a16="http://schemas.microsoft.com/office/drawing/2014/main" id="{13837D42-DBCC-D84D-8BC7-74F3574EA4DA}"/>
                </a:ext>
              </a:extLst>
            </p:cNvPr>
            <p:cNvCxnSpPr/>
            <p:nvPr/>
          </p:nvCxnSpPr>
          <p:spPr>
            <a:xfrm>
              <a:off x="1532241" y="2113005"/>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A08DAFD-7A8E-7245-8C28-7BA675C386A0}"/>
                </a:ext>
              </a:extLst>
            </p:cNvPr>
            <p:cNvCxnSpPr/>
            <p:nvPr/>
          </p:nvCxnSpPr>
          <p:spPr>
            <a:xfrm>
              <a:off x="164757" y="2117124"/>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1568437-AAE3-5E41-B547-2680623CDE7D}"/>
                </a:ext>
              </a:extLst>
            </p:cNvPr>
            <p:cNvCxnSpPr/>
            <p:nvPr/>
          </p:nvCxnSpPr>
          <p:spPr>
            <a:xfrm>
              <a:off x="378941" y="2096530"/>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3089946-91DA-0A41-B482-5B27AEEB30DC}"/>
                </a:ext>
              </a:extLst>
            </p:cNvPr>
            <p:cNvCxnSpPr/>
            <p:nvPr/>
          </p:nvCxnSpPr>
          <p:spPr>
            <a:xfrm>
              <a:off x="593125" y="2100648"/>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BA32685-AD52-664E-B8E7-7086538C33CE}"/>
                </a:ext>
              </a:extLst>
            </p:cNvPr>
            <p:cNvCxnSpPr/>
            <p:nvPr/>
          </p:nvCxnSpPr>
          <p:spPr>
            <a:xfrm>
              <a:off x="807309" y="2104767"/>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7CB79F6-29C8-2340-BE55-C95AEBA309FE}"/>
                </a:ext>
              </a:extLst>
            </p:cNvPr>
            <p:cNvCxnSpPr/>
            <p:nvPr/>
          </p:nvCxnSpPr>
          <p:spPr>
            <a:xfrm>
              <a:off x="1046207" y="2096529"/>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F98A3F5-D62E-6448-9D05-44466972D0B3}"/>
                </a:ext>
              </a:extLst>
            </p:cNvPr>
            <p:cNvCxnSpPr/>
            <p:nvPr/>
          </p:nvCxnSpPr>
          <p:spPr>
            <a:xfrm>
              <a:off x="1297462" y="2113006"/>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732DD82-3E70-8A44-BF2B-512506315CDF}"/>
                </a:ext>
              </a:extLst>
            </p:cNvPr>
            <p:cNvCxnSpPr/>
            <p:nvPr/>
          </p:nvCxnSpPr>
          <p:spPr>
            <a:xfrm>
              <a:off x="1783494" y="2129482"/>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B978DA5-E4AC-2A4C-A792-2EA69FA3660F}"/>
                </a:ext>
              </a:extLst>
            </p:cNvPr>
            <p:cNvCxnSpPr/>
            <p:nvPr/>
          </p:nvCxnSpPr>
          <p:spPr>
            <a:xfrm>
              <a:off x="2010034" y="2121244"/>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034B8A5-5E6A-B243-9C32-480C8A7223CE}"/>
                </a:ext>
              </a:extLst>
            </p:cNvPr>
            <p:cNvCxnSpPr/>
            <p:nvPr/>
          </p:nvCxnSpPr>
          <p:spPr>
            <a:xfrm>
              <a:off x="2248931" y="2113005"/>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6E3E30B-2FD5-384B-A50A-8BAAD304F42B}"/>
                </a:ext>
              </a:extLst>
            </p:cNvPr>
            <p:cNvCxnSpPr/>
            <p:nvPr/>
          </p:nvCxnSpPr>
          <p:spPr>
            <a:xfrm>
              <a:off x="2487829" y="2092411"/>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05D8373-A8CC-F143-823F-F7DF39B54CE1}"/>
                </a:ext>
              </a:extLst>
            </p:cNvPr>
            <p:cNvCxnSpPr/>
            <p:nvPr/>
          </p:nvCxnSpPr>
          <p:spPr>
            <a:xfrm>
              <a:off x="2776153" y="2108887"/>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777C110-8E83-7245-BA51-4D120F2451FC}"/>
                </a:ext>
              </a:extLst>
            </p:cNvPr>
            <p:cNvCxnSpPr/>
            <p:nvPr/>
          </p:nvCxnSpPr>
          <p:spPr>
            <a:xfrm>
              <a:off x="3286899" y="2113005"/>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2FCB0B5-5EA8-F047-87A3-20CA9B5D517C}"/>
                </a:ext>
              </a:extLst>
            </p:cNvPr>
            <p:cNvCxnSpPr/>
            <p:nvPr/>
          </p:nvCxnSpPr>
          <p:spPr>
            <a:xfrm>
              <a:off x="3525797" y="2117124"/>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438A54D-E721-024C-89CF-CD9C3A1E57FA}"/>
                </a:ext>
              </a:extLst>
            </p:cNvPr>
            <p:cNvCxnSpPr/>
            <p:nvPr/>
          </p:nvCxnSpPr>
          <p:spPr>
            <a:xfrm>
              <a:off x="3777050" y="2121243"/>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3780B2-B1C2-5849-93E0-9F22B4F6A6B6}"/>
                </a:ext>
              </a:extLst>
            </p:cNvPr>
            <p:cNvCxnSpPr/>
            <p:nvPr/>
          </p:nvCxnSpPr>
          <p:spPr>
            <a:xfrm>
              <a:off x="4040662" y="2125362"/>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85F217A-B03F-0148-B5FB-988078695572}"/>
                </a:ext>
              </a:extLst>
            </p:cNvPr>
            <p:cNvCxnSpPr/>
            <p:nvPr/>
          </p:nvCxnSpPr>
          <p:spPr>
            <a:xfrm>
              <a:off x="4279560" y="2117125"/>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91D4B22-1035-1E4C-BA8B-A2200ACC61BD}"/>
                </a:ext>
              </a:extLst>
            </p:cNvPr>
            <p:cNvCxnSpPr/>
            <p:nvPr/>
          </p:nvCxnSpPr>
          <p:spPr>
            <a:xfrm>
              <a:off x="4543170" y="2133600"/>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97D8AE-2A93-B648-9B1D-15248312A3EC}"/>
                </a:ext>
              </a:extLst>
            </p:cNvPr>
            <p:cNvCxnSpPr/>
            <p:nvPr/>
          </p:nvCxnSpPr>
          <p:spPr>
            <a:xfrm>
              <a:off x="4794425" y="2125362"/>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616DCBB-A218-CD4D-A60E-1BE532FA7E14}"/>
                </a:ext>
              </a:extLst>
            </p:cNvPr>
            <p:cNvCxnSpPr/>
            <p:nvPr/>
          </p:nvCxnSpPr>
          <p:spPr>
            <a:xfrm>
              <a:off x="5045678" y="2129481"/>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6825963-0B26-1B48-9427-D6A4891DF294}"/>
                </a:ext>
              </a:extLst>
            </p:cNvPr>
            <p:cNvCxnSpPr/>
            <p:nvPr/>
          </p:nvCxnSpPr>
          <p:spPr>
            <a:xfrm>
              <a:off x="5309290" y="2121244"/>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F847C12-54DA-1348-93E8-E7E079DC5C17}"/>
                </a:ext>
              </a:extLst>
            </p:cNvPr>
            <p:cNvCxnSpPr/>
            <p:nvPr/>
          </p:nvCxnSpPr>
          <p:spPr>
            <a:xfrm>
              <a:off x="5548186" y="2125363"/>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5EB3443-244C-1048-90CC-C8C0E1E63096}"/>
                </a:ext>
              </a:extLst>
            </p:cNvPr>
            <p:cNvCxnSpPr/>
            <p:nvPr/>
          </p:nvCxnSpPr>
          <p:spPr>
            <a:xfrm>
              <a:off x="5836511" y="2117125"/>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4D70DF3-3048-2241-884B-AE6B7DE0EF3D}"/>
                </a:ext>
              </a:extLst>
            </p:cNvPr>
            <p:cNvCxnSpPr/>
            <p:nvPr/>
          </p:nvCxnSpPr>
          <p:spPr>
            <a:xfrm>
              <a:off x="6087764" y="2108887"/>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ED8872A-451F-C146-8AB1-DAAF4DF36ECA}"/>
                </a:ext>
              </a:extLst>
            </p:cNvPr>
            <p:cNvCxnSpPr/>
            <p:nvPr/>
          </p:nvCxnSpPr>
          <p:spPr>
            <a:xfrm>
              <a:off x="6326662" y="2113006"/>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8327DA9-3224-0143-8175-95BAB3195FCC}"/>
                </a:ext>
              </a:extLst>
            </p:cNvPr>
            <p:cNvCxnSpPr/>
            <p:nvPr/>
          </p:nvCxnSpPr>
          <p:spPr>
            <a:xfrm>
              <a:off x="6602630" y="2129482"/>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102FFDD-2F98-FC4B-8700-C50496560680}"/>
                </a:ext>
              </a:extLst>
            </p:cNvPr>
            <p:cNvCxnSpPr/>
            <p:nvPr/>
          </p:nvCxnSpPr>
          <p:spPr>
            <a:xfrm>
              <a:off x="6866240" y="2121244"/>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2C5C834-5907-A04B-8D0A-99083F7339E2}"/>
                </a:ext>
              </a:extLst>
            </p:cNvPr>
            <p:cNvCxnSpPr/>
            <p:nvPr/>
          </p:nvCxnSpPr>
          <p:spPr>
            <a:xfrm>
              <a:off x="7117494" y="2125363"/>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B390475-8035-9045-A566-9A3B664ED3E6}"/>
                </a:ext>
              </a:extLst>
            </p:cNvPr>
            <p:cNvCxnSpPr/>
            <p:nvPr/>
          </p:nvCxnSpPr>
          <p:spPr>
            <a:xfrm>
              <a:off x="7381105" y="2104768"/>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A4ECDFC-908B-E946-805D-F81D11FC3120}"/>
                </a:ext>
              </a:extLst>
            </p:cNvPr>
            <p:cNvCxnSpPr/>
            <p:nvPr/>
          </p:nvCxnSpPr>
          <p:spPr>
            <a:xfrm>
              <a:off x="7644715" y="2121243"/>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D7DDD5B-69C9-2E48-A4FD-CE2EF14D38F6}"/>
                </a:ext>
              </a:extLst>
            </p:cNvPr>
            <p:cNvCxnSpPr/>
            <p:nvPr/>
          </p:nvCxnSpPr>
          <p:spPr>
            <a:xfrm>
              <a:off x="7895970" y="2137719"/>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A826E57-559A-0C49-ADAC-440DB2CA828C}"/>
                </a:ext>
              </a:extLst>
            </p:cNvPr>
            <p:cNvCxnSpPr/>
            <p:nvPr/>
          </p:nvCxnSpPr>
          <p:spPr>
            <a:xfrm>
              <a:off x="8147223" y="2117124"/>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1218F4D-0B5A-8B4B-82EC-EE88F92F76F3}"/>
                </a:ext>
              </a:extLst>
            </p:cNvPr>
            <p:cNvCxnSpPr/>
            <p:nvPr/>
          </p:nvCxnSpPr>
          <p:spPr>
            <a:xfrm>
              <a:off x="8423190" y="2121243"/>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EB27157-667B-7A4B-9858-93911BDF9B4C}"/>
                </a:ext>
              </a:extLst>
            </p:cNvPr>
            <p:cNvCxnSpPr/>
            <p:nvPr/>
          </p:nvCxnSpPr>
          <p:spPr>
            <a:xfrm>
              <a:off x="8674445" y="2137719"/>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22A26CC-0952-024A-B78B-CE14A467C18A}"/>
                </a:ext>
              </a:extLst>
            </p:cNvPr>
            <p:cNvCxnSpPr/>
            <p:nvPr/>
          </p:nvCxnSpPr>
          <p:spPr>
            <a:xfrm>
              <a:off x="8925698" y="2129481"/>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94C5F3E-C552-3A4F-82FA-44C8CFEE3D29}"/>
                </a:ext>
              </a:extLst>
            </p:cNvPr>
            <p:cNvCxnSpPr/>
            <p:nvPr/>
          </p:nvCxnSpPr>
          <p:spPr>
            <a:xfrm>
              <a:off x="3039766" y="2113003"/>
              <a:ext cx="0" cy="84026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grpSp>
      <p:sp>
        <p:nvSpPr>
          <p:cNvPr id="72" name="TextBox 71">
            <a:extLst>
              <a:ext uri="{FF2B5EF4-FFF2-40B4-BE49-F238E27FC236}">
                <a16:creationId xmlns:a16="http://schemas.microsoft.com/office/drawing/2014/main" id="{60BF0938-77EB-3E47-82FF-2609549633F8}"/>
              </a:ext>
            </a:extLst>
          </p:cNvPr>
          <p:cNvSpPr txBox="1"/>
          <p:nvPr/>
        </p:nvSpPr>
        <p:spPr>
          <a:xfrm>
            <a:off x="881448" y="4563763"/>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73" name="TextBox 72">
            <a:extLst>
              <a:ext uri="{FF2B5EF4-FFF2-40B4-BE49-F238E27FC236}">
                <a16:creationId xmlns:a16="http://schemas.microsoft.com/office/drawing/2014/main" id="{BE92D44B-EED5-F344-8ADC-5DF87372CD92}"/>
              </a:ext>
            </a:extLst>
          </p:cNvPr>
          <p:cNvSpPr txBox="1"/>
          <p:nvPr/>
        </p:nvSpPr>
        <p:spPr>
          <a:xfrm>
            <a:off x="7549978" y="284205"/>
            <a:ext cx="6447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q </a:t>
            </a:r>
            <a:r>
              <a:rPr kumimoji="0" lang="en-IT" sz="1800" b="0" i="0" u="none" strike="noStrike" kern="1200" cap="none" spc="0" normalizeH="0" baseline="0" noProof="0" dirty="0">
                <a:ln>
                  <a:noFill/>
                </a:ln>
                <a:solidFill>
                  <a:prstClr val="black"/>
                </a:solidFill>
                <a:effectLst/>
                <a:uLnTx/>
                <a:uFillTx/>
                <a:latin typeface="Calibri"/>
                <a:ea typeface="+mn-ea"/>
                <a:cs typeface="+mn-cs"/>
              </a:rPr>
              <a:t>= 7</a:t>
            </a:r>
          </a:p>
        </p:txBody>
      </p:sp>
      <p:sp>
        <p:nvSpPr>
          <p:cNvPr id="74" name="Rectangle 73">
            <a:extLst>
              <a:ext uri="{FF2B5EF4-FFF2-40B4-BE49-F238E27FC236}">
                <a16:creationId xmlns:a16="http://schemas.microsoft.com/office/drawing/2014/main" id="{5EB0382B-02AC-2A40-A227-1F87401FAD2F}"/>
              </a:ext>
            </a:extLst>
          </p:cNvPr>
          <p:cNvSpPr/>
          <p:nvPr/>
        </p:nvSpPr>
        <p:spPr>
          <a:xfrm>
            <a:off x="461321" y="2327172"/>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C1BEC0C3-8A2E-D048-837F-B9FBE753B0C1}"/>
              </a:ext>
            </a:extLst>
          </p:cNvPr>
          <p:cNvSpPr/>
          <p:nvPr/>
        </p:nvSpPr>
        <p:spPr>
          <a:xfrm>
            <a:off x="885574" y="2318951"/>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9BA93E6F-DFB8-DF4B-8634-FF3BCFEA45C3}"/>
              </a:ext>
            </a:extLst>
          </p:cNvPr>
          <p:cNvSpPr/>
          <p:nvPr/>
        </p:nvSpPr>
        <p:spPr>
          <a:xfrm>
            <a:off x="2323091" y="2310688"/>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1904336E-CC6D-D745-A487-DB8F068DF45F}"/>
              </a:ext>
            </a:extLst>
          </p:cNvPr>
          <p:cNvSpPr/>
          <p:nvPr/>
        </p:nvSpPr>
        <p:spPr>
          <a:xfrm>
            <a:off x="2870910" y="2327164"/>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54F3F9DD-8C0D-BB4A-8AD0-D6E3F6C8B1C1}"/>
              </a:ext>
            </a:extLst>
          </p:cNvPr>
          <p:cNvSpPr/>
          <p:nvPr/>
        </p:nvSpPr>
        <p:spPr>
          <a:xfrm>
            <a:off x="3863575" y="2318929"/>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36E961D1-A4D9-6D42-8184-B163D29CE28D}"/>
              </a:ext>
            </a:extLst>
          </p:cNvPr>
          <p:cNvSpPr/>
          <p:nvPr/>
        </p:nvSpPr>
        <p:spPr>
          <a:xfrm>
            <a:off x="4399037" y="2335408"/>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2CD60BB0-DCED-8147-9A6F-6635983C0CCD}"/>
              </a:ext>
            </a:extLst>
          </p:cNvPr>
          <p:cNvSpPr/>
          <p:nvPr/>
        </p:nvSpPr>
        <p:spPr>
          <a:xfrm>
            <a:off x="5441128" y="2314814"/>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03F0B650-A149-7E4F-9634-F544E6022181}"/>
              </a:ext>
            </a:extLst>
          </p:cNvPr>
          <p:cNvSpPr/>
          <p:nvPr/>
        </p:nvSpPr>
        <p:spPr>
          <a:xfrm>
            <a:off x="6965135" y="2306564"/>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F944FAF6-2009-234F-BB2D-D55355EF9662}"/>
              </a:ext>
            </a:extLst>
          </p:cNvPr>
          <p:cNvSpPr/>
          <p:nvPr/>
        </p:nvSpPr>
        <p:spPr>
          <a:xfrm>
            <a:off x="7500597" y="2323037"/>
            <a:ext cx="284205" cy="2965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38BAD5BB-E118-5142-8024-FC01C24FE787}"/>
              </a:ext>
            </a:extLst>
          </p:cNvPr>
          <p:cNvSpPr txBox="1"/>
          <p:nvPr/>
        </p:nvSpPr>
        <p:spPr>
          <a:xfrm>
            <a:off x="3867665" y="4559643"/>
            <a:ext cx="3016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88" name="TextBox 87">
            <a:extLst>
              <a:ext uri="{FF2B5EF4-FFF2-40B4-BE49-F238E27FC236}">
                <a16:creationId xmlns:a16="http://schemas.microsoft.com/office/drawing/2014/main" id="{7B1BB4EE-3217-3B4E-AE59-87BA93C695BA}"/>
              </a:ext>
            </a:extLst>
          </p:cNvPr>
          <p:cNvSpPr txBox="1"/>
          <p:nvPr/>
        </p:nvSpPr>
        <p:spPr>
          <a:xfrm>
            <a:off x="469557" y="4559644"/>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 name="Oval 1">
            <a:extLst>
              <a:ext uri="{FF2B5EF4-FFF2-40B4-BE49-F238E27FC236}">
                <a16:creationId xmlns:a16="http://schemas.microsoft.com/office/drawing/2014/main" id="{0254B256-6DB5-E74B-9076-70E3A60BABDF}"/>
              </a:ext>
            </a:extLst>
          </p:cNvPr>
          <p:cNvSpPr>
            <a:spLocks noChangeAspect="1"/>
          </p:cNvSpPr>
          <p:nvPr/>
        </p:nvSpPr>
        <p:spPr>
          <a:xfrm>
            <a:off x="7525265" y="222421"/>
            <a:ext cx="716691" cy="468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1146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1000"/>
                                        <p:tgtEl>
                                          <p:spTgt spid="6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10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1000"/>
                                        <p:tgtEl>
                                          <p:spTgt spid="12"/>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dissolve">
                                      <p:cBhvr>
                                        <p:cTn id="20" dur="500"/>
                                        <p:tgtEl>
                                          <p:spTgt spid="53"/>
                                        </p:tgtEl>
                                      </p:cBhvr>
                                    </p:animEffect>
                                  </p:childTnLst>
                                </p:cTn>
                              </p:par>
                            </p:childTnLst>
                          </p:cTn>
                        </p:par>
                        <p:par>
                          <p:cTn id="21" fill="hold">
                            <p:stCondLst>
                              <p:cond delay="1500"/>
                            </p:stCondLst>
                            <p:childTnLst>
                              <p:par>
                                <p:cTn id="22" presetID="9" presetClass="exit" presetSubtype="0" fill="hold" grpId="1" nodeType="afterEffect">
                                  <p:stCondLst>
                                    <p:cond delay="0"/>
                                  </p:stCondLst>
                                  <p:childTnLst>
                                    <p:animEffect transition="out" filter="dissolv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dissolve">
                                      <p:cBhvr>
                                        <p:cTn id="28" dur="500"/>
                                        <p:tgtEl>
                                          <p:spTgt spid="74"/>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dissolve">
                                      <p:cBhvr>
                                        <p:cTn id="32" dur="500"/>
                                        <p:tgtEl>
                                          <p:spTgt spid="88"/>
                                        </p:tgtEl>
                                      </p:cBhvr>
                                    </p:animEffect>
                                  </p:childTnLst>
                                </p:cTn>
                              </p:par>
                            </p:childTnLst>
                          </p:cTn>
                        </p:par>
                        <p:par>
                          <p:cTn id="33" fill="hold">
                            <p:stCondLst>
                              <p:cond delay="3000"/>
                            </p:stCondLst>
                            <p:childTnLst>
                              <p:par>
                                <p:cTn id="34" presetID="9" presetClass="exit" presetSubtype="0" fill="hold" grpId="1" nodeType="afterEffect">
                                  <p:stCondLst>
                                    <p:cond delay="0"/>
                                  </p:stCondLst>
                                  <p:childTnLst>
                                    <p:animEffect transition="out" filter="dissolve">
                                      <p:cBhvr>
                                        <p:cTn id="35" dur="500"/>
                                        <p:tgtEl>
                                          <p:spTgt spid="74"/>
                                        </p:tgtEl>
                                      </p:cBhvr>
                                    </p:animEffect>
                                    <p:set>
                                      <p:cBhvr>
                                        <p:cTn id="36" dur="1" fill="hold">
                                          <p:stCondLst>
                                            <p:cond delay="499"/>
                                          </p:stCondLst>
                                        </p:cTn>
                                        <p:tgtEl>
                                          <p:spTgt spid="74"/>
                                        </p:tgtEl>
                                        <p:attrNameLst>
                                          <p:attrName>style.visibility</p:attrName>
                                        </p:attrNameLst>
                                      </p:cBhvr>
                                      <p:to>
                                        <p:strVal val="hidden"/>
                                      </p:to>
                                    </p:set>
                                  </p:childTnLst>
                                </p:cTn>
                              </p:par>
                            </p:childTnLst>
                          </p:cTn>
                        </p:par>
                        <p:par>
                          <p:cTn id="37" fill="hold">
                            <p:stCondLst>
                              <p:cond delay="3500"/>
                            </p:stCondLst>
                            <p:childTnLst>
                              <p:par>
                                <p:cTn id="38" presetID="9" presetClass="entr" presetSubtype="0" fill="hold" grpId="1" nodeType="after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dissolve">
                                      <p:cBhvr>
                                        <p:cTn id="40" dur="500"/>
                                        <p:tgtEl>
                                          <p:spTgt spid="75"/>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dissolve">
                                      <p:cBhvr>
                                        <p:cTn id="44" dur="500"/>
                                        <p:tgtEl>
                                          <p:spTgt spid="72"/>
                                        </p:tgtEl>
                                      </p:cBhvr>
                                    </p:animEffect>
                                  </p:childTnLst>
                                </p:cTn>
                              </p:par>
                            </p:childTnLst>
                          </p:cTn>
                        </p:par>
                        <p:par>
                          <p:cTn id="45" fill="hold">
                            <p:stCondLst>
                              <p:cond delay="4500"/>
                            </p:stCondLst>
                            <p:childTnLst>
                              <p:par>
                                <p:cTn id="46" presetID="9" presetClass="exit" presetSubtype="0" fill="hold" grpId="0" nodeType="afterEffect">
                                  <p:stCondLst>
                                    <p:cond delay="0"/>
                                  </p:stCondLst>
                                  <p:childTnLst>
                                    <p:animEffect transition="out" filter="dissolve">
                                      <p:cBhvr>
                                        <p:cTn id="47" dur="500"/>
                                        <p:tgtEl>
                                          <p:spTgt spid="75"/>
                                        </p:tgtEl>
                                      </p:cBhvr>
                                    </p:animEffect>
                                    <p:set>
                                      <p:cBhvr>
                                        <p:cTn id="48" dur="1" fill="hold">
                                          <p:stCondLst>
                                            <p:cond delay="499"/>
                                          </p:stCondLst>
                                        </p:cTn>
                                        <p:tgtEl>
                                          <p:spTgt spid="75"/>
                                        </p:tgtEl>
                                        <p:attrNameLst>
                                          <p:attrName>style.visibility</p:attrName>
                                        </p:attrNameLst>
                                      </p:cBhvr>
                                      <p:to>
                                        <p:strVal val="hidden"/>
                                      </p:to>
                                    </p:se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ssolve">
                                      <p:cBhvr>
                                        <p:cTn id="52" dur="500"/>
                                        <p:tgtEl>
                                          <p:spTgt spid="76"/>
                                        </p:tgtEl>
                                      </p:cBhvr>
                                    </p:animEffect>
                                  </p:childTnLst>
                                </p:cTn>
                              </p:par>
                            </p:childTnLst>
                          </p:cTn>
                        </p:par>
                        <p:par>
                          <p:cTn id="53" fill="hold">
                            <p:stCondLst>
                              <p:cond delay="5500"/>
                            </p:stCondLst>
                            <p:childTnLst>
                              <p:par>
                                <p:cTn id="54" presetID="9" presetClass="entr" presetSubtype="0"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dissolve">
                                      <p:cBhvr>
                                        <p:cTn id="56" dur="500"/>
                                        <p:tgtEl>
                                          <p:spTgt spid="54"/>
                                        </p:tgtEl>
                                      </p:cBhvr>
                                    </p:animEffect>
                                  </p:childTnLst>
                                </p:cTn>
                              </p:par>
                            </p:childTnLst>
                          </p:cTn>
                        </p:par>
                        <p:par>
                          <p:cTn id="57" fill="hold">
                            <p:stCondLst>
                              <p:cond delay="6000"/>
                            </p:stCondLst>
                            <p:childTnLst>
                              <p:par>
                                <p:cTn id="58" presetID="9" presetClass="exit" presetSubtype="0" fill="hold" grpId="1" nodeType="afterEffect">
                                  <p:stCondLst>
                                    <p:cond delay="0"/>
                                  </p:stCondLst>
                                  <p:childTnLst>
                                    <p:animEffect transition="out" filter="dissolve">
                                      <p:cBhvr>
                                        <p:cTn id="59" dur="500"/>
                                        <p:tgtEl>
                                          <p:spTgt spid="76"/>
                                        </p:tgtEl>
                                      </p:cBhvr>
                                    </p:animEffect>
                                    <p:set>
                                      <p:cBhvr>
                                        <p:cTn id="60" dur="1" fill="hold">
                                          <p:stCondLst>
                                            <p:cond delay="499"/>
                                          </p:stCondLst>
                                        </p:cTn>
                                        <p:tgtEl>
                                          <p:spTgt spid="76"/>
                                        </p:tgtEl>
                                        <p:attrNameLst>
                                          <p:attrName>style.visibility</p:attrName>
                                        </p:attrNameLst>
                                      </p:cBhvr>
                                      <p:to>
                                        <p:strVal val="hidden"/>
                                      </p:to>
                                    </p:set>
                                  </p:childTnLst>
                                </p:cTn>
                              </p:par>
                            </p:childTnLst>
                          </p:cTn>
                        </p:par>
                        <p:par>
                          <p:cTn id="61" fill="hold">
                            <p:stCondLst>
                              <p:cond delay="6500"/>
                            </p:stCondLst>
                            <p:childTnLst>
                              <p:par>
                                <p:cTn id="62" presetID="9" presetClass="entr" presetSubtype="0" fill="hold" grpId="0" nodeType="after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dissolve">
                                      <p:cBhvr>
                                        <p:cTn id="64" dur="500"/>
                                        <p:tgtEl>
                                          <p:spTgt spid="77"/>
                                        </p:tgtEl>
                                      </p:cBhvr>
                                    </p:animEffect>
                                  </p:childTnLst>
                                </p:cTn>
                              </p:par>
                            </p:childTnLst>
                          </p:cTn>
                        </p:par>
                        <p:par>
                          <p:cTn id="65" fill="hold">
                            <p:stCondLst>
                              <p:cond delay="7000"/>
                            </p:stCondLst>
                            <p:childTnLst>
                              <p:par>
                                <p:cTn id="66" presetID="9" presetClass="entr" presetSubtype="0" fill="hold" grpId="0"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dissolve">
                                      <p:cBhvr>
                                        <p:cTn id="68" dur="500"/>
                                        <p:tgtEl>
                                          <p:spTgt spid="55"/>
                                        </p:tgtEl>
                                      </p:cBhvr>
                                    </p:animEffect>
                                  </p:childTnLst>
                                </p:cTn>
                              </p:par>
                            </p:childTnLst>
                          </p:cTn>
                        </p:par>
                        <p:par>
                          <p:cTn id="69" fill="hold">
                            <p:stCondLst>
                              <p:cond delay="7500"/>
                            </p:stCondLst>
                            <p:childTnLst>
                              <p:par>
                                <p:cTn id="70" presetID="9" presetClass="exit" presetSubtype="0" fill="hold" grpId="1" nodeType="afterEffect">
                                  <p:stCondLst>
                                    <p:cond delay="0"/>
                                  </p:stCondLst>
                                  <p:childTnLst>
                                    <p:animEffect transition="out" filter="dissolve">
                                      <p:cBhvr>
                                        <p:cTn id="71" dur="500"/>
                                        <p:tgtEl>
                                          <p:spTgt spid="77"/>
                                        </p:tgtEl>
                                      </p:cBhvr>
                                    </p:animEffect>
                                    <p:set>
                                      <p:cBhvr>
                                        <p:cTn id="72" dur="1" fill="hold">
                                          <p:stCondLst>
                                            <p:cond delay="499"/>
                                          </p:stCondLst>
                                        </p:cTn>
                                        <p:tgtEl>
                                          <p:spTgt spid="77"/>
                                        </p:tgtEl>
                                        <p:attrNameLst>
                                          <p:attrName>style.visibility</p:attrName>
                                        </p:attrNameLst>
                                      </p:cBhvr>
                                      <p:to>
                                        <p:strVal val="hidden"/>
                                      </p:to>
                                    </p:set>
                                  </p:childTnLst>
                                </p:cTn>
                              </p:par>
                            </p:childTnLst>
                          </p:cTn>
                        </p:par>
                        <p:par>
                          <p:cTn id="73" fill="hold">
                            <p:stCondLst>
                              <p:cond delay="8000"/>
                            </p:stCondLst>
                            <p:childTnLst>
                              <p:par>
                                <p:cTn id="74" presetID="9" presetClass="entr" presetSubtype="0" fill="hold" grpId="0" nodeType="after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dissolve">
                                      <p:cBhvr>
                                        <p:cTn id="76" dur="500"/>
                                        <p:tgtEl>
                                          <p:spTgt spid="78"/>
                                        </p:tgtEl>
                                      </p:cBhvr>
                                    </p:animEffect>
                                  </p:childTnLst>
                                </p:cTn>
                              </p:par>
                            </p:childTnLst>
                          </p:cTn>
                        </p:par>
                        <p:par>
                          <p:cTn id="77" fill="hold">
                            <p:stCondLst>
                              <p:cond delay="8500"/>
                            </p:stCondLst>
                            <p:childTnLst>
                              <p:par>
                                <p:cTn id="78" presetID="9" presetClass="entr" presetSubtype="0" fill="hold" grpId="0" nodeType="after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dissolve">
                                      <p:cBhvr>
                                        <p:cTn id="80" dur="500"/>
                                        <p:tgtEl>
                                          <p:spTgt spid="87"/>
                                        </p:tgtEl>
                                      </p:cBhvr>
                                    </p:animEffect>
                                  </p:childTnLst>
                                </p:cTn>
                              </p:par>
                            </p:childTnLst>
                          </p:cTn>
                        </p:par>
                        <p:par>
                          <p:cTn id="81" fill="hold">
                            <p:stCondLst>
                              <p:cond delay="9000"/>
                            </p:stCondLst>
                            <p:childTnLst>
                              <p:par>
                                <p:cTn id="82" presetID="9" presetClass="exit" presetSubtype="0" fill="hold" grpId="1" nodeType="afterEffect">
                                  <p:stCondLst>
                                    <p:cond delay="0"/>
                                  </p:stCondLst>
                                  <p:childTnLst>
                                    <p:animEffect transition="out" filter="dissolve">
                                      <p:cBhvr>
                                        <p:cTn id="83" dur="500"/>
                                        <p:tgtEl>
                                          <p:spTgt spid="78"/>
                                        </p:tgtEl>
                                      </p:cBhvr>
                                    </p:animEffect>
                                    <p:set>
                                      <p:cBhvr>
                                        <p:cTn id="84" dur="1" fill="hold">
                                          <p:stCondLst>
                                            <p:cond delay="499"/>
                                          </p:stCondLst>
                                        </p:cTn>
                                        <p:tgtEl>
                                          <p:spTgt spid="78"/>
                                        </p:tgtEl>
                                        <p:attrNameLst>
                                          <p:attrName>style.visibility</p:attrName>
                                        </p:attrNameLst>
                                      </p:cBhvr>
                                      <p:to>
                                        <p:strVal val="hidden"/>
                                      </p:to>
                                    </p:set>
                                  </p:childTnLst>
                                </p:cTn>
                              </p:par>
                            </p:childTnLst>
                          </p:cTn>
                        </p:par>
                        <p:par>
                          <p:cTn id="85" fill="hold">
                            <p:stCondLst>
                              <p:cond delay="9500"/>
                            </p:stCondLst>
                            <p:childTnLst>
                              <p:par>
                                <p:cTn id="86" presetID="9" presetClass="entr" presetSubtype="0" fill="hold" grpId="0" nodeType="after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dissolve">
                                      <p:cBhvr>
                                        <p:cTn id="88" dur="500"/>
                                        <p:tgtEl>
                                          <p:spTgt spid="79"/>
                                        </p:tgtEl>
                                      </p:cBhvr>
                                    </p:animEffect>
                                  </p:childTnLst>
                                </p:cTn>
                              </p:par>
                            </p:childTnLst>
                          </p:cTn>
                        </p:par>
                        <p:par>
                          <p:cTn id="89" fill="hold">
                            <p:stCondLst>
                              <p:cond delay="10000"/>
                            </p:stCondLst>
                            <p:childTnLst>
                              <p:par>
                                <p:cTn id="90" presetID="9" presetClass="entr" presetSubtype="0" fill="hold" grpId="0" nodeType="after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dissolve">
                                      <p:cBhvr>
                                        <p:cTn id="92" dur="500"/>
                                        <p:tgtEl>
                                          <p:spTgt spid="57"/>
                                        </p:tgtEl>
                                      </p:cBhvr>
                                    </p:animEffect>
                                  </p:childTnLst>
                                </p:cTn>
                              </p:par>
                            </p:childTnLst>
                          </p:cTn>
                        </p:par>
                        <p:par>
                          <p:cTn id="93" fill="hold">
                            <p:stCondLst>
                              <p:cond delay="10500"/>
                            </p:stCondLst>
                            <p:childTnLst>
                              <p:par>
                                <p:cTn id="94" presetID="9" presetClass="exit" presetSubtype="0" fill="hold" grpId="1" nodeType="afterEffect">
                                  <p:stCondLst>
                                    <p:cond delay="0"/>
                                  </p:stCondLst>
                                  <p:childTnLst>
                                    <p:animEffect transition="out" filter="dissolve">
                                      <p:cBhvr>
                                        <p:cTn id="95" dur="500"/>
                                        <p:tgtEl>
                                          <p:spTgt spid="79"/>
                                        </p:tgtEl>
                                      </p:cBhvr>
                                    </p:animEffect>
                                    <p:set>
                                      <p:cBhvr>
                                        <p:cTn id="96" dur="1" fill="hold">
                                          <p:stCondLst>
                                            <p:cond delay="499"/>
                                          </p:stCondLst>
                                        </p:cTn>
                                        <p:tgtEl>
                                          <p:spTgt spid="79"/>
                                        </p:tgtEl>
                                        <p:attrNameLst>
                                          <p:attrName>style.visibility</p:attrName>
                                        </p:attrNameLst>
                                      </p:cBhvr>
                                      <p:to>
                                        <p:strVal val="hidden"/>
                                      </p:to>
                                    </p:set>
                                  </p:childTnLst>
                                </p:cTn>
                              </p:par>
                            </p:childTnLst>
                          </p:cTn>
                        </p:par>
                        <p:par>
                          <p:cTn id="97" fill="hold">
                            <p:stCondLst>
                              <p:cond delay="11000"/>
                            </p:stCondLst>
                            <p:childTnLst>
                              <p:par>
                                <p:cTn id="98" presetID="9" presetClass="entr" presetSubtype="0" fill="hold" grpId="0" nodeType="after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dissolve">
                                      <p:cBhvr>
                                        <p:cTn id="100" dur="500"/>
                                        <p:tgtEl>
                                          <p:spTgt spid="80"/>
                                        </p:tgtEl>
                                      </p:cBhvr>
                                    </p:animEffect>
                                  </p:childTnLst>
                                </p:cTn>
                              </p:par>
                            </p:childTnLst>
                          </p:cTn>
                        </p:par>
                        <p:par>
                          <p:cTn id="101" fill="hold">
                            <p:stCondLst>
                              <p:cond delay="11500"/>
                            </p:stCondLst>
                            <p:childTnLst>
                              <p:par>
                                <p:cTn id="102" presetID="9" presetClass="entr" presetSubtype="0" fill="hold" grpId="0" nodeType="after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dissolve">
                                      <p:cBhvr>
                                        <p:cTn id="104" dur="500"/>
                                        <p:tgtEl>
                                          <p:spTgt spid="58"/>
                                        </p:tgtEl>
                                      </p:cBhvr>
                                    </p:animEffect>
                                  </p:childTnLst>
                                </p:cTn>
                              </p:par>
                            </p:childTnLst>
                          </p:cTn>
                        </p:par>
                        <p:par>
                          <p:cTn id="105" fill="hold">
                            <p:stCondLst>
                              <p:cond delay="12000"/>
                            </p:stCondLst>
                            <p:childTnLst>
                              <p:par>
                                <p:cTn id="106" presetID="9" presetClass="exit" presetSubtype="0" fill="hold" grpId="1" nodeType="afterEffect">
                                  <p:stCondLst>
                                    <p:cond delay="0"/>
                                  </p:stCondLst>
                                  <p:childTnLst>
                                    <p:animEffect transition="out" filter="dissolve">
                                      <p:cBhvr>
                                        <p:cTn id="107" dur="500"/>
                                        <p:tgtEl>
                                          <p:spTgt spid="80"/>
                                        </p:tgtEl>
                                      </p:cBhvr>
                                    </p:animEffect>
                                    <p:set>
                                      <p:cBhvr>
                                        <p:cTn id="108" dur="1" fill="hold">
                                          <p:stCondLst>
                                            <p:cond delay="499"/>
                                          </p:stCondLst>
                                        </p:cTn>
                                        <p:tgtEl>
                                          <p:spTgt spid="80"/>
                                        </p:tgtEl>
                                        <p:attrNameLst>
                                          <p:attrName>style.visibility</p:attrName>
                                        </p:attrNameLst>
                                      </p:cBhvr>
                                      <p:to>
                                        <p:strVal val="hidden"/>
                                      </p:to>
                                    </p:set>
                                  </p:childTnLst>
                                </p:cTn>
                              </p:par>
                            </p:childTnLst>
                          </p:cTn>
                        </p:par>
                        <p:par>
                          <p:cTn id="109" fill="hold">
                            <p:stCondLst>
                              <p:cond delay="12500"/>
                            </p:stCondLst>
                            <p:childTnLst>
                              <p:par>
                                <p:cTn id="110" presetID="9" presetClass="entr" presetSubtype="0" fill="hold" grpId="0" nodeType="after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dissolve">
                                      <p:cBhvr>
                                        <p:cTn id="112" dur="500"/>
                                        <p:tgtEl>
                                          <p:spTgt spid="81"/>
                                        </p:tgtEl>
                                      </p:cBhvr>
                                    </p:animEffect>
                                  </p:childTnLst>
                                </p:cTn>
                              </p:par>
                            </p:childTnLst>
                          </p:cTn>
                        </p:par>
                        <p:par>
                          <p:cTn id="113" fill="hold">
                            <p:stCondLst>
                              <p:cond delay="13000"/>
                            </p:stCondLst>
                            <p:childTnLst>
                              <p:par>
                                <p:cTn id="114" presetID="9" presetClass="entr" presetSubtype="0" fill="hold" grpId="0" nodeType="after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dissolve">
                                      <p:cBhvr>
                                        <p:cTn id="116" dur="500"/>
                                        <p:tgtEl>
                                          <p:spTgt spid="59"/>
                                        </p:tgtEl>
                                      </p:cBhvr>
                                    </p:animEffect>
                                  </p:childTnLst>
                                </p:cTn>
                              </p:par>
                            </p:childTnLst>
                          </p:cTn>
                        </p:par>
                        <p:par>
                          <p:cTn id="117" fill="hold">
                            <p:stCondLst>
                              <p:cond delay="13500"/>
                            </p:stCondLst>
                            <p:childTnLst>
                              <p:par>
                                <p:cTn id="118" presetID="9" presetClass="exit" presetSubtype="0" fill="hold" grpId="1" nodeType="afterEffect">
                                  <p:stCondLst>
                                    <p:cond delay="0"/>
                                  </p:stCondLst>
                                  <p:childTnLst>
                                    <p:animEffect transition="out" filter="dissolve">
                                      <p:cBhvr>
                                        <p:cTn id="119" dur="500"/>
                                        <p:tgtEl>
                                          <p:spTgt spid="81"/>
                                        </p:tgtEl>
                                      </p:cBhvr>
                                    </p:animEffect>
                                    <p:set>
                                      <p:cBhvr>
                                        <p:cTn id="120" dur="1" fill="hold">
                                          <p:stCondLst>
                                            <p:cond delay="499"/>
                                          </p:stCondLst>
                                        </p:cTn>
                                        <p:tgtEl>
                                          <p:spTgt spid="81"/>
                                        </p:tgtEl>
                                        <p:attrNameLst>
                                          <p:attrName>style.visibility</p:attrName>
                                        </p:attrNameLst>
                                      </p:cBhvr>
                                      <p:to>
                                        <p:strVal val="hidden"/>
                                      </p:to>
                                    </p:set>
                                  </p:childTnLst>
                                </p:cTn>
                              </p:par>
                            </p:childTnLst>
                          </p:cTn>
                        </p:par>
                        <p:par>
                          <p:cTn id="121" fill="hold">
                            <p:stCondLst>
                              <p:cond delay="14000"/>
                            </p:stCondLst>
                            <p:childTnLst>
                              <p:par>
                                <p:cTn id="122" presetID="9" presetClass="entr" presetSubtype="0" fill="hold" grpId="0" nodeType="after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dissolve">
                                      <p:cBhvr>
                                        <p:cTn id="124" dur="500"/>
                                        <p:tgtEl>
                                          <p:spTgt spid="82"/>
                                        </p:tgtEl>
                                      </p:cBhvr>
                                    </p:animEffect>
                                  </p:childTnLst>
                                </p:cTn>
                              </p:par>
                            </p:childTnLst>
                          </p:cTn>
                        </p:par>
                        <p:par>
                          <p:cTn id="125" fill="hold">
                            <p:stCondLst>
                              <p:cond delay="14500"/>
                            </p:stCondLst>
                            <p:childTnLst>
                              <p:par>
                                <p:cTn id="126" presetID="9" presetClass="entr" presetSubtype="0" fill="hold" grpId="0" nodeType="after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dissolve">
                                      <p:cBhvr>
                                        <p:cTn id="128" dur="500"/>
                                        <p:tgtEl>
                                          <p:spTgt spid="56"/>
                                        </p:tgtEl>
                                      </p:cBhvr>
                                    </p:animEffect>
                                  </p:childTnLst>
                                </p:cTn>
                              </p:par>
                            </p:childTnLst>
                          </p:cTn>
                        </p:par>
                        <p:par>
                          <p:cTn id="129" fill="hold">
                            <p:stCondLst>
                              <p:cond delay="15000"/>
                            </p:stCondLst>
                            <p:childTnLst>
                              <p:par>
                                <p:cTn id="130" presetID="9" presetClass="exit" presetSubtype="0" fill="hold" grpId="1" nodeType="afterEffect">
                                  <p:stCondLst>
                                    <p:cond delay="0"/>
                                  </p:stCondLst>
                                  <p:childTnLst>
                                    <p:animEffect transition="out" filter="dissolve">
                                      <p:cBhvr>
                                        <p:cTn id="131" dur="500"/>
                                        <p:tgtEl>
                                          <p:spTgt spid="82"/>
                                        </p:tgtEl>
                                      </p:cBhvr>
                                    </p:animEffect>
                                    <p:set>
                                      <p:cBhvr>
                                        <p:cTn id="132"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3" grpId="0"/>
      <p:bldP spid="54" grpId="0"/>
      <p:bldP spid="55" grpId="0"/>
      <p:bldP spid="56" grpId="0"/>
      <p:bldP spid="57" grpId="0"/>
      <p:bldP spid="58" grpId="0"/>
      <p:bldP spid="59" grpId="0"/>
      <p:bldP spid="72" grpId="0"/>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7" grpId="0"/>
      <p:bldP spid="8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072A09E-CF4F-6A4F-9D6C-D90819D18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814499"/>
            <a:ext cx="165643" cy="4711273"/>
            <a:chOff x="1574271" y="1102360"/>
            <a:chExt cx="165643" cy="4711273"/>
          </a:xfrm>
        </p:grpSpPr>
        <p:sp>
          <p:nvSpPr>
            <p:cNvPr id="102413" name="Oval 13"/>
            <p:cNvSpPr>
              <a:spLocks noChangeArrowheads="1"/>
            </p:cNvSpPr>
            <p:nvPr/>
          </p:nvSpPr>
          <p:spPr bwMode="auto">
            <a:xfrm>
              <a:off x="1574271" y="272320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12924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7650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516140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179388"/>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10236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661232"/>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974" y="513505"/>
            <a:ext cx="1028700" cy="469900"/>
          </a:xfrm>
          <a:prstGeom prst="rect">
            <a:avLst/>
          </a:prstGeom>
        </p:spPr>
      </p:pic>
    </p:spTree>
    <p:extLst>
      <p:ext uri="{BB962C8B-B14F-4D97-AF65-F5344CB8AC3E}">
        <p14:creationId xmlns:p14="http://schemas.microsoft.com/office/powerpoint/2010/main" val="373249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02408"/>
                                        </p:tgtEl>
                                        <p:attrNameLst>
                                          <p:attrName>style.visibility</p:attrName>
                                        </p:attrNameLst>
                                      </p:cBhvr>
                                      <p:to>
                                        <p:strVal val="visible"/>
                                      </p:to>
                                    </p:set>
                                    <p:animEffect transition="in" filter="dissolve">
                                      <p:cBhvr>
                                        <p:cTn id="11" dur="1000"/>
                                        <p:tgtEl>
                                          <p:spTgt spid="102408"/>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1000"/>
                                        <p:tgtEl>
                                          <p:spTgt spid="4"/>
                                        </p:tgtEl>
                                      </p:cBhvr>
                                    </p:animEffect>
                                  </p:childTnLst>
                                </p:cTn>
                              </p:par>
                            </p:childTnLst>
                          </p:cTn>
                        </p:par>
                        <p:par>
                          <p:cTn id="15" fill="hold">
                            <p:stCondLst>
                              <p:cond delay="20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A63A36-1469-124F-9F3C-E8E763A72F55}"/>
              </a:ext>
            </a:extLst>
          </p:cNvPr>
          <p:cNvGrpSpPr/>
          <p:nvPr/>
        </p:nvGrpSpPr>
        <p:grpSpPr>
          <a:xfrm>
            <a:off x="-65908" y="3244334"/>
            <a:ext cx="10247882" cy="376533"/>
            <a:chOff x="-65908" y="3244334"/>
            <a:chExt cx="10247882" cy="376533"/>
          </a:xfrm>
        </p:grpSpPr>
        <p:sp>
          <p:nvSpPr>
            <p:cNvPr id="5" name="Rectangle 4">
              <a:extLst>
                <a:ext uri="{FF2B5EF4-FFF2-40B4-BE49-F238E27FC236}">
                  <a16:creationId xmlns:a16="http://schemas.microsoft.com/office/drawing/2014/main" id="{AE8FF613-0A59-784E-A456-C8FA88C02EE5}"/>
                </a:ext>
              </a:extLst>
            </p:cNvPr>
            <p:cNvSpPr/>
            <p:nvPr/>
          </p:nvSpPr>
          <p:spPr>
            <a:xfrm>
              <a:off x="-65908" y="3244334"/>
              <a:ext cx="445666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4, 6, 3, 5, 2, 1, 3, 2, 6, 1, 5, 4, 3, 5, 4, 1, 3, 2, 6,</a:t>
              </a:r>
            </a:p>
          </p:txBody>
        </p:sp>
        <p:sp>
          <p:nvSpPr>
            <p:cNvPr id="6" name="Rectangle 5">
              <a:extLst>
                <a:ext uri="{FF2B5EF4-FFF2-40B4-BE49-F238E27FC236}">
                  <a16:creationId xmlns:a16="http://schemas.microsoft.com/office/drawing/2014/main" id="{4DBDEF15-FDB4-5442-ACFA-3434BF3EDDC6}"/>
                </a:ext>
              </a:extLst>
            </p:cNvPr>
            <p:cNvSpPr/>
            <p:nvPr/>
          </p:nvSpPr>
          <p:spPr>
            <a:xfrm>
              <a:off x="4213660" y="3251535"/>
              <a:ext cx="5968314"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5, 6, 3, 5, 2, 4, 1, 1, 5, 4, 6, 2, 4, 3, 2, 6, 5, 4, 6, 2, 4, 1, 3, </a:t>
              </a:r>
            </a:p>
          </p:txBody>
        </p:sp>
      </p:grpSp>
    </p:spTree>
    <p:extLst>
      <p:ext uri="{BB962C8B-B14F-4D97-AF65-F5344CB8AC3E}">
        <p14:creationId xmlns:p14="http://schemas.microsoft.com/office/powerpoint/2010/main" val="38782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6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10E55B-B4E4-5F45-A846-D2AABDD82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98182" y="10"/>
            <a:ext cx="547352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FFF00"/>
                </a:solidFill>
                <a:effectLst/>
                <a:uLnTx/>
                <a:uFillTx/>
                <a:latin typeface="Calibri"/>
                <a:ea typeface="+mn-ea"/>
                <a:cs typeface="+mn-cs"/>
              </a:rPr>
              <a:t>Properties of the series B(N)</a:t>
            </a:r>
          </a:p>
        </p:txBody>
      </p:sp>
      <p:pic>
        <p:nvPicPr>
          <p:cNvPr id="5" name="Picture 4" descr="latex-image-1.pdf"/>
          <p:cNvPicPr>
            <a:picLocks noChangeAspect="1"/>
          </p:cNvPicPr>
          <p:nvPr/>
        </p:nvPicPr>
        <p:blipFill rotWithShape="1">
          <a:blip r:embed="rId3">
            <a:extLst>
              <a:ext uri="{28A0092B-C50C-407E-A947-70E740481C1C}">
                <a14:useLocalDpi xmlns:a14="http://schemas.microsoft.com/office/drawing/2010/main" val="0"/>
              </a:ext>
            </a:extLst>
          </a:blip>
          <a:srcRect r="15229"/>
          <a:stretch/>
        </p:blipFill>
        <p:spPr>
          <a:xfrm>
            <a:off x="2203169" y="1266909"/>
            <a:ext cx="2594593" cy="1333500"/>
          </a:xfrm>
          <a:prstGeom prst="rect">
            <a:avLst/>
          </a:prstGeom>
        </p:spPr>
      </p:pic>
      <p:grpSp>
        <p:nvGrpSpPr>
          <p:cNvPr id="9" name="Group 8"/>
          <p:cNvGrpSpPr/>
          <p:nvPr/>
        </p:nvGrpSpPr>
        <p:grpSpPr>
          <a:xfrm>
            <a:off x="1500775" y="3052674"/>
            <a:ext cx="6142450" cy="3669862"/>
            <a:chOff x="1325150" y="3018808"/>
            <a:chExt cx="6142450" cy="3669862"/>
          </a:xfrm>
        </p:grpSpPr>
        <p:sp>
          <p:nvSpPr>
            <p:cNvPr id="13" name="Rectangle 12"/>
            <p:cNvSpPr/>
            <p:nvPr/>
          </p:nvSpPr>
          <p:spPr>
            <a:xfrm>
              <a:off x="1545279" y="3018808"/>
              <a:ext cx="5922321" cy="363599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Dancecosines.pdf"/>
            <p:cNvPicPr>
              <a:picLocks noChangeAspect="1"/>
            </p:cNvPicPr>
            <p:nvPr/>
          </p:nvPicPr>
          <p:blipFill rotWithShape="1">
            <a:blip r:embed="rId4">
              <a:extLst>
                <a:ext uri="{28A0092B-C50C-407E-A947-70E740481C1C}">
                  <a14:useLocalDpi xmlns:a14="http://schemas.microsoft.com/office/drawing/2010/main" val="0"/>
                </a:ext>
              </a:extLst>
            </a:blip>
            <a:srcRect l="8284" t="6297" r="44560"/>
            <a:stretch/>
          </p:blipFill>
          <p:spPr>
            <a:xfrm>
              <a:off x="1325150" y="3052674"/>
              <a:ext cx="6040860" cy="3635996"/>
            </a:xfrm>
            <a:prstGeom prst="rect">
              <a:avLst/>
            </a:prstGeom>
          </p:spPr>
        </p:pic>
      </p:grpSp>
      <p:pic>
        <p:nvPicPr>
          <p:cNvPr id="7" name="Picture 6" descr="latex-image-1.pdf"/>
          <p:cNvPicPr>
            <a:picLocks noChangeAspect="1"/>
          </p:cNvPicPr>
          <p:nvPr/>
        </p:nvPicPr>
        <p:blipFill rotWithShape="1">
          <a:blip r:embed="rId5">
            <a:extLst>
              <a:ext uri="{28A0092B-C50C-407E-A947-70E740481C1C}">
                <a14:useLocalDpi xmlns:a14="http://schemas.microsoft.com/office/drawing/2010/main" val="0"/>
              </a:ext>
            </a:extLst>
          </a:blip>
          <a:srcRect l="23221" r="33194" b="-34088"/>
          <a:stretch/>
        </p:blipFill>
        <p:spPr>
          <a:xfrm>
            <a:off x="4687386" y="1712368"/>
            <a:ext cx="1970559" cy="630075"/>
          </a:xfrm>
          <a:prstGeom prst="rect">
            <a:avLst/>
          </a:prstGeom>
        </p:spPr>
      </p:pic>
      <p:pic>
        <p:nvPicPr>
          <p:cNvPr id="2" name="Picture 1">
            <a:extLst>
              <a:ext uri="{FF2B5EF4-FFF2-40B4-BE49-F238E27FC236}">
                <a16:creationId xmlns:a16="http://schemas.microsoft.com/office/drawing/2014/main" id="{683D719E-9123-6144-B420-BCE9590D2DF6}"/>
              </a:ext>
            </a:extLst>
          </p:cNvPr>
          <p:cNvPicPr>
            <a:picLocks noChangeAspect="1"/>
          </p:cNvPicPr>
          <p:nvPr/>
        </p:nvPicPr>
        <p:blipFill>
          <a:blip r:embed="rId6"/>
          <a:stretch>
            <a:fillRect/>
          </a:stretch>
        </p:blipFill>
        <p:spPr>
          <a:xfrm>
            <a:off x="462390" y="3263900"/>
            <a:ext cx="1181100" cy="330200"/>
          </a:xfrm>
          <a:prstGeom prst="rect">
            <a:avLst/>
          </a:prstGeom>
        </p:spPr>
      </p:pic>
    </p:spTree>
    <p:extLst>
      <p:ext uri="{BB962C8B-B14F-4D97-AF65-F5344CB8AC3E}">
        <p14:creationId xmlns:p14="http://schemas.microsoft.com/office/powerpoint/2010/main" val="33882765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iscos100-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 y="639000"/>
            <a:ext cx="8928000" cy="55800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900" y="2199118"/>
            <a:ext cx="3289300" cy="1143000"/>
          </a:xfrm>
          <a:prstGeom prst="rect">
            <a:avLst/>
          </a:prstGeom>
        </p:spPr>
      </p:pic>
    </p:spTree>
    <p:extLst>
      <p:ext uri="{BB962C8B-B14F-4D97-AF65-F5344CB8AC3E}">
        <p14:creationId xmlns:p14="http://schemas.microsoft.com/office/powerpoint/2010/main" val="253819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295FF-674B-9D40-BECD-034B65DB5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rt, line chart&#10;&#10;Description automatically generated">
            <a:extLst>
              <a:ext uri="{FF2B5EF4-FFF2-40B4-BE49-F238E27FC236}">
                <a16:creationId xmlns:a16="http://schemas.microsoft.com/office/drawing/2014/main" id="{6D800CA1-AC16-8042-983B-6EE1CD4C37BF}"/>
              </a:ext>
            </a:extLst>
          </p:cNvPr>
          <p:cNvPicPr>
            <a:picLocks noChangeAspect="1"/>
          </p:cNvPicPr>
          <p:nvPr/>
        </p:nvPicPr>
        <p:blipFill>
          <a:blip r:embed="rId3"/>
          <a:stretch>
            <a:fillRect/>
          </a:stretch>
        </p:blipFill>
        <p:spPr>
          <a:xfrm>
            <a:off x="-249312" y="543697"/>
            <a:ext cx="9387053" cy="5980671"/>
          </a:xfrm>
          <a:prstGeom prst="rect">
            <a:avLst/>
          </a:prstGeom>
        </p:spPr>
      </p:pic>
      <p:pic>
        <p:nvPicPr>
          <p:cNvPr id="4" name="Picture 3">
            <a:extLst>
              <a:ext uri="{FF2B5EF4-FFF2-40B4-BE49-F238E27FC236}">
                <a16:creationId xmlns:a16="http://schemas.microsoft.com/office/drawing/2014/main" id="{D2CE1102-5884-6F41-85CF-478C81943887}"/>
              </a:ext>
            </a:extLst>
          </p:cNvPr>
          <p:cNvPicPr>
            <a:picLocks noChangeAspect="1"/>
          </p:cNvPicPr>
          <p:nvPr/>
        </p:nvPicPr>
        <p:blipFill>
          <a:blip r:embed="rId4"/>
          <a:stretch>
            <a:fillRect/>
          </a:stretch>
        </p:blipFill>
        <p:spPr>
          <a:xfrm>
            <a:off x="5563031" y="4974949"/>
            <a:ext cx="2946400" cy="1092200"/>
          </a:xfrm>
          <a:prstGeom prst="rect">
            <a:avLst/>
          </a:prstGeom>
        </p:spPr>
      </p:pic>
    </p:spTree>
    <p:extLst>
      <p:ext uri="{BB962C8B-B14F-4D97-AF65-F5344CB8AC3E}">
        <p14:creationId xmlns:p14="http://schemas.microsoft.com/office/powerpoint/2010/main" val="1730630512"/>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9FEF65-449F-E04B-BD9E-3545AA2F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67924" y="740682"/>
            <a:ext cx="6022995"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All its terms are of the same order (order 1) </a:t>
            </a:r>
          </a:p>
        </p:txBody>
      </p:sp>
      <p:sp>
        <p:nvSpPr>
          <p:cNvPr id="9" name="TextBox 8"/>
          <p:cNvSpPr txBox="1"/>
          <p:nvPr/>
        </p:nvSpPr>
        <p:spPr>
          <a:xfrm>
            <a:off x="1039062" y="1613258"/>
            <a:ext cx="6878806"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All the angles are </a:t>
            </a:r>
            <a:r>
              <a:rPr kumimoji="0" lang="en-US" sz="2400" b="0" i="0" u="sng" strike="noStrike" kern="1200" cap="none" spc="0" normalizeH="0" baseline="0" noProof="0" dirty="0" err="1">
                <a:ln>
                  <a:noFill/>
                </a:ln>
                <a:solidFill>
                  <a:srgbClr val="FFFF00"/>
                </a:solidFill>
                <a:effectLst/>
                <a:uLnTx/>
                <a:uFillTx/>
                <a:latin typeface="Calibri"/>
                <a:ea typeface="+mn-ea"/>
                <a:cs typeface="+mn-cs"/>
              </a:rPr>
              <a:t>equiprobable</a:t>
            </a:r>
            <a:r>
              <a:rPr kumimoji="0" lang="en-US" sz="2400" b="0" i="0" u="sng" strike="noStrike" kern="1200" cap="none" spc="0" normalizeH="0" baseline="0" noProof="0" dirty="0">
                <a:ln>
                  <a:noFill/>
                </a:ln>
                <a:solidFill>
                  <a:srgbClr val="FFFF00"/>
                </a:solidFill>
                <a:effectLst/>
                <a:uLnTx/>
                <a:uFillTx/>
                <a:latin typeface="Calibri"/>
                <a:ea typeface="+mn-ea"/>
                <a:cs typeface="+mn-cs"/>
              </a:rPr>
              <a:t> </a:t>
            </a:r>
            <a:r>
              <a:rPr kumimoji="0" lang="en-US" sz="2400" b="0" i="0" u="sng" strike="noStrike" kern="1200" cap="none" spc="0" normalizeH="0" baseline="0" noProof="0" dirty="0">
                <a:ln>
                  <a:noFill/>
                </a:ln>
                <a:solidFill>
                  <a:prstClr val="white"/>
                </a:solidFill>
                <a:effectLst/>
                <a:uLnTx/>
                <a:uFillTx/>
                <a:latin typeface="Calibri"/>
                <a:ea typeface="+mn-ea"/>
                <a:cs typeface="+mn-cs"/>
              </a:rPr>
              <a:t>(</a:t>
            </a:r>
            <a:r>
              <a:rPr kumimoji="0" lang="en-US" sz="2400" b="0" i="0" u="sng" strike="noStrike" kern="1200" cap="none" spc="0" normalizeH="0" baseline="0" noProof="0" dirty="0" err="1">
                <a:ln>
                  <a:noFill/>
                </a:ln>
                <a:solidFill>
                  <a:prstClr val="white"/>
                </a:solidFill>
                <a:effectLst/>
                <a:uLnTx/>
                <a:uFillTx/>
                <a:latin typeface="Calibri"/>
                <a:ea typeface="+mn-ea"/>
                <a:cs typeface="+mn-cs"/>
              </a:rPr>
              <a:t>Dirichlet</a:t>
            </a:r>
            <a:r>
              <a:rPr kumimoji="0" lang="en-US" sz="2400" b="0" i="0" u="sng" strike="noStrike" kern="1200" cap="none" spc="0" normalizeH="0" baseline="0" noProof="0" dirty="0">
                <a:ln>
                  <a:noFill/>
                </a:ln>
                <a:solidFill>
                  <a:prstClr val="white"/>
                </a:solidFill>
                <a:effectLst/>
                <a:uLnTx/>
                <a:uFillTx/>
                <a:latin typeface="Calibri"/>
                <a:ea typeface="+mn-ea"/>
                <a:cs typeface="+mn-cs"/>
              </a:rPr>
              <a:t> theorem)</a:t>
            </a:r>
          </a:p>
        </p:txBody>
      </p:sp>
      <p:sp>
        <p:nvSpPr>
          <p:cNvPr id="2" name="TextBox 1"/>
          <p:cNvSpPr txBox="1"/>
          <p:nvPr/>
        </p:nvSpPr>
        <p:spPr>
          <a:xfrm>
            <a:off x="2239446" y="0"/>
            <a:ext cx="42982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FF00"/>
                </a:solidFill>
                <a:effectLst/>
                <a:uLnTx/>
                <a:uFillTx/>
                <a:latin typeface="Calibri"/>
                <a:ea typeface="+mn-ea"/>
                <a:cs typeface="+mn-cs"/>
              </a:rPr>
              <a:t>Properties of the series B(N)</a:t>
            </a:r>
          </a:p>
        </p:txBody>
      </p:sp>
      <p:sp>
        <p:nvSpPr>
          <p:cNvPr id="3" name="TextBox 2"/>
          <p:cNvSpPr txBox="1"/>
          <p:nvPr/>
        </p:nvSpPr>
        <p:spPr>
          <a:xfrm rot="20891888">
            <a:off x="7117596" y="734239"/>
            <a:ext cx="16005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1D0FF"/>
                </a:solidFill>
                <a:effectLst/>
                <a:uLnTx/>
                <a:uFillTx/>
                <a:latin typeface="Calibri"/>
                <a:ea typeface="+mn-ea"/>
                <a:cs typeface="+mn-cs"/>
              </a:rPr>
              <a:t>no Levy flights!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3DF7B5C9-16FE-CF4C-B7EE-F7B6DA6D6372}"/>
              </a:ext>
            </a:extLst>
          </p:cNvPr>
          <p:cNvGrpSpPr/>
          <p:nvPr/>
        </p:nvGrpSpPr>
        <p:grpSpPr>
          <a:xfrm>
            <a:off x="2185316" y="3051581"/>
            <a:ext cx="4773369" cy="2807121"/>
            <a:chOff x="2398962" y="3051581"/>
            <a:chExt cx="4773369" cy="2807121"/>
          </a:xfrm>
        </p:grpSpPr>
        <p:sp>
          <p:nvSpPr>
            <p:cNvPr id="10" name="Rectangle 9">
              <a:extLst>
                <a:ext uri="{FF2B5EF4-FFF2-40B4-BE49-F238E27FC236}">
                  <a16:creationId xmlns:a16="http://schemas.microsoft.com/office/drawing/2014/main" id="{5200FD30-9AC0-894A-9DAD-61FF15104990}"/>
                </a:ext>
              </a:extLst>
            </p:cNvPr>
            <p:cNvSpPr/>
            <p:nvPr/>
          </p:nvSpPr>
          <p:spPr>
            <a:xfrm>
              <a:off x="2398962" y="3051581"/>
              <a:ext cx="4773369" cy="280712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histo72-eps-converted-to.pdf">
              <a:extLst>
                <a:ext uri="{FF2B5EF4-FFF2-40B4-BE49-F238E27FC236}">
                  <a16:creationId xmlns:a16="http://schemas.microsoft.com/office/drawing/2014/main" id="{8AD78235-CA98-D94F-8AA0-9B5E1C9E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962" y="3080441"/>
              <a:ext cx="4495800" cy="2641600"/>
            </a:xfrm>
            <a:prstGeom prst="rect">
              <a:avLst/>
            </a:prstGeom>
          </p:spPr>
        </p:pic>
      </p:grpSp>
    </p:spTree>
    <p:extLst>
      <p:ext uri="{BB962C8B-B14F-4D97-AF65-F5344CB8AC3E}">
        <p14:creationId xmlns:p14="http://schemas.microsoft.com/office/powerpoint/2010/main" val="30586181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onicnoaudio.mp4" descr="Platonicnoaudio.mp4">
            <a:hlinkClick r:id="" action="ppaction://media"/>
            <a:extLst>
              <a:ext uri="{FF2B5EF4-FFF2-40B4-BE49-F238E27FC236}">
                <a16:creationId xmlns:a16="http://schemas.microsoft.com/office/drawing/2014/main" id="{E9BF9C9B-B18C-AE44-AAEC-EFFADEB133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5" name="Rectangle 4"/>
          <p:cNvSpPr/>
          <p:nvPr/>
        </p:nvSpPr>
        <p:spPr bwMode="auto">
          <a:xfrm>
            <a:off x="0" y="392312"/>
            <a:ext cx="9144000" cy="72008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0921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01384B-5D10-6E4C-9A9D-30E7C4398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042913" y="2495258"/>
            <a:ext cx="7225055"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As consequence, the mean of the series B(N) vanishes </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3295658"/>
            <a:ext cx="6121400" cy="1333500"/>
          </a:xfrm>
          <a:prstGeom prst="rect">
            <a:avLst/>
          </a:prstGeom>
        </p:spPr>
      </p:pic>
      <p:sp>
        <p:nvSpPr>
          <p:cNvPr id="13" name="TextBox 12"/>
          <p:cNvSpPr txBox="1"/>
          <p:nvPr/>
        </p:nvSpPr>
        <p:spPr>
          <a:xfrm>
            <a:off x="1067924" y="740682"/>
            <a:ext cx="5596404"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All terms are of the same order (order 1)</a:t>
            </a:r>
          </a:p>
        </p:txBody>
      </p:sp>
      <p:sp>
        <p:nvSpPr>
          <p:cNvPr id="14" name="TextBox 13"/>
          <p:cNvSpPr txBox="1"/>
          <p:nvPr/>
        </p:nvSpPr>
        <p:spPr>
          <a:xfrm>
            <a:off x="1039062" y="1613258"/>
            <a:ext cx="6878806"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All the angles are </a:t>
            </a:r>
            <a:r>
              <a:rPr kumimoji="0" lang="en-US" sz="2400" b="0" i="0" u="sng" strike="noStrike" kern="1200" cap="none" spc="0" normalizeH="0" baseline="0" noProof="0" dirty="0" err="1">
                <a:ln>
                  <a:noFill/>
                </a:ln>
                <a:solidFill>
                  <a:srgbClr val="FFFF00"/>
                </a:solidFill>
                <a:effectLst/>
                <a:uLnTx/>
                <a:uFillTx/>
                <a:latin typeface="Calibri"/>
                <a:ea typeface="+mn-ea"/>
                <a:cs typeface="+mn-cs"/>
              </a:rPr>
              <a:t>equiprobable</a:t>
            </a:r>
            <a:r>
              <a:rPr kumimoji="0" lang="en-US" sz="2400" b="0" i="0" u="sng" strike="noStrike" kern="1200" cap="none" spc="0" normalizeH="0" baseline="0" noProof="0" dirty="0">
                <a:ln>
                  <a:noFill/>
                </a:ln>
                <a:solidFill>
                  <a:srgbClr val="FFFF00"/>
                </a:solidFill>
                <a:effectLst/>
                <a:uLnTx/>
                <a:uFillTx/>
                <a:latin typeface="Calibri"/>
                <a:ea typeface="+mn-ea"/>
                <a:cs typeface="+mn-cs"/>
              </a:rPr>
              <a:t> </a:t>
            </a:r>
            <a:r>
              <a:rPr kumimoji="0" lang="en-US" sz="2400" b="0" i="0" u="sng" strike="noStrike" kern="1200" cap="none" spc="0" normalizeH="0" baseline="0" noProof="0" dirty="0">
                <a:ln>
                  <a:noFill/>
                </a:ln>
                <a:solidFill>
                  <a:prstClr val="white"/>
                </a:solidFill>
                <a:effectLst/>
                <a:uLnTx/>
                <a:uFillTx/>
                <a:latin typeface="Calibri"/>
                <a:ea typeface="+mn-ea"/>
                <a:cs typeface="+mn-cs"/>
              </a:rPr>
              <a:t>(</a:t>
            </a:r>
            <a:r>
              <a:rPr kumimoji="0" lang="en-US" sz="2400" b="0" i="0" u="sng" strike="noStrike" kern="1200" cap="none" spc="0" normalizeH="0" baseline="0" noProof="0" dirty="0" err="1">
                <a:ln>
                  <a:noFill/>
                </a:ln>
                <a:solidFill>
                  <a:prstClr val="white"/>
                </a:solidFill>
                <a:effectLst/>
                <a:uLnTx/>
                <a:uFillTx/>
                <a:latin typeface="Calibri"/>
                <a:ea typeface="+mn-ea"/>
                <a:cs typeface="+mn-cs"/>
              </a:rPr>
              <a:t>Dirichlet</a:t>
            </a:r>
            <a:r>
              <a:rPr kumimoji="0" lang="en-US" sz="2400" b="0" i="0" u="sng" strike="noStrike" kern="1200" cap="none" spc="0" normalizeH="0" baseline="0" noProof="0" dirty="0">
                <a:ln>
                  <a:noFill/>
                </a:ln>
                <a:solidFill>
                  <a:prstClr val="white"/>
                </a:solidFill>
                <a:effectLst/>
                <a:uLnTx/>
                <a:uFillTx/>
                <a:latin typeface="Calibri"/>
                <a:ea typeface="+mn-ea"/>
                <a:cs typeface="+mn-cs"/>
              </a:rPr>
              <a:t> theorem)</a:t>
            </a:r>
          </a:p>
        </p:txBody>
      </p:sp>
      <p:sp>
        <p:nvSpPr>
          <p:cNvPr id="7" name="TextBox 6"/>
          <p:cNvSpPr txBox="1"/>
          <p:nvPr/>
        </p:nvSpPr>
        <p:spPr>
          <a:xfrm>
            <a:off x="2239446" y="0"/>
            <a:ext cx="42982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FF00"/>
                </a:solidFill>
                <a:effectLst/>
                <a:uLnTx/>
                <a:uFillTx/>
                <a:latin typeface="Calibri"/>
                <a:ea typeface="+mn-ea"/>
                <a:cs typeface="+mn-cs"/>
              </a:rPr>
              <a:t>Properties of the series B(N)</a:t>
            </a:r>
          </a:p>
        </p:txBody>
      </p:sp>
    </p:spTree>
    <p:extLst>
      <p:ext uri="{BB962C8B-B14F-4D97-AF65-F5344CB8AC3E}">
        <p14:creationId xmlns:p14="http://schemas.microsoft.com/office/powerpoint/2010/main" val="41545740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C7026C-02C9-BE40-B061-1BA50826C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42910" y="5018272"/>
            <a:ext cx="5806461"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The variable </a:t>
            </a:r>
            <a:r>
              <a:rPr kumimoji="0" lang="en-US" sz="2400" b="0" i="0" u="none" strike="noStrike" kern="1200" cap="none" spc="0" normalizeH="0" baseline="0" noProof="0" dirty="0" err="1">
                <a:ln>
                  <a:noFill/>
                </a:ln>
                <a:solidFill>
                  <a:srgbClr val="FFFF00"/>
                </a:solidFill>
                <a:effectLst/>
                <a:uLnTx/>
                <a:uFillTx/>
                <a:latin typeface="Calibri"/>
                <a:ea typeface="+mn-ea"/>
                <a:cs typeface="+mn-cs"/>
              </a:rPr>
              <a:t>c</a:t>
            </a:r>
            <a:r>
              <a:rPr kumimoji="0" lang="en-US" sz="2400" b="0" i="0" u="none" strike="noStrike" kern="1200" cap="none" spc="0" normalizeH="0" baseline="-25000" noProof="0" dirty="0" err="1">
                <a:ln>
                  <a:noFill/>
                </a:ln>
                <a:solidFill>
                  <a:srgbClr val="FFFF00"/>
                </a:solidFill>
                <a:effectLst/>
                <a:uLnTx/>
                <a:uFillTx/>
                <a:latin typeface="Calibri"/>
                <a:ea typeface="+mn-ea"/>
                <a:cs typeface="+mn-cs"/>
              </a:rPr>
              <a:t>n</a:t>
            </a:r>
            <a:r>
              <a:rPr kumimoji="0" lang="en-US" sz="2400" b="0" i="0" u="none" strike="noStrike" kern="1200" cap="none" spc="0" normalizeH="0" baseline="0" noProof="0" dirty="0">
                <a:ln>
                  <a:noFill/>
                </a:ln>
                <a:solidFill>
                  <a:srgbClr val="FFFFFF"/>
                </a:solidFill>
                <a:effectLst/>
                <a:uLnTx/>
                <a:uFillTx/>
                <a:latin typeface="Calibri"/>
                <a:ea typeface="+mn-ea"/>
                <a:cs typeface="+mn-cs"/>
              </a:rPr>
              <a:t> are very weakly correlated </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p:txBody>
      </p:sp>
      <p:sp>
        <p:nvSpPr>
          <p:cNvPr id="13" name="TextBox 12"/>
          <p:cNvSpPr txBox="1"/>
          <p:nvPr/>
        </p:nvSpPr>
        <p:spPr>
          <a:xfrm>
            <a:off x="1042913" y="2495258"/>
            <a:ext cx="7225055"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As consequence, the mean of the series B(N) vanishes </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p:txBody>
      </p:sp>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3295658"/>
            <a:ext cx="6121400" cy="1333500"/>
          </a:xfrm>
          <a:prstGeom prst="rect">
            <a:avLst/>
          </a:prstGeom>
        </p:spPr>
      </p:pic>
      <p:sp>
        <p:nvSpPr>
          <p:cNvPr id="15" name="TextBox 14"/>
          <p:cNvSpPr txBox="1"/>
          <p:nvPr/>
        </p:nvSpPr>
        <p:spPr>
          <a:xfrm>
            <a:off x="1067924" y="740682"/>
            <a:ext cx="5596404"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All terms are of the same order (order 1)</a:t>
            </a:r>
          </a:p>
        </p:txBody>
      </p:sp>
      <p:sp>
        <p:nvSpPr>
          <p:cNvPr id="16" name="TextBox 15"/>
          <p:cNvSpPr txBox="1"/>
          <p:nvPr/>
        </p:nvSpPr>
        <p:spPr>
          <a:xfrm>
            <a:off x="1039062" y="1613258"/>
            <a:ext cx="6878806" cy="461665"/>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All the angles are </a:t>
            </a:r>
            <a:r>
              <a:rPr kumimoji="0" lang="en-US" sz="2400" b="0" i="0" u="sng" strike="noStrike" kern="1200" cap="none" spc="0" normalizeH="0" baseline="0" noProof="0" dirty="0" err="1">
                <a:ln>
                  <a:noFill/>
                </a:ln>
                <a:solidFill>
                  <a:srgbClr val="FFFF00"/>
                </a:solidFill>
                <a:effectLst/>
                <a:uLnTx/>
                <a:uFillTx/>
                <a:latin typeface="Calibri"/>
                <a:ea typeface="+mn-ea"/>
                <a:cs typeface="+mn-cs"/>
              </a:rPr>
              <a:t>equiprobable</a:t>
            </a:r>
            <a:r>
              <a:rPr kumimoji="0" lang="en-US" sz="2400" b="0" i="0" u="sng" strike="noStrike" kern="1200" cap="none" spc="0" normalizeH="0" baseline="0" noProof="0" dirty="0">
                <a:ln>
                  <a:noFill/>
                </a:ln>
                <a:solidFill>
                  <a:srgbClr val="FFFF00"/>
                </a:solidFill>
                <a:effectLst/>
                <a:uLnTx/>
                <a:uFillTx/>
                <a:latin typeface="Calibri"/>
                <a:ea typeface="+mn-ea"/>
                <a:cs typeface="+mn-cs"/>
              </a:rPr>
              <a:t> </a:t>
            </a:r>
            <a:r>
              <a:rPr kumimoji="0" lang="en-US" sz="2400" b="0" i="0" u="sng" strike="noStrike" kern="1200" cap="none" spc="0" normalizeH="0" baseline="0" noProof="0" dirty="0">
                <a:ln>
                  <a:noFill/>
                </a:ln>
                <a:solidFill>
                  <a:prstClr val="white"/>
                </a:solidFill>
                <a:effectLst/>
                <a:uLnTx/>
                <a:uFillTx/>
                <a:latin typeface="Calibri"/>
                <a:ea typeface="+mn-ea"/>
                <a:cs typeface="+mn-cs"/>
              </a:rPr>
              <a:t>(</a:t>
            </a:r>
            <a:r>
              <a:rPr kumimoji="0" lang="en-US" sz="2400" b="0" i="0" u="sng" strike="noStrike" kern="1200" cap="none" spc="0" normalizeH="0" baseline="0" noProof="0" dirty="0" err="1">
                <a:ln>
                  <a:noFill/>
                </a:ln>
                <a:solidFill>
                  <a:prstClr val="white"/>
                </a:solidFill>
                <a:effectLst/>
                <a:uLnTx/>
                <a:uFillTx/>
                <a:latin typeface="Calibri"/>
                <a:ea typeface="+mn-ea"/>
                <a:cs typeface="+mn-cs"/>
              </a:rPr>
              <a:t>Dirichlet</a:t>
            </a:r>
            <a:r>
              <a:rPr kumimoji="0" lang="en-US" sz="2400" b="0" i="0" u="sng" strike="noStrike" kern="1200" cap="none" spc="0" normalizeH="0" baseline="0" noProof="0" dirty="0">
                <a:ln>
                  <a:noFill/>
                </a:ln>
                <a:solidFill>
                  <a:prstClr val="white"/>
                </a:solidFill>
                <a:effectLst/>
                <a:uLnTx/>
                <a:uFillTx/>
                <a:latin typeface="Calibri"/>
                <a:ea typeface="+mn-ea"/>
                <a:cs typeface="+mn-cs"/>
              </a:rPr>
              <a:t> theorem)</a:t>
            </a:r>
          </a:p>
        </p:txBody>
      </p:sp>
      <p:sp>
        <p:nvSpPr>
          <p:cNvPr id="7" name="TextBox 6"/>
          <p:cNvSpPr txBox="1"/>
          <p:nvPr/>
        </p:nvSpPr>
        <p:spPr>
          <a:xfrm>
            <a:off x="2239446" y="0"/>
            <a:ext cx="42982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FF00"/>
                </a:solidFill>
                <a:effectLst/>
                <a:uLnTx/>
                <a:uFillTx/>
                <a:latin typeface="Calibri"/>
                <a:ea typeface="+mn-ea"/>
                <a:cs typeface="+mn-cs"/>
              </a:rPr>
              <a:t>Properties of the series B(N)</a:t>
            </a:r>
          </a:p>
        </p:txBody>
      </p:sp>
    </p:spTree>
    <p:extLst>
      <p:ext uri="{BB962C8B-B14F-4D97-AF65-F5344CB8AC3E}">
        <p14:creationId xmlns:p14="http://schemas.microsoft.com/office/powerpoint/2010/main" val="1085523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731750" y="2062889"/>
            <a:ext cx="5556031" cy="1443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164687" y="1935519"/>
            <a:ext cx="0" cy="27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952060" y="1960549"/>
            <a:ext cx="0" cy="27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81703" y="1966882"/>
            <a:ext cx="0" cy="27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82489" y="1977482"/>
            <a:ext cx="0" cy="27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68844" y="1952452"/>
            <a:ext cx="0" cy="27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61304" y="1930949"/>
            <a:ext cx="0" cy="274176"/>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481" y="2547538"/>
            <a:ext cx="787400" cy="266700"/>
          </a:xfrm>
          <a:prstGeom prst="rect">
            <a:avLst/>
          </a:prstGeom>
        </p:spPr>
      </p:pic>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756" y="2495582"/>
            <a:ext cx="381000" cy="254000"/>
          </a:xfrm>
          <a:prstGeom prst="rect">
            <a:avLst/>
          </a:prstGeom>
        </p:spPr>
      </p:pic>
      <p:pic>
        <p:nvPicPr>
          <p:cNvPr id="24" name="Picture 2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175" y="1368700"/>
            <a:ext cx="330200" cy="342900"/>
          </a:xfrm>
          <a:prstGeom prst="rect">
            <a:avLst/>
          </a:prstGeom>
        </p:spPr>
      </p:pic>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293" y="1424505"/>
            <a:ext cx="317500" cy="342900"/>
          </a:xfrm>
          <a:prstGeom prst="rect">
            <a:avLst/>
          </a:prstGeom>
        </p:spPr>
      </p:pic>
      <p:pic>
        <p:nvPicPr>
          <p:cNvPr id="5" name="Picture 4" descr="Olivier correlation2.pdf"/>
          <p:cNvPicPr>
            <a:picLocks noChangeAspect="1"/>
          </p:cNvPicPr>
          <p:nvPr/>
        </p:nvPicPr>
        <p:blipFill rotWithShape="1">
          <a:blip r:embed="rId6">
            <a:extLst>
              <a:ext uri="{28A0092B-C50C-407E-A947-70E740481C1C}">
                <a14:useLocalDpi xmlns:a14="http://schemas.microsoft.com/office/drawing/2010/main" val="0"/>
              </a:ext>
            </a:extLst>
          </a:blip>
          <a:srcRect l="12592" r="44567"/>
          <a:stretch/>
        </p:blipFill>
        <p:spPr>
          <a:xfrm>
            <a:off x="2613311" y="2726263"/>
            <a:ext cx="3917378" cy="4318000"/>
          </a:xfrm>
          <a:prstGeom prst="rect">
            <a:avLst/>
          </a:prstGeom>
        </p:spPr>
      </p:pic>
      <p:sp>
        <p:nvSpPr>
          <p:cNvPr id="19" name="TextBox 18"/>
          <p:cNvSpPr txBox="1"/>
          <p:nvPr/>
        </p:nvSpPr>
        <p:spPr>
          <a:xfrm>
            <a:off x="5970481" y="609604"/>
            <a:ext cx="29933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FF24"/>
                </a:solidFill>
                <a:effectLst/>
                <a:uLnTx/>
                <a:uFillTx/>
                <a:latin typeface="Calibri"/>
                <a:ea typeface="+mn-ea"/>
                <a:cs typeface="+mn-cs"/>
              </a:rPr>
              <a:t>(Lemke Oliver-</a:t>
            </a:r>
            <a:r>
              <a:rPr kumimoji="0" lang="en-US" sz="1800" b="0" i="0" u="none" strike="noStrike" kern="1200" cap="none" spc="0" normalizeH="0" baseline="0" noProof="0" dirty="0" err="1">
                <a:ln>
                  <a:noFill/>
                </a:ln>
                <a:solidFill>
                  <a:srgbClr val="1DFF24"/>
                </a:solidFill>
                <a:effectLst/>
                <a:uLnTx/>
                <a:uFillTx/>
                <a:latin typeface="Calibri"/>
                <a:ea typeface="+mn-ea"/>
                <a:cs typeface="+mn-cs"/>
              </a:rPr>
              <a:t>Soundararajan</a:t>
            </a:r>
            <a:r>
              <a:rPr kumimoji="0" lang="en-US" sz="1800" b="0" i="0" u="none" strike="noStrike" kern="1200" cap="none" spc="0" normalizeH="0" baseline="0" noProof="0" dirty="0">
                <a:ln>
                  <a:noFill/>
                </a:ln>
                <a:solidFill>
                  <a:srgbClr val="1DFF24"/>
                </a:solidFill>
                <a:effectLst/>
                <a:uLnTx/>
                <a:uFillTx/>
                <a:latin typeface="Calibri"/>
                <a:ea typeface="+mn-ea"/>
                <a:cs typeface="+mn-cs"/>
              </a:rPr>
              <a:t>)</a:t>
            </a:r>
            <a:endParaRPr kumimoji="0" lang="en-US" sz="1800" b="0" i="0" u="sng" strike="noStrike" kern="1200" cap="none" spc="0" normalizeH="0" baseline="0" noProof="0" dirty="0">
              <a:ln>
                <a:noFill/>
              </a:ln>
              <a:solidFill>
                <a:srgbClr val="1DFF24"/>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F246D36-6317-334A-9354-0C336C45AD01}"/>
              </a:ext>
            </a:extLst>
          </p:cNvPr>
          <p:cNvSpPr txBox="1"/>
          <p:nvPr/>
        </p:nvSpPr>
        <p:spPr>
          <a:xfrm>
            <a:off x="-19903" y="28871"/>
            <a:ext cx="7327647"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As a matter of fact, we </a:t>
            </a:r>
            <a:r>
              <a:rPr lang="en-US" sz="2800" dirty="0">
                <a:solidFill>
                  <a:prstClr val="white"/>
                </a:solidFill>
                <a:latin typeface="Calibri"/>
              </a:rPr>
              <a:t>have a very clear idea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all their correlations!</a:t>
            </a:r>
          </a:p>
        </p:txBody>
      </p:sp>
    </p:spTree>
    <p:extLst>
      <p:ext uri="{BB962C8B-B14F-4D97-AF65-F5344CB8AC3E}">
        <p14:creationId xmlns:p14="http://schemas.microsoft.com/office/powerpoint/2010/main" val="116855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939731" y="3310295"/>
            <a:ext cx="2512781" cy="1398882"/>
            <a:chOff x="3939731" y="3716687"/>
            <a:chExt cx="2512781" cy="1398882"/>
          </a:xfrm>
        </p:grpSpPr>
        <p:cxnSp>
          <p:nvCxnSpPr>
            <p:cNvPr id="32" name="Straight Connector 31"/>
            <p:cNvCxnSpPr/>
            <p:nvPr/>
          </p:nvCxnSpPr>
          <p:spPr>
            <a:xfrm>
              <a:off x="3939731" y="3723017"/>
              <a:ext cx="2360381" cy="1392552"/>
            </a:xfrm>
            <a:prstGeom prst="line">
              <a:avLst/>
            </a:prstGeom>
            <a:ln>
              <a:solidFill>
                <a:srgbClr val="67FF79"/>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092131" y="3716687"/>
              <a:ext cx="2360381" cy="1392552"/>
            </a:xfrm>
            <a:prstGeom prst="line">
              <a:avLst/>
            </a:prstGeom>
            <a:ln>
              <a:solidFill>
                <a:srgbClr val="67FF79"/>
              </a:solidFill>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3774649" y="4893768"/>
            <a:ext cx="2512781" cy="1398882"/>
            <a:chOff x="3939731" y="3716687"/>
            <a:chExt cx="2512781" cy="1398882"/>
          </a:xfrm>
        </p:grpSpPr>
        <p:cxnSp>
          <p:nvCxnSpPr>
            <p:cNvPr id="35" name="Straight Connector 34"/>
            <p:cNvCxnSpPr/>
            <p:nvPr/>
          </p:nvCxnSpPr>
          <p:spPr>
            <a:xfrm>
              <a:off x="3939731" y="3723017"/>
              <a:ext cx="2360381" cy="1392552"/>
            </a:xfrm>
            <a:prstGeom prst="line">
              <a:avLst/>
            </a:prstGeom>
            <a:ln>
              <a:solidFill>
                <a:srgbClr val="67FF79"/>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092131" y="3716687"/>
              <a:ext cx="2360381" cy="1392552"/>
            </a:xfrm>
            <a:prstGeom prst="line">
              <a:avLst/>
            </a:prstGeom>
            <a:ln>
              <a:solidFill>
                <a:srgbClr val="67FF79"/>
              </a:solidFill>
            </a:ln>
          </p:spPr>
          <p:style>
            <a:lnRef idx="2">
              <a:schemeClr val="accent1"/>
            </a:lnRef>
            <a:fillRef idx="0">
              <a:schemeClr val="accent1"/>
            </a:fillRef>
            <a:effectRef idx="1">
              <a:schemeClr val="accent1"/>
            </a:effectRef>
            <a:fontRef idx="minor">
              <a:schemeClr val="tx1"/>
            </a:fontRef>
          </p:style>
        </p:cxnSp>
      </p:grpSp>
      <p:sp>
        <p:nvSpPr>
          <p:cNvPr id="37" name="Oval 36"/>
          <p:cNvSpPr/>
          <p:nvPr/>
        </p:nvSpPr>
        <p:spPr>
          <a:xfrm>
            <a:off x="5462452" y="3484785"/>
            <a:ext cx="914817" cy="119052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a:off x="5368362" y="5068926"/>
            <a:ext cx="914817" cy="119052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9481"/>
            <a:ext cx="9144000" cy="654373"/>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3611948"/>
            <a:ext cx="9072000" cy="762574"/>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3" y="5156765"/>
            <a:ext cx="9072000" cy="788475"/>
          </a:xfrm>
          <a:prstGeom prst="rect">
            <a:avLst/>
          </a:prstGeom>
        </p:spPr>
      </p:pic>
      <p:sp>
        <p:nvSpPr>
          <p:cNvPr id="3" name="Rectangle 2"/>
          <p:cNvSpPr/>
          <p:nvPr/>
        </p:nvSpPr>
        <p:spPr>
          <a:xfrm>
            <a:off x="0" y="3166533"/>
            <a:ext cx="9144000" cy="3420534"/>
          </a:xfrm>
          <a:prstGeom prst="rect">
            <a:avLst/>
          </a:prstGeom>
          <a:noFill/>
          <a:ln w="28575" cmpd="sng">
            <a:solidFill>
              <a:srgbClr val="1DFF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flipH="1" flipV="1">
            <a:off x="5653741" y="2201339"/>
            <a:ext cx="143989" cy="17759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5970481" y="609604"/>
            <a:ext cx="29933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FF24"/>
                </a:solidFill>
                <a:effectLst/>
                <a:uLnTx/>
                <a:uFillTx/>
                <a:latin typeface="Calibri"/>
                <a:ea typeface="+mn-ea"/>
                <a:cs typeface="+mn-cs"/>
              </a:rPr>
              <a:t>(Lemke Oliver-</a:t>
            </a:r>
            <a:r>
              <a:rPr kumimoji="0" lang="en-US" sz="1800" b="0" i="0" u="none" strike="noStrike" kern="1200" cap="none" spc="0" normalizeH="0" baseline="0" noProof="0" dirty="0" err="1">
                <a:ln>
                  <a:noFill/>
                </a:ln>
                <a:solidFill>
                  <a:srgbClr val="1DFF24"/>
                </a:solidFill>
                <a:effectLst/>
                <a:uLnTx/>
                <a:uFillTx/>
                <a:latin typeface="Calibri"/>
                <a:ea typeface="+mn-ea"/>
                <a:cs typeface="+mn-cs"/>
              </a:rPr>
              <a:t>Soundararajan</a:t>
            </a:r>
            <a:r>
              <a:rPr kumimoji="0" lang="en-US" sz="1800" b="0" i="0" u="none" strike="noStrike" kern="1200" cap="none" spc="0" normalizeH="0" baseline="0" noProof="0" dirty="0">
                <a:ln>
                  <a:noFill/>
                </a:ln>
                <a:solidFill>
                  <a:srgbClr val="1DFF24"/>
                </a:solidFill>
                <a:effectLst/>
                <a:uLnTx/>
                <a:uFillTx/>
                <a:latin typeface="Calibri"/>
                <a:ea typeface="+mn-ea"/>
                <a:cs typeface="+mn-cs"/>
              </a:rPr>
              <a:t>)</a:t>
            </a:r>
            <a:endParaRPr kumimoji="0" lang="en-US" sz="1800" b="0" i="0" u="sng" strike="noStrike" kern="1200" cap="none" spc="0" normalizeH="0" baseline="0" noProof="0" dirty="0">
              <a:ln>
                <a:noFill/>
              </a:ln>
              <a:solidFill>
                <a:srgbClr val="1DFF24"/>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131A20FF-C345-B940-876C-32705192ABDC}"/>
              </a:ext>
            </a:extLst>
          </p:cNvPr>
          <p:cNvSpPr txBox="1"/>
          <p:nvPr/>
        </p:nvSpPr>
        <p:spPr>
          <a:xfrm>
            <a:off x="-19903" y="28871"/>
            <a:ext cx="7243458"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As a matter of fact, we </a:t>
            </a:r>
            <a:r>
              <a:rPr lang="en-US" sz="2800" dirty="0">
                <a:solidFill>
                  <a:prstClr val="white"/>
                </a:solidFill>
                <a:latin typeface="Calibri"/>
              </a:rPr>
              <a:t>have a very clear idea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all their correlations!</a:t>
            </a:r>
          </a:p>
        </p:txBody>
      </p:sp>
    </p:spTree>
    <p:extLst>
      <p:ext uri="{BB962C8B-B14F-4D97-AF65-F5344CB8AC3E}">
        <p14:creationId xmlns:p14="http://schemas.microsoft.com/office/powerpoint/2010/main" val="92574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1000"/>
                                        <p:tgtEl>
                                          <p:spTgt spid="8"/>
                                        </p:tgtEl>
                                      </p:cBhvr>
                                    </p:animEffect>
                                  </p:childTnLst>
                                </p:cTn>
                              </p:par>
                            </p:childTnLst>
                          </p:cTn>
                        </p:par>
                        <p:par>
                          <p:cTn id="17" fill="hold">
                            <p:stCondLst>
                              <p:cond delay="2000"/>
                            </p:stCondLst>
                            <p:childTnLst>
                              <p:par>
                                <p:cTn id="18" presetID="2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edg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outHorizontal)">
                                      <p:cBhvr>
                                        <p:cTn id="25" dur="500"/>
                                        <p:tgtEl>
                                          <p:spTgt spid="37"/>
                                        </p:tgtEl>
                                      </p:cBhvr>
                                    </p:animEffect>
                                  </p:childTnLst>
                                </p:cTn>
                              </p:par>
                              <p:par>
                                <p:cTn id="26" presetID="16" presetClass="entr" presetSubtype="42"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outHorizontal)">
                                      <p:cBhvr>
                                        <p:cTn id="28" dur="500"/>
                                        <p:tgtEl>
                                          <p:spTgt spid="38"/>
                                        </p:tgtEl>
                                      </p:cBhvr>
                                    </p:animEffect>
                                  </p:childTnLst>
                                </p:cTn>
                              </p:par>
                            </p:childTnLst>
                          </p:cTn>
                        </p:par>
                        <p:par>
                          <p:cTn id="29" fill="hold">
                            <p:stCondLst>
                              <p:cond delay="500"/>
                            </p:stCondLst>
                            <p:childTnLst>
                              <p:par>
                                <p:cTn id="30" presetID="26" presetClass="emph" presetSubtype="0" repeatCount="3000" fill="hold" grpId="1" nodeType="afterEffect">
                                  <p:stCondLst>
                                    <p:cond delay="0"/>
                                  </p:stCondLst>
                                  <p:childTnLst>
                                    <p:animEffect transition="out" filter="fade">
                                      <p:cBhvr>
                                        <p:cTn id="31" dur="1000" tmFilter="0, 0; .2, .5; .8, .5; 1, 0"/>
                                        <p:tgtEl>
                                          <p:spTgt spid="37"/>
                                        </p:tgtEl>
                                      </p:cBhvr>
                                    </p:animEffect>
                                    <p:animScale>
                                      <p:cBhvr>
                                        <p:cTn id="32" dur="500" autoRev="1" fill="hold"/>
                                        <p:tgtEl>
                                          <p:spTgt spid="37"/>
                                        </p:tgtEl>
                                      </p:cBhvr>
                                      <p:by x="105000" y="105000"/>
                                    </p:animScale>
                                  </p:childTnLst>
                                </p:cTn>
                              </p:par>
                              <p:par>
                                <p:cTn id="33" presetID="26" presetClass="emph" presetSubtype="0" repeatCount="3000" fill="hold" grpId="1" nodeType="withEffect">
                                  <p:stCondLst>
                                    <p:cond delay="0"/>
                                  </p:stCondLst>
                                  <p:childTnLst>
                                    <p:animEffect transition="out" filter="fade">
                                      <p:cBhvr>
                                        <p:cTn id="34" dur="1000" tmFilter="0, 0; .2, .5; .8, .5; 1, 0"/>
                                        <p:tgtEl>
                                          <p:spTgt spid="38"/>
                                        </p:tgtEl>
                                      </p:cBhvr>
                                    </p:animEffect>
                                    <p:animScale>
                                      <p:cBhvr>
                                        <p:cTn id="35" dur="500" autoRev="1" fill="hold"/>
                                        <p:tgtEl>
                                          <p:spTgt spid="3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2" nodeType="clickEffect">
                                  <p:stCondLst>
                                    <p:cond delay="0"/>
                                  </p:stCondLst>
                                  <p:childTnLst>
                                    <p:animEffect transition="out" filter="dissolve">
                                      <p:cBhvr>
                                        <p:cTn id="39" dur="1000"/>
                                        <p:tgtEl>
                                          <p:spTgt spid="37"/>
                                        </p:tgtEl>
                                      </p:cBhvr>
                                    </p:animEffect>
                                    <p:set>
                                      <p:cBhvr>
                                        <p:cTn id="40" dur="1" fill="hold">
                                          <p:stCondLst>
                                            <p:cond delay="999"/>
                                          </p:stCondLst>
                                        </p:cTn>
                                        <p:tgtEl>
                                          <p:spTgt spid="37"/>
                                        </p:tgtEl>
                                        <p:attrNameLst>
                                          <p:attrName>style.visibility</p:attrName>
                                        </p:attrNameLst>
                                      </p:cBhvr>
                                      <p:to>
                                        <p:strVal val="hidden"/>
                                      </p:to>
                                    </p:set>
                                  </p:childTnLst>
                                </p:cTn>
                              </p:par>
                              <p:par>
                                <p:cTn id="41" presetID="9" presetClass="exit" presetSubtype="0" fill="hold" grpId="2" nodeType="withEffect">
                                  <p:stCondLst>
                                    <p:cond delay="0"/>
                                  </p:stCondLst>
                                  <p:childTnLst>
                                    <p:animEffect transition="out" filter="dissolve">
                                      <p:cBhvr>
                                        <p:cTn id="42" dur="1000"/>
                                        <p:tgtEl>
                                          <p:spTgt spid="38"/>
                                        </p:tgtEl>
                                      </p:cBhvr>
                                    </p:animEffect>
                                    <p:set>
                                      <p:cBhvr>
                                        <p:cTn id="43" dur="1" fill="hold">
                                          <p:stCondLst>
                                            <p:cond delay="999"/>
                                          </p:stCondLst>
                                        </p:cTn>
                                        <p:tgtEl>
                                          <p:spTgt spid="38"/>
                                        </p:tgtEl>
                                        <p:attrNameLst>
                                          <p:attrName>style.visibility</p:attrName>
                                        </p:attrNameLst>
                                      </p:cBhvr>
                                      <p:to>
                                        <p:strVal val="hidden"/>
                                      </p:to>
                                    </p:set>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10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38" grpId="0" animBg="1"/>
      <p:bldP spid="38" grpId="1" animBg="1"/>
      <p:bldP spid="38" grpId="2"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F09FB3D-365F-9E4F-ADCF-9C18E570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814499"/>
            <a:ext cx="165643" cy="4711273"/>
            <a:chOff x="1574271" y="1102360"/>
            <a:chExt cx="165643" cy="4711273"/>
          </a:xfrm>
        </p:grpSpPr>
        <p:sp>
          <p:nvSpPr>
            <p:cNvPr id="102413" name="Oval 13"/>
            <p:cNvSpPr>
              <a:spLocks noChangeArrowheads="1"/>
            </p:cNvSpPr>
            <p:nvPr/>
          </p:nvSpPr>
          <p:spPr bwMode="auto">
            <a:xfrm>
              <a:off x="1574271" y="272320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76428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3681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516140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031968"/>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10236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661232"/>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577" y="490824"/>
            <a:ext cx="1028700" cy="469900"/>
          </a:xfrm>
          <a:prstGeom prst="rect">
            <a:avLst/>
          </a:prstGeom>
        </p:spPr>
      </p:pic>
    </p:spTree>
    <p:extLst>
      <p:ext uri="{BB962C8B-B14F-4D97-AF65-F5344CB8AC3E}">
        <p14:creationId xmlns:p14="http://schemas.microsoft.com/office/powerpoint/2010/main" val="4777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02408"/>
                                        </p:tgtEl>
                                        <p:attrNameLst>
                                          <p:attrName>style.visibility</p:attrName>
                                        </p:attrNameLst>
                                      </p:cBhvr>
                                      <p:to>
                                        <p:strVal val="visible"/>
                                      </p:to>
                                    </p:set>
                                    <p:animEffect transition="in" filter="dissolve">
                                      <p:cBhvr>
                                        <p:cTn id="11" dur="1000"/>
                                        <p:tgtEl>
                                          <p:spTgt spid="102408"/>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1000"/>
                                        <p:tgtEl>
                                          <p:spTgt spid="4"/>
                                        </p:tgtEl>
                                      </p:cBhvr>
                                    </p:animEffect>
                                  </p:childTnLst>
                                </p:cTn>
                              </p:par>
                            </p:childTnLst>
                          </p:cTn>
                        </p:par>
                        <p:par>
                          <p:cTn id="15" fill="hold">
                            <p:stCondLst>
                              <p:cond delay="2000"/>
                            </p:stCondLst>
                            <p:childTnLst>
                              <p:par>
                                <p:cTn id="16" presetID="9"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9481"/>
            <a:ext cx="9144000" cy="654373"/>
          </a:xfrm>
          <a:prstGeom prst="rect">
            <a:avLst/>
          </a:prstGeom>
        </p:spPr>
      </p:pic>
      <p:pic>
        <p:nvPicPr>
          <p:cNvPr id="6" name="Picture 5" descr="latex-image-1.pdf"/>
          <p:cNvPicPr>
            <a:picLocks noChangeAspect="1"/>
          </p:cNvPicPr>
          <p:nvPr/>
        </p:nvPicPr>
        <p:blipFill rotWithShape="1">
          <a:blip r:embed="rId3">
            <a:extLst>
              <a:ext uri="{28A0092B-C50C-407E-A947-70E740481C1C}">
                <a14:useLocalDpi xmlns:a14="http://schemas.microsoft.com/office/drawing/2010/main" val="0"/>
              </a:ext>
            </a:extLst>
          </a:blip>
          <a:srcRect r="64567"/>
          <a:stretch/>
        </p:blipFill>
        <p:spPr>
          <a:xfrm>
            <a:off x="2952388" y="3167103"/>
            <a:ext cx="3214511" cy="762574"/>
          </a:xfrm>
          <a:prstGeom prst="rect">
            <a:avLst/>
          </a:prstGeom>
        </p:spPr>
      </p:pic>
      <p:pic>
        <p:nvPicPr>
          <p:cNvPr id="8" name="Picture 7" descr="latex-image-1.pdf"/>
          <p:cNvPicPr>
            <a:picLocks noChangeAspect="1"/>
          </p:cNvPicPr>
          <p:nvPr/>
        </p:nvPicPr>
        <p:blipFill rotWithShape="1">
          <a:blip r:embed="rId4">
            <a:extLst>
              <a:ext uri="{28A0092B-C50C-407E-A947-70E740481C1C}">
                <a14:useLocalDpi xmlns:a14="http://schemas.microsoft.com/office/drawing/2010/main" val="0"/>
              </a:ext>
            </a:extLst>
          </a:blip>
          <a:srcRect r="63478"/>
          <a:stretch/>
        </p:blipFill>
        <p:spPr>
          <a:xfrm>
            <a:off x="2915356" y="4180578"/>
            <a:ext cx="3313289" cy="788475"/>
          </a:xfrm>
          <a:prstGeom prst="rect">
            <a:avLst/>
          </a:prstGeom>
        </p:spPr>
      </p:pic>
      <p:sp>
        <p:nvSpPr>
          <p:cNvPr id="3" name="Rectangle 2"/>
          <p:cNvSpPr/>
          <p:nvPr/>
        </p:nvSpPr>
        <p:spPr>
          <a:xfrm>
            <a:off x="0" y="3166533"/>
            <a:ext cx="9144000" cy="3420534"/>
          </a:xfrm>
          <a:prstGeom prst="rect">
            <a:avLst/>
          </a:prstGeom>
          <a:noFill/>
          <a:ln w="28575" cmpd="sng">
            <a:solidFill>
              <a:srgbClr val="1DFF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flipH="1" flipV="1">
            <a:off x="5653741" y="2201339"/>
            <a:ext cx="143989" cy="17759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5970481" y="609604"/>
            <a:ext cx="29933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FF24"/>
                </a:solidFill>
                <a:effectLst/>
                <a:uLnTx/>
                <a:uFillTx/>
                <a:latin typeface="Calibri"/>
                <a:ea typeface="+mn-ea"/>
                <a:cs typeface="+mn-cs"/>
              </a:rPr>
              <a:t>(Lemke Oliver-</a:t>
            </a:r>
            <a:r>
              <a:rPr kumimoji="0" lang="en-US" sz="1800" b="0" i="0" u="none" strike="noStrike" kern="1200" cap="none" spc="0" normalizeH="0" baseline="0" noProof="0" dirty="0" err="1">
                <a:ln>
                  <a:noFill/>
                </a:ln>
                <a:solidFill>
                  <a:srgbClr val="1DFF24"/>
                </a:solidFill>
                <a:effectLst/>
                <a:uLnTx/>
                <a:uFillTx/>
                <a:latin typeface="Calibri"/>
                <a:ea typeface="+mn-ea"/>
                <a:cs typeface="+mn-cs"/>
              </a:rPr>
              <a:t>Soundararajan</a:t>
            </a:r>
            <a:r>
              <a:rPr kumimoji="0" lang="en-US" sz="1800" b="0" i="0" u="none" strike="noStrike" kern="1200" cap="none" spc="0" normalizeH="0" baseline="0" noProof="0" dirty="0">
                <a:ln>
                  <a:noFill/>
                </a:ln>
                <a:solidFill>
                  <a:srgbClr val="1DFF24"/>
                </a:solidFill>
                <a:effectLst/>
                <a:uLnTx/>
                <a:uFillTx/>
                <a:latin typeface="Calibri"/>
                <a:ea typeface="+mn-ea"/>
                <a:cs typeface="+mn-cs"/>
              </a:rPr>
              <a:t>)</a:t>
            </a:r>
            <a:endParaRPr kumimoji="0" lang="en-US" sz="1800" b="0" i="0" u="sng" strike="noStrike" kern="1200" cap="none" spc="0" normalizeH="0" baseline="0" noProof="0" dirty="0">
              <a:ln>
                <a:noFill/>
              </a:ln>
              <a:solidFill>
                <a:srgbClr val="1DFF24"/>
              </a:solidFill>
              <a:effectLst/>
              <a:uLnTx/>
              <a:uFillTx/>
              <a:latin typeface="Calibri"/>
              <a:ea typeface="+mn-ea"/>
              <a:cs typeface="+mn-cs"/>
            </a:endParaRPr>
          </a:p>
        </p:txBody>
      </p:sp>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122" y="4472517"/>
            <a:ext cx="1600200" cy="368300"/>
          </a:xfrm>
          <a:prstGeom prst="rect">
            <a:avLst/>
          </a:prstGeom>
        </p:spPr>
      </p:pic>
      <p:sp>
        <p:nvSpPr>
          <p:cNvPr id="7" name="TextBox 6">
            <a:extLst>
              <a:ext uri="{FF2B5EF4-FFF2-40B4-BE49-F238E27FC236}">
                <a16:creationId xmlns:a16="http://schemas.microsoft.com/office/drawing/2014/main" id="{7148FBB8-95EC-9649-9CB5-C3C468D7BEE0}"/>
              </a:ext>
            </a:extLst>
          </p:cNvPr>
          <p:cNvSpPr txBox="1"/>
          <p:nvPr/>
        </p:nvSpPr>
        <p:spPr>
          <a:xfrm>
            <a:off x="1260391" y="5511106"/>
            <a:ext cx="7433638"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3200" b="0" i="0" u="none" strike="noStrike" kern="1200" cap="none" spc="0" normalizeH="0" baseline="0" noProof="0" dirty="0">
                <a:ln>
                  <a:noFill/>
                </a:ln>
                <a:solidFill>
                  <a:prstClr val="white"/>
                </a:solidFill>
                <a:effectLst/>
                <a:uLnTx/>
                <a:uFillTx/>
                <a:latin typeface="Chalkboard" panose="03050602040202020205" pitchFamily="66" charset="77"/>
                <a:ea typeface="+mn-ea"/>
                <a:cs typeface="+mn-cs"/>
              </a:rPr>
              <a:t>FOR LARGE 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3200" b="0" i="0" u="none" strike="noStrike" kern="1200" cap="none" spc="0" normalizeH="0" baseline="0" noProof="0" dirty="0">
                <a:ln>
                  <a:noFill/>
                </a:ln>
                <a:solidFill>
                  <a:prstClr val="white"/>
                </a:solidFill>
                <a:effectLst/>
                <a:uLnTx/>
                <a:uFillTx/>
                <a:latin typeface="Chalkboard" panose="03050602040202020205" pitchFamily="66" charset="77"/>
                <a:ea typeface="+mn-ea"/>
                <a:cs typeface="+mn-cs"/>
              </a:rPr>
              <a:t>THE RESIDUES ARE UNCORRELATED !!!</a:t>
            </a:r>
          </a:p>
        </p:txBody>
      </p:sp>
      <p:sp>
        <p:nvSpPr>
          <p:cNvPr id="11" name="TextBox 10">
            <a:extLst>
              <a:ext uri="{FF2B5EF4-FFF2-40B4-BE49-F238E27FC236}">
                <a16:creationId xmlns:a16="http://schemas.microsoft.com/office/drawing/2014/main" id="{453E4B3C-D542-4E48-A9A8-166CE643089A}"/>
              </a:ext>
            </a:extLst>
          </p:cNvPr>
          <p:cNvSpPr txBox="1"/>
          <p:nvPr/>
        </p:nvSpPr>
        <p:spPr>
          <a:xfrm>
            <a:off x="-19903" y="28871"/>
            <a:ext cx="7243458"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As a matter of fact, we </a:t>
            </a:r>
            <a:r>
              <a:rPr lang="en-US" sz="2800" dirty="0">
                <a:solidFill>
                  <a:prstClr val="white"/>
                </a:solidFill>
                <a:latin typeface="Calibri"/>
              </a:rPr>
              <a:t>have a very clear idea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all their correlations!</a:t>
            </a:r>
          </a:p>
        </p:txBody>
      </p:sp>
    </p:spTree>
    <p:extLst>
      <p:ext uri="{BB962C8B-B14F-4D97-AF65-F5344CB8AC3E}">
        <p14:creationId xmlns:p14="http://schemas.microsoft.com/office/powerpoint/2010/main" val="23627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1000"/>
                                        <p:tgtEl>
                                          <p:spTgt spid="2"/>
                                        </p:tgtEl>
                                      </p:cBhvr>
                                    </p:animEffect>
                                  </p:childTnLst>
                                </p:cTn>
                              </p:par>
                            </p:childTnLst>
                          </p:cTn>
                        </p:par>
                        <p:par>
                          <p:cTn id="15" fill="hold">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1554796" y="0"/>
            <a:ext cx="603440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a:ea typeface="+mn-ea"/>
                <a:cs typeface="+mn-cs"/>
              </a:rPr>
              <a:t>Deterministic Random Time Series</a:t>
            </a:r>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04" y="916689"/>
            <a:ext cx="2806700" cy="1219200"/>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400" y="1312161"/>
            <a:ext cx="2260600" cy="419100"/>
          </a:xfrm>
          <a:prstGeom prst="rect">
            <a:avLst/>
          </a:prstGeom>
        </p:spPr>
      </p:pic>
      <p:sp>
        <p:nvSpPr>
          <p:cNvPr id="11" name="TextBox 10"/>
          <p:cNvSpPr txBox="1"/>
          <p:nvPr/>
        </p:nvSpPr>
        <p:spPr>
          <a:xfrm>
            <a:off x="2008238" y="2567470"/>
            <a:ext cx="532564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B(N) grows as a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brownian</a:t>
            </a:r>
            <a:r>
              <a:rPr kumimoji="0" lang="en-US" sz="2800" b="0" i="0" u="none" strike="noStrike" kern="1200" cap="none" spc="0" normalizeH="0" baseline="0" noProof="0" dirty="0">
                <a:ln>
                  <a:noFill/>
                </a:ln>
                <a:solidFill>
                  <a:prstClr val="black"/>
                </a:solidFill>
                <a:effectLst/>
                <a:uLnTx/>
                <a:uFillTx/>
                <a:latin typeface="Calibri"/>
                <a:ea typeface="+mn-ea"/>
                <a:cs typeface="+mn-cs"/>
              </a:rPr>
              <a:t> motion !</a:t>
            </a:r>
          </a:p>
        </p:txBody>
      </p:sp>
      <p:grpSp>
        <p:nvGrpSpPr>
          <p:cNvPr id="4" name="Group 3"/>
          <p:cNvGrpSpPr/>
          <p:nvPr/>
        </p:nvGrpSpPr>
        <p:grpSpPr>
          <a:xfrm>
            <a:off x="1320802" y="3672069"/>
            <a:ext cx="4483538" cy="469900"/>
            <a:chOff x="1320802" y="5031317"/>
            <a:chExt cx="4483538" cy="469900"/>
          </a:xfrm>
        </p:grpSpPr>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340" y="5031317"/>
              <a:ext cx="2413000" cy="469900"/>
            </a:xfrm>
            <a:prstGeom prst="rect">
              <a:avLst/>
            </a:prstGeom>
          </p:spPr>
        </p:pic>
        <p:sp>
          <p:nvSpPr>
            <p:cNvPr id="14" name="Oval 13"/>
            <p:cNvSpPr>
              <a:spLocks noChangeAspect="1"/>
            </p:cNvSpPr>
            <p:nvPr/>
          </p:nvSpPr>
          <p:spPr>
            <a:xfrm>
              <a:off x="1320802" y="5132915"/>
              <a:ext cx="179996" cy="17999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4"/>
          <p:cNvGrpSpPr/>
          <p:nvPr/>
        </p:nvGrpSpPr>
        <p:grpSpPr>
          <a:xfrm>
            <a:off x="1346203" y="4553974"/>
            <a:ext cx="5144929" cy="520700"/>
            <a:chOff x="1346203" y="5962650"/>
            <a:chExt cx="5144929" cy="520700"/>
          </a:xfrm>
        </p:grpSpPr>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132" y="5962650"/>
              <a:ext cx="3302000" cy="520700"/>
            </a:xfrm>
            <a:prstGeom prst="rect">
              <a:avLst/>
            </a:prstGeom>
          </p:spPr>
        </p:pic>
        <p:sp>
          <p:nvSpPr>
            <p:cNvPr id="18" name="Oval 17"/>
            <p:cNvSpPr>
              <a:spLocks noChangeAspect="1"/>
            </p:cNvSpPr>
            <p:nvPr/>
          </p:nvSpPr>
          <p:spPr>
            <a:xfrm>
              <a:off x="1346203" y="6188419"/>
              <a:ext cx="179996" cy="17999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05FC57EB-07E1-C345-868D-3651B72292FD}"/>
              </a:ext>
            </a:extLst>
          </p:cNvPr>
          <p:cNvGrpSpPr/>
          <p:nvPr/>
        </p:nvGrpSpPr>
        <p:grpSpPr>
          <a:xfrm>
            <a:off x="1387390" y="5658372"/>
            <a:ext cx="5529478" cy="533400"/>
            <a:chOff x="1387390" y="5658372"/>
            <a:chExt cx="5529478" cy="533400"/>
          </a:xfrm>
        </p:grpSpPr>
        <p:pic>
          <p:nvPicPr>
            <p:cNvPr id="6" name="Picture 5">
              <a:extLst>
                <a:ext uri="{FF2B5EF4-FFF2-40B4-BE49-F238E27FC236}">
                  <a16:creationId xmlns:a16="http://schemas.microsoft.com/office/drawing/2014/main" id="{2E5F3533-5529-0B45-AEFD-1BF1AB23C6DE}"/>
                </a:ext>
              </a:extLst>
            </p:cNvPr>
            <p:cNvPicPr>
              <a:picLocks noChangeAspect="1"/>
            </p:cNvPicPr>
            <p:nvPr/>
          </p:nvPicPr>
          <p:blipFill>
            <a:blip r:embed="rId6"/>
            <a:stretch>
              <a:fillRect/>
            </a:stretch>
          </p:blipFill>
          <p:spPr>
            <a:xfrm>
              <a:off x="3017968" y="5658372"/>
              <a:ext cx="3898900" cy="533400"/>
            </a:xfrm>
            <a:prstGeom prst="rect">
              <a:avLst/>
            </a:prstGeom>
          </p:spPr>
        </p:pic>
        <p:sp>
          <p:nvSpPr>
            <p:cNvPr id="13" name="Oval 12">
              <a:extLst>
                <a:ext uri="{FF2B5EF4-FFF2-40B4-BE49-F238E27FC236}">
                  <a16:creationId xmlns:a16="http://schemas.microsoft.com/office/drawing/2014/main" id="{18C77CC1-7C1B-1649-B47E-0AAB5AC87B78}"/>
                </a:ext>
              </a:extLst>
            </p:cNvPr>
            <p:cNvSpPr>
              <a:spLocks noChangeAspect="1"/>
            </p:cNvSpPr>
            <p:nvPr/>
          </p:nvSpPr>
          <p:spPr>
            <a:xfrm>
              <a:off x="1387390" y="5871259"/>
              <a:ext cx="179996" cy="17999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63983745"/>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xmlns:p14="http://schemas.microsoft.com/office/powerpoint/2010/mai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D0CCE5-64BE-694A-9770-91DFE6FA9499}"/>
              </a:ext>
            </a:extLst>
          </p:cNvPr>
          <p:cNvSpPr/>
          <p:nvPr/>
        </p:nvSpPr>
        <p:spPr>
          <a:xfrm>
            <a:off x="1223319" y="4053016"/>
            <a:ext cx="7142205" cy="2409568"/>
          </a:xfrm>
          <a:prstGeom prst="rect">
            <a:avLst/>
          </a:prstGeom>
          <a:solidFill>
            <a:srgbClr val="00FFE9"/>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2244761" y="0"/>
            <a:ext cx="465447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a:ea typeface="+mn-ea"/>
                <a:cs typeface="+mn-cs"/>
              </a:rPr>
              <a:t>Law of iterated logarithms</a:t>
            </a:r>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650" y="1003186"/>
            <a:ext cx="2806700" cy="1219200"/>
          </a:xfrm>
          <a:prstGeom prst="rect">
            <a:avLst/>
          </a:prstGeom>
        </p:spPr>
      </p:pic>
      <p:sp>
        <p:nvSpPr>
          <p:cNvPr id="11" name="TextBox 10"/>
          <p:cNvSpPr txBox="1"/>
          <p:nvPr/>
        </p:nvSpPr>
        <p:spPr>
          <a:xfrm>
            <a:off x="756597" y="2653967"/>
            <a:ext cx="76308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For a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brownian</a:t>
            </a:r>
            <a:r>
              <a:rPr kumimoji="0" lang="en-US" sz="2800" b="0" i="0" u="none" strike="noStrike" kern="1200" cap="none" spc="0" normalizeH="0" baseline="0" noProof="0" dirty="0">
                <a:ln>
                  <a:noFill/>
                </a:ln>
                <a:solidFill>
                  <a:prstClr val="black"/>
                </a:solidFill>
                <a:effectLst/>
                <a:uLnTx/>
                <a:uFillTx/>
                <a:latin typeface="Calibri"/>
                <a:ea typeface="+mn-ea"/>
                <a:cs typeface="+mn-cs"/>
              </a:rPr>
              <a:t> motion we have to control the tails</a:t>
            </a:r>
          </a:p>
        </p:txBody>
      </p:sp>
      <p:sp>
        <p:nvSpPr>
          <p:cNvPr id="9" name="TextBox 8">
            <a:extLst>
              <a:ext uri="{FF2B5EF4-FFF2-40B4-BE49-F238E27FC236}">
                <a16:creationId xmlns:a16="http://schemas.microsoft.com/office/drawing/2014/main" id="{CEBF8EB3-A5C7-D044-AB42-E4E13EEF5EC5}"/>
              </a:ext>
            </a:extLst>
          </p:cNvPr>
          <p:cNvSpPr txBox="1"/>
          <p:nvPr/>
        </p:nvSpPr>
        <p:spPr>
          <a:xfrm>
            <a:off x="6215449" y="741405"/>
            <a:ext cx="24327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srgbClr val="0070C0"/>
                </a:solidFill>
                <a:effectLst/>
                <a:uLnTx/>
                <a:uFillTx/>
                <a:latin typeface="Calibri"/>
                <a:ea typeface="+mn-ea"/>
                <a:cs typeface="+mn-cs"/>
              </a:rPr>
              <a:t>(Khinchin –Kolmogorov)</a:t>
            </a:r>
          </a:p>
        </p:txBody>
      </p:sp>
      <p:pic>
        <p:nvPicPr>
          <p:cNvPr id="8" name="Picture 7">
            <a:extLst>
              <a:ext uri="{FF2B5EF4-FFF2-40B4-BE49-F238E27FC236}">
                <a16:creationId xmlns:a16="http://schemas.microsoft.com/office/drawing/2014/main" id="{1F62ADE9-DF39-7041-AACE-370CB53D5777}"/>
              </a:ext>
            </a:extLst>
          </p:cNvPr>
          <p:cNvPicPr>
            <a:picLocks noChangeAspect="1"/>
          </p:cNvPicPr>
          <p:nvPr/>
        </p:nvPicPr>
        <p:blipFill>
          <a:blip r:embed="rId3"/>
          <a:stretch>
            <a:fillRect/>
          </a:stretch>
        </p:blipFill>
        <p:spPr>
          <a:xfrm>
            <a:off x="1644650" y="4563418"/>
            <a:ext cx="5854700" cy="1092200"/>
          </a:xfrm>
          <a:prstGeom prst="rect">
            <a:avLst/>
          </a:prstGeom>
        </p:spPr>
      </p:pic>
    </p:spTree>
    <p:extLst>
      <p:ext uri="{BB962C8B-B14F-4D97-AF65-F5344CB8AC3E}">
        <p14:creationId xmlns:p14="http://schemas.microsoft.com/office/powerpoint/2010/main" val="1445007066"/>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A74261-5347-CC40-8AB6-454C86A128F6}"/>
              </a:ext>
            </a:extLst>
          </p:cNvPr>
          <p:cNvSpPr/>
          <p:nvPr/>
        </p:nvSpPr>
        <p:spPr>
          <a:xfrm>
            <a:off x="2207358" y="2743200"/>
            <a:ext cx="4729285" cy="1585645"/>
          </a:xfrm>
          <a:prstGeom prst="rect">
            <a:avLst/>
          </a:prstGeom>
          <a:solidFill>
            <a:schemeClr val="tx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B6876F03-D4B9-2C40-B5B3-BDD92418AE9E}"/>
              </a:ext>
            </a:extLst>
          </p:cNvPr>
          <p:cNvSpPr txBox="1"/>
          <p:nvPr/>
        </p:nvSpPr>
        <p:spPr>
          <a:xfrm>
            <a:off x="1288088" y="1369715"/>
            <a:ext cx="656782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All previous considerations lead to conclude</a:t>
            </a:r>
          </a:p>
        </p:txBody>
      </p:sp>
      <p:pic>
        <p:nvPicPr>
          <p:cNvPr id="5" name="Picture 4">
            <a:extLst>
              <a:ext uri="{FF2B5EF4-FFF2-40B4-BE49-F238E27FC236}">
                <a16:creationId xmlns:a16="http://schemas.microsoft.com/office/drawing/2014/main" id="{48E22472-D87C-8C44-B925-1D62A3E71449}"/>
              </a:ext>
            </a:extLst>
          </p:cNvPr>
          <p:cNvPicPr>
            <a:picLocks noChangeAspect="1"/>
          </p:cNvPicPr>
          <p:nvPr/>
        </p:nvPicPr>
        <p:blipFill>
          <a:blip r:embed="rId2"/>
          <a:stretch>
            <a:fillRect/>
          </a:stretch>
        </p:blipFill>
        <p:spPr>
          <a:xfrm>
            <a:off x="2758644" y="3169845"/>
            <a:ext cx="3626712" cy="633938"/>
          </a:xfrm>
          <a:prstGeom prst="rect">
            <a:avLst/>
          </a:prstGeom>
        </p:spPr>
      </p:pic>
      <p:sp>
        <p:nvSpPr>
          <p:cNvPr id="6" name="TextBox 5">
            <a:extLst>
              <a:ext uri="{FF2B5EF4-FFF2-40B4-BE49-F238E27FC236}">
                <a16:creationId xmlns:a16="http://schemas.microsoft.com/office/drawing/2014/main" id="{E6666045-5AB3-3549-814E-1062B604F3CD}"/>
              </a:ext>
            </a:extLst>
          </p:cNvPr>
          <p:cNvSpPr txBox="1"/>
          <p:nvPr/>
        </p:nvSpPr>
        <p:spPr>
          <a:xfrm>
            <a:off x="1428351" y="4897465"/>
            <a:ext cx="628729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can we actually check or disprove it ?</a:t>
            </a:r>
          </a:p>
        </p:txBody>
      </p:sp>
      <p:sp>
        <p:nvSpPr>
          <p:cNvPr id="7" name="TextBox 6">
            <a:extLst>
              <a:ext uri="{FF2B5EF4-FFF2-40B4-BE49-F238E27FC236}">
                <a16:creationId xmlns:a16="http://schemas.microsoft.com/office/drawing/2014/main" id="{5999F835-2734-3A4B-B363-E3955A581CFD}"/>
              </a:ext>
            </a:extLst>
          </p:cNvPr>
          <p:cNvSpPr txBox="1"/>
          <p:nvPr/>
        </p:nvSpPr>
        <p:spPr>
          <a:xfrm>
            <a:off x="1155840" y="0"/>
            <a:ext cx="683232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4800" b="0" i="0" u="sng" strike="noStrike" kern="1200" cap="none" spc="0" normalizeH="0" baseline="0" noProof="0" dirty="0">
                <a:ln>
                  <a:noFill/>
                </a:ln>
                <a:solidFill>
                  <a:srgbClr val="CDF7FF"/>
                </a:solidFill>
                <a:effectLst/>
                <a:uLnTx/>
                <a:uFillTx/>
                <a:latin typeface="Times New Roman" panose="02020603050405020304" pitchFamily="18" charset="0"/>
                <a:ea typeface="+mn-ea"/>
                <a:cs typeface="Times New Roman" panose="02020603050405020304" pitchFamily="18" charset="0"/>
              </a:rPr>
              <a:t>Experimental Mathematics</a:t>
            </a:r>
          </a:p>
        </p:txBody>
      </p:sp>
      <p:sp>
        <p:nvSpPr>
          <p:cNvPr id="9" name="TextBox 8">
            <a:extLst>
              <a:ext uri="{FF2B5EF4-FFF2-40B4-BE49-F238E27FC236}">
                <a16:creationId xmlns:a16="http://schemas.microsoft.com/office/drawing/2014/main" id="{C36AB456-B349-884A-AF23-5ED6B1A6B0C9}"/>
              </a:ext>
            </a:extLst>
          </p:cNvPr>
          <p:cNvSpPr txBox="1"/>
          <p:nvPr/>
        </p:nvSpPr>
        <p:spPr>
          <a:xfrm>
            <a:off x="1149139" y="4847313"/>
            <a:ext cx="659667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Can we falsify such a conclusion ?</a:t>
            </a:r>
          </a:p>
        </p:txBody>
      </p:sp>
    </p:spTree>
    <p:extLst>
      <p:ext uri="{BB962C8B-B14F-4D97-AF65-F5344CB8AC3E}">
        <p14:creationId xmlns:p14="http://schemas.microsoft.com/office/powerpoint/2010/main" val="99339591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par>
                          <p:cTn id="12" fill="hold">
                            <p:stCondLst>
                              <p:cond delay="2000"/>
                            </p:stCondLst>
                            <p:childTnLst>
                              <p:par>
                                <p:cTn id="13" presetID="2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edg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6" grpId="0"/>
      <p:bldP spid="6" grpId="1"/>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289" t="11011" r="2646" b="14114"/>
          <a:stretch/>
        </p:blipFill>
        <p:spPr>
          <a:xfrm>
            <a:off x="352779" y="1058333"/>
            <a:ext cx="8438444" cy="5037667"/>
          </a:xfrm>
          <a:prstGeom prst="rect">
            <a:avLst/>
          </a:prstGeom>
        </p:spPr>
      </p:pic>
      <p:sp>
        <p:nvSpPr>
          <p:cNvPr id="7" name="TextBox 6"/>
          <p:cNvSpPr txBox="1"/>
          <p:nvPr/>
        </p:nvSpPr>
        <p:spPr>
          <a:xfrm>
            <a:off x="1554796" y="86583"/>
            <a:ext cx="6034409" cy="584775"/>
          </a:xfrm>
          <a:prstGeom prst="rect">
            <a:avLst/>
          </a:prstGeom>
          <a:noFill/>
        </p:spPr>
        <p:txBody>
          <a:bodyPr wrap="none" rtlCol="0">
            <a:spAutoFit/>
          </a:bodyPr>
          <a:lstStyle/>
          <a:p>
            <a:pPr lvl="0">
              <a:defRPr/>
            </a:pPr>
            <a:r>
              <a:rPr lang="en-US" sz="3200" b="1" u="sng" dirty="0">
                <a:solidFill>
                  <a:prstClr val="black"/>
                </a:solidFill>
              </a:rPr>
              <a:t>Deterministic Random Time </a:t>
            </a:r>
            <a:r>
              <a:rPr kumimoji="0" lang="en-US" sz="3200" b="1" i="0" u="sng" strike="noStrike" kern="1200" cap="none" spc="0" normalizeH="0" baseline="0" noProof="0" dirty="0">
                <a:ln>
                  <a:noFill/>
                </a:ln>
                <a:solidFill>
                  <a:prstClr val="black"/>
                </a:solidFill>
                <a:effectLst/>
                <a:uLnTx/>
                <a:uFillTx/>
                <a:latin typeface="Calibri"/>
                <a:ea typeface="+mn-ea"/>
                <a:cs typeface="+mn-cs"/>
              </a:rPr>
              <a:t>Series</a:t>
            </a:r>
          </a:p>
        </p:txBody>
      </p:sp>
    </p:spTree>
    <p:extLst>
      <p:ext uri="{BB962C8B-B14F-4D97-AF65-F5344CB8AC3E}">
        <p14:creationId xmlns:p14="http://schemas.microsoft.com/office/powerpoint/2010/main" val="2925383910"/>
      </p:ext>
    </p:extLst>
  </p:cSld>
  <p:clrMapOvr>
    <a:masterClrMapping/>
  </p:clrMapOvr>
  <p:transition spd="slow" advClick="0" advTm="45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7718" y="317464"/>
            <a:ext cx="8970833" cy="6728125"/>
          </a:xfrm>
          <a:prstGeom prst="rect">
            <a:avLst/>
          </a:prstGeom>
        </p:spPr>
      </p:pic>
      <p:sp>
        <p:nvSpPr>
          <p:cNvPr id="7" name="TextBox 6"/>
          <p:cNvSpPr txBox="1"/>
          <p:nvPr/>
        </p:nvSpPr>
        <p:spPr>
          <a:xfrm>
            <a:off x="1554796" y="86583"/>
            <a:ext cx="6034409" cy="584775"/>
          </a:xfrm>
          <a:prstGeom prst="rect">
            <a:avLst/>
          </a:prstGeom>
          <a:noFill/>
        </p:spPr>
        <p:txBody>
          <a:bodyPr wrap="none" rtlCol="0">
            <a:spAutoFit/>
          </a:bodyPr>
          <a:lstStyle/>
          <a:p>
            <a:pPr lvl="0">
              <a:defRPr/>
            </a:pPr>
            <a:r>
              <a:rPr lang="en-US" sz="3200" b="1" u="sng" dirty="0">
                <a:solidFill>
                  <a:prstClr val="black"/>
                </a:solidFill>
              </a:rPr>
              <a:t>Deterministic Random Time </a:t>
            </a:r>
            <a:r>
              <a:rPr kumimoji="0" lang="en-US" sz="3200" b="1" i="0" u="sng" strike="noStrike" kern="1200" cap="none" spc="0" normalizeH="0" baseline="0" noProof="0" dirty="0">
                <a:ln>
                  <a:noFill/>
                </a:ln>
                <a:solidFill>
                  <a:prstClr val="black"/>
                </a:solidFill>
                <a:effectLst/>
                <a:uLnTx/>
                <a:uFillTx/>
                <a:latin typeface="Calibri"/>
                <a:ea typeface="+mn-ea"/>
                <a:cs typeface="+mn-cs"/>
              </a:rPr>
              <a:t>Series</a:t>
            </a:r>
          </a:p>
        </p:txBody>
      </p:sp>
    </p:spTree>
    <p:extLst>
      <p:ext uri="{BB962C8B-B14F-4D97-AF65-F5344CB8AC3E}">
        <p14:creationId xmlns:p14="http://schemas.microsoft.com/office/powerpoint/2010/main" val="2835588238"/>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xmlns:p14="http://schemas.microsoft.com/office/powerpoint/2010/main" spd="slow">
        <p:randomBar dir="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400000">
            <a:off x="4601982" y="2308854"/>
            <a:ext cx="5795992" cy="1415424"/>
          </a:xfrm>
          <a:prstGeom prst="rect">
            <a:avLst/>
          </a:prstGeom>
        </p:spPr>
      </p:pic>
      <p:pic>
        <p:nvPicPr>
          <p:cNvPr id="5" name="Picture 4"/>
          <p:cNvPicPr>
            <a:picLocks noChangeAspect="1"/>
          </p:cNvPicPr>
          <p:nvPr/>
        </p:nvPicPr>
        <p:blipFill>
          <a:blip r:embed="rId4"/>
          <a:stretch>
            <a:fillRect/>
          </a:stretch>
        </p:blipFill>
        <p:spPr>
          <a:xfrm>
            <a:off x="491040" y="1382760"/>
            <a:ext cx="5469485" cy="3497615"/>
          </a:xfrm>
          <a:prstGeom prst="rect">
            <a:avLst/>
          </a:prstGeom>
        </p:spPr>
      </p:pic>
      <p:sp>
        <p:nvSpPr>
          <p:cNvPr id="2" name="TextBox 1"/>
          <p:cNvSpPr txBox="1"/>
          <p:nvPr/>
        </p:nvSpPr>
        <p:spPr>
          <a:xfrm rot="21050850">
            <a:off x="1666927" y="5613410"/>
            <a:ext cx="20741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ple Chancery"/>
                <a:ea typeface="+mn-ea"/>
                <a:cs typeface="Apple Chancery"/>
              </a:rPr>
              <a:t>Jean Perrin (1908)</a:t>
            </a:r>
          </a:p>
        </p:txBody>
      </p:sp>
      <p:sp>
        <p:nvSpPr>
          <p:cNvPr id="3" name="TextBox 2"/>
          <p:cNvSpPr txBox="1"/>
          <p:nvPr/>
        </p:nvSpPr>
        <p:spPr>
          <a:xfrm rot="21088757">
            <a:off x="6452345" y="6248465"/>
            <a:ext cx="23775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pple Chancery"/>
                <a:ea typeface="+mn-ea"/>
                <a:cs typeface="Apple Chancery"/>
              </a:rPr>
              <a:t>Ivar</a:t>
            </a:r>
            <a:r>
              <a:rPr kumimoji="0" lang="en-US" sz="1800" b="0" i="0" u="none" strike="noStrike" kern="1200" cap="none" spc="0" normalizeH="0" baseline="0" noProof="0" dirty="0">
                <a:ln>
                  <a:noFill/>
                </a:ln>
                <a:solidFill>
                  <a:srgbClr val="FFFFFF"/>
                </a:solidFill>
                <a:effectLst/>
                <a:uLnTx/>
                <a:uFillTx/>
                <a:latin typeface="Apple Chancery"/>
                <a:ea typeface="+mn-ea"/>
                <a:cs typeface="Apple Chancery"/>
              </a:rPr>
              <a:t> </a:t>
            </a:r>
            <a:r>
              <a:rPr kumimoji="0" lang="en-US" sz="1800" b="0" i="0" u="none" strike="noStrike" kern="1200" cap="none" spc="0" normalizeH="0" baseline="0" noProof="0" dirty="0" err="1">
                <a:ln>
                  <a:noFill/>
                </a:ln>
                <a:solidFill>
                  <a:srgbClr val="FFFFFF"/>
                </a:solidFill>
                <a:effectLst/>
                <a:uLnTx/>
                <a:uFillTx/>
                <a:latin typeface="Apple Chancery"/>
                <a:ea typeface="+mn-ea"/>
                <a:cs typeface="Apple Chancery"/>
              </a:rPr>
              <a:t>Nordlund</a:t>
            </a:r>
            <a:r>
              <a:rPr kumimoji="0" lang="en-US" sz="1800" b="0" i="0" u="none" strike="noStrike" kern="1200" cap="none" spc="0" normalizeH="0" baseline="0" noProof="0" dirty="0">
                <a:ln>
                  <a:noFill/>
                </a:ln>
                <a:solidFill>
                  <a:srgbClr val="FFFFFF"/>
                </a:solidFill>
                <a:effectLst/>
                <a:uLnTx/>
                <a:uFillTx/>
                <a:latin typeface="Apple Chancery"/>
                <a:ea typeface="+mn-ea"/>
                <a:cs typeface="Apple Chancery"/>
              </a:rPr>
              <a:t> (1914)</a:t>
            </a:r>
          </a:p>
        </p:txBody>
      </p:sp>
    </p:spTree>
    <p:extLst>
      <p:ext uri="{BB962C8B-B14F-4D97-AF65-F5344CB8AC3E}">
        <p14:creationId xmlns:p14="http://schemas.microsoft.com/office/powerpoint/2010/main" val="114493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3000"/>
                                        <p:tgtEl>
                                          <p:spTgt spid="4"/>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054" y="0"/>
            <a:ext cx="747189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FF00"/>
                </a:solidFill>
                <a:effectLst/>
                <a:uLnTx/>
                <a:uFillTx/>
                <a:latin typeface="Calibri"/>
                <a:ea typeface="+mn-ea"/>
                <a:cs typeface="+mn-cs"/>
              </a:rPr>
              <a:t>Problem of single Brownian trajectory</a:t>
            </a:r>
          </a:p>
        </p:txBody>
      </p:sp>
      <p:sp>
        <p:nvSpPr>
          <p:cNvPr id="2" name="TextBox 1"/>
          <p:cNvSpPr txBox="1"/>
          <p:nvPr/>
        </p:nvSpPr>
        <p:spPr>
          <a:xfrm>
            <a:off x="487292" y="1760496"/>
            <a:ext cx="8169416"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We can </a:t>
            </a:r>
            <a:r>
              <a:rPr lang="en-US" sz="2800" dirty="0">
                <a:solidFill>
                  <a:srgbClr val="DBFDFF"/>
                </a:solidFill>
                <a:latin typeface="Calibri"/>
              </a:rPr>
              <a:t>use parts of the infinite time series to generate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 the</a:t>
            </a:r>
            <a:r>
              <a:rPr kumimoji="0" lang="en-US" sz="2800" b="0" i="0" u="none" strike="noStrike" kern="1200" cap="none" spc="0" normalizeH="0" noProof="0" dirty="0">
                <a:ln>
                  <a:noFill/>
                </a:ln>
                <a:solidFill>
                  <a:srgbClr val="DBFDFF"/>
                </a:solidFill>
                <a:effectLst/>
                <a:uLnTx/>
                <a:uFillTx/>
                <a:latin typeface="Calibri"/>
                <a:ea typeface="+mn-ea"/>
                <a:cs typeface="+mn-cs"/>
              </a:rPr>
              <a:t> statistical ensembles!</a:t>
            </a:r>
            <a:endParaRPr kumimoji="0" lang="en-US" sz="2800" b="0" i="0" u="none" strike="noStrike" kern="1200" cap="none" spc="0" normalizeH="0" baseline="0" noProof="0" dirty="0">
              <a:ln>
                <a:noFill/>
              </a:ln>
              <a:solidFill>
                <a:srgbClr val="DBFD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F453DA2-6368-1B42-8106-FDC4B791EF6C}"/>
              </a:ext>
            </a:extLst>
          </p:cNvPr>
          <p:cNvSpPr txBox="1"/>
          <p:nvPr/>
        </p:nvSpPr>
        <p:spPr>
          <a:xfrm>
            <a:off x="429872" y="3914691"/>
            <a:ext cx="8284256"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With</a:t>
            </a:r>
            <a:r>
              <a:rPr kumimoji="0" lang="en-US" sz="2800" b="0" i="0" u="none" strike="noStrike" kern="1200" cap="none" spc="0" normalizeH="0" noProof="0" dirty="0">
                <a:ln>
                  <a:noFill/>
                </a:ln>
                <a:solidFill>
                  <a:srgbClr val="DBFDFF"/>
                </a:solidFill>
                <a:effectLst/>
                <a:uLnTx/>
                <a:uFillTx/>
                <a:latin typeface="Calibri"/>
                <a:ea typeface="+mn-ea"/>
                <a:cs typeface="+mn-cs"/>
              </a:rPr>
              <a:t> an abuse of language, the time series </a:t>
            </a:r>
            <a:r>
              <a:rPr lang="en-US" sz="2800" dirty="0">
                <a:solidFill>
                  <a:srgbClr val="DBFDFF"/>
                </a:solidFill>
                <a:latin typeface="Calibri"/>
              </a:rPr>
              <a:t>gives rise to</a:t>
            </a:r>
            <a:r>
              <a:rPr kumimoji="0" lang="en-US" sz="2800" b="0" i="0" u="none" strike="noStrike" kern="1200" cap="none" spc="0" normalizeH="0" noProof="0" dirty="0">
                <a:ln>
                  <a:noFill/>
                </a:ln>
                <a:solidFill>
                  <a:srgbClr val="DBFDFF"/>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noProof="0" dirty="0">
                <a:solidFill>
                  <a:srgbClr val="DBFDFF"/>
                </a:solidFill>
                <a:latin typeface="Calibri"/>
              </a:rPr>
              <a:t>its</a:t>
            </a:r>
            <a:r>
              <a:rPr kumimoji="0" lang="en-US" sz="2800" b="0" i="0" u="none" strike="noStrike" kern="1200" cap="none" spc="0" normalizeH="0" baseline="0" noProof="0" dirty="0">
                <a:ln>
                  <a:noFill/>
                </a:ln>
                <a:solidFill>
                  <a:srgbClr val="DBFDFF"/>
                </a:solidFill>
                <a:effectLst/>
                <a:uLnTx/>
                <a:uFillTx/>
                <a:latin typeface="Calibri"/>
                <a:ea typeface="+mn-ea"/>
                <a:cs typeface="+mn-cs"/>
              </a:rPr>
              <a:t> own “</a:t>
            </a:r>
            <a:r>
              <a:rPr kumimoji="0" lang="en-US" sz="2800" b="0" i="1" u="none" strike="noStrike" kern="1200" cap="none" spc="0" normalizeH="0" baseline="0" noProof="0" dirty="0">
                <a:ln>
                  <a:noFill/>
                </a:ln>
                <a:solidFill>
                  <a:srgbClr val="FFFF00"/>
                </a:solidFill>
                <a:effectLst/>
                <a:uLnTx/>
                <a:uFillTx/>
                <a:latin typeface="Calibri"/>
                <a:ea typeface="+mn-ea"/>
                <a:cs typeface="+mn-cs"/>
              </a:rPr>
              <a:t>thermal bath</a:t>
            </a:r>
            <a:r>
              <a:rPr kumimoji="0" lang="en-US" sz="2800" b="0" i="1" u="none" strike="noStrike" kern="1200" cap="none" spc="0" normalizeH="0" baseline="0" noProof="0" dirty="0">
                <a:ln>
                  <a:noFill/>
                </a:ln>
                <a:solidFill>
                  <a:srgbClr val="DBFDFF"/>
                </a:solidFill>
                <a:effectLst/>
                <a:uLnTx/>
                <a:uFillTx/>
                <a:latin typeface="Calibri"/>
                <a:ea typeface="+mn-ea"/>
                <a:cs typeface="+mn-cs"/>
              </a:rPr>
              <a:t>”</a:t>
            </a:r>
          </a:p>
        </p:txBody>
      </p:sp>
    </p:spTree>
    <p:extLst>
      <p:ext uri="{BB962C8B-B14F-4D97-AF65-F5344CB8AC3E}">
        <p14:creationId xmlns:p14="http://schemas.microsoft.com/office/powerpoint/2010/main" val="241112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blip>
          <a:stretch>
            <a:fillRect/>
          </a:stretch>
        </p:blipFill>
        <p:spPr>
          <a:xfrm>
            <a:off x="28856" y="28864"/>
            <a:ext cx="9115144" cy="6836358"/>
          </a:xfrm>
          <a:prstGeom prst="rect">
            <a:avLst/>
          </a:prstGeom>
        </p:spPr>
      </p:pic>
    </p:spTree>
    <p:extLst>
      <p:ext uri="{BB962C8B-B14F-4D97-AF65-F5344CB8AC3E}">
        <p14:creationId xmlns:p14="http://schemas.microsoft.com/office/powerpoint/2010/main" val="221511719"/>
      </p:ext>
    </p:extLst>
  </p:cSld>
  <p:clrMapOvr>
    <a:masterClrMapping/>
  </p:clrMapOvr>
  <p:transition spd="slow">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1840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9D525E0-F422-F146-9572-96397ADC0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Rectangle 26"/>
          <p:cNvSpPr>
            <a:spLocks noChangeArrowheads="1"/>
          </p:cNvSpPr>
          <p:nvPr/>
        </p:nvSpPr>
        <p:spPr bwMode="auto">
          <a:xfrm>
            <a:off x="889059" y="745070"/>
            <a:ext cx="1524000" cy="507999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1007279"/>
            <a:ext cx="165643" cy="4677253"/>
            <a:chOff x="1574271" y="1295140"/>
            <a:chExt cx="165643" cy="4677253"/>
          </a:xfrm>
        </p:grpSpPr>
        <p:sp>
          <p:nvSpPr>
            <p:cNvPr id="102413" name="Oval 13"/>
            <p:cNvSpPr>
              <a:spLocks noChangeArrowheads="1"/>
            </p:cNvSpPr>
            <p:nvPr/>
          </p:nvSpPr>
          <p:spPr bwMode="auto">
            <a:xfrm>
              <a:off x="1574271" y="2473725"/>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378725"/>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76504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488924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179388"/>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295140"/>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819992"/>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8" name="Picture 7" descr="Randomwalksample.jpg"/>
          <p:cNvPicPr>
            <a:picLocks noChangeAspect="1"/>
          </p:cNvPicPr>
          <p:nvPr/>
        </p:nvPicPr>
        <p:blipFill rotWithShape="1">
          <a:blip r:embed="rId5">
            <a:extLst>
              <a:ext uri="{28A0092B-C50C-407E-A947-70E740481C1C}">
                <a14:useLocalDpi xmlns:a14="http://schemas.microsoft.com/office/drawing/2010/main" val="0"/>
              </a:ext>
            </a:extLst>
          </a:blip>
          <a:srcRect l="2593"/>
          <a:stretch/>
        </p:blipFill>
        <p:spPr>
          <a:xfrm>
            <a:off x="4622799" y="1871136"/>
            <a:ext cx="4453423" cy="2832100"/>
          </a:xfrm>
          <a:prstGeom prst="rect">
            <a:avLst/>
          </a:prstGeom>
        </p:spPr>
      </p:pic>
      <p:pic>
        <p:nvPicPr>
          <p:cNvPr id="13" name="Picture 12" descr="RWandsquareroot.jpg"/>
          <p:cNvPicPr>
            <a:picLocks noChangeAspect="1"/>
          </p:cNvPicPr>
          <p:nvPr/>
        </p:nvPicPr>
        <p:blipFill rotWithShape="1">
          <a:blip r:embed="rId6">
            <a:extLst>
              <a:ext uri="{28A0092B-C50C-407E-A947-70E740481C1C}">
                <a14:useLocalDpi xmlns:a14="http://schemas.microsoft.com/office/drawing/2010/main" val="0"/>
              </a:ext>
            </a:extLst>
          </a:blip>
          <a:srcRect l="2593"/>
          <a:stretch/>
        </p:blipFill>
        <p:spPr>
          <a:xfrm>
            <a:off x="4639732" y="1888069"/>
            <a:ext cx="4453424" cy="2832100"/>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431" y="6123516"/>
            <a:ext cx="2044700" cy="462158"/>
          </a:xfrm>
          <a:prstGeom prst="rect">
            <a:avLst/>
          </a:prstGeom>
        </p:spPr>
      </p:pic>
    </p:spTree>
    <p:extLst>
      <p:ext uri="{BB962C8B-B14F-4D97-AF65-F5344CB8AC3E}">
        <p14:creationId xmlns:p14="http://schemas.microsoft.com/office/powerpoint/2010/main" val="25507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426"/>
                                        </p:tgtEl>
                                        <p:attrNameLst>
                                          <p:attrName>style.visibility</p:attrName>
                                        </p:attrNameLst>
                                      </p:cBhvr>
                                      <p:to>
                                        <p:strVal val="visible"/>
                                      </p:to>
                                    </p:set>
                                    <p:animEffect transition="in" filter="dissolve">
                                      <p:cBhvr>
                                        <p:cTn id="7" dur="500"/>
                                        <p:tgtEl>
                                          <p:spTgt spid="1024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blip>
          <a:stretch>
            <a:fillRect/>
          </a:stretch>
        </p:blipFill>
        <p:spPr>
          <a:xfrm>
            <a:off x="28856" y="28864"/>
            <a:ext cx="9115144" cy="6836358"/>
          </a:xfrm>
          <a:prstGeom prst="rect">
            <a:avLst/>
          </a:prstGeom>
        </p:spPr>
      </p:pic>
      <p:sp>
        <p:nvSpPr>
          <p:cNvPr id="4" name="Rectangle 3"/>
          <p:cNvSpPr/>
          <p:nvPr/>
        </p:nvSpPr>
        <p:spPr>
          <a:xfrm>
            <a:off x="28856" y="6303390"/>
            <a:ext cx="9115144" cy="53548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34425" y="642579"/>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003798" y="641989"/>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2905947" y="626100"/>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808096" y="625510"/>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5352887" y="624920"/>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6255036" y="624330"/>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942971" y="623740"/>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044033" y="623150"/>
            <a:ext cx="367213" cy="5400723"/>
          </a:xfrm>
          <a:prstGeom prst="rect">
            <a:avLst/>
          </a:prstGeom>
          <a:solidFill>
            <a:schemeClr val="accent2">
              <a:lumMod val="60000"/>
              <a:lumOff val="4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7562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blip>
          <a:stretch>
            <a:fillRect/>
          </a:stretch>
        </p:blipFill>
        <p:spPr>
          <a:xfrm>
            <a:off x="28856" y="28864"/>
            <a:ext cx="9115144" cy="6836358"/>
          </a:xfrm>
          <a:prstGeom prst="rect">
            <a:avLst/>
          </a:prstGeom>
        </p:spPr>
      </p:pic>
      <p:sp>
        <p:nvSpPr>
          <p:cNvPr id="4" name="Rectangle 3"/>
          <p:cNvSpPr/>
          <p:nvPr/>
        </p:nvSpPr>
        <p:spPr>
          <a:xfrm>
            <a:off x="28856" y="6303390"/>
            <a:ext cx="9115144" cy="53548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443706" y="642579"/>
            <a:ext cx="367213" cy="5400723"/>
          </a:xfrm>
          <a:prstGeom prst="rect">
            <a:avLst/>
          </a:prstGeom>
          <a:solidFill>
            <a:schemeClr val="accent5">
              <a:lumMod val="75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131641" y="641989"/>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2278606" y="626100"/>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349066" y="625510"/>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190044" y="642579"/>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5459407" y="642579"/>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193243" y="641989"/>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7294305" y="623150"/>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8349464" y="637859"/>
            <a:ext cx="367213" cy="5400723"/>
          </a:xfrm>
          <a:prstGeom prst="rect">
            <a:avLst/>
          </a:prstGeom>
          <a:solidFill>
            <a:srgbClr val="31859C">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7439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blip>
          <a:stretch>
            <a:fillRect/>
          </a:stretch>
        </p:blipFill>
        <p:spPr>
          <a:xfrm>
            <a:off x="28856" y="28864"/>
            <a:ext cx="9115144" cy="6836358"/>
          </a:xfrm>
          <a:prstGeom prst="rect">
            <a:avLst/>
          </a:prstGeom>
        </p:spPr>
      </p:pic>
      <p:sp>
        <p:nvSpPr>
          <p:cNvPr id="4" name="Rectangle 3"/>
          <p:cNvSpPr/>
          <p:nvPr/>
        </p:nvSpPr>
        <p:spPr>
          <a:xfrm>
            <a:off x="28856" y="6303390"/>
            <a:ext cx="9115144" cy="53548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810919" y="64257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667161" y="64198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2645819" y="64198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349066" y="625510"/>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771465" y="64257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5643013" y="64257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744063" y="64198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7799223" y="64257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8533070" y="642579"/>
            <a:ext cx="367213" cy="5400723"/>
          </a:xfrm>
          <a:prstGeom prst="rect">
            <a:avLst/>
          </a:prstGeom>
          <a:solidFill>
            <a:srgbClr val="1DFF24">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blip>
          <a:srcRect b="7093"/>
          <a:stretch/>
        </p:blipFill>
        <p:spPr>
          <a:xfrm>
            <a:off x="1824283" y="968904"/>
            <a:ext cx="5729817" cy="3992563"/>
          </a:xfrm>
          <a:prstGeom prst="rect">
            <a:avLst/>
          </a:prstGeom>
        </p:spPr>
      </p:pic>
      <p:sp>
        <p:nvSpPr>
          <p:cNvPr id="9" name="Rectangle 8"/>
          <p:cNvSpPr/>
          <p:nvPr/>
        </p:nvSpPr>
        <p:spPr>
          <a:xfrm>
            <a:off x="3886801" y="1296892"/>
            <a:ext cx="752932" cy="3523099"/>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017916" y="0"/>
            <a:ext cx="31081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a:ea typeface="+mn-ea"/>
                <a:cs typeface="+mn-cs"/>
              </a:rPr>
              <a:t>Block Variables</a:t>
            </a: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117" y="5124450"/>
            <a:ext cx="3670300" cy="1333500"/>
          </a:xfrm>
          <a:prstGeom prst="rect">
            <a:avLst/>
          </a:prstGeom>
        </p:spPr>
      </p:pic>
    </p:spTree>
    <p:extLst>
      <p:ext uri="{BB962C8B-B14F-4D97-AF65-F5344CB8AC3E}">
        <p14:creationId xmlns:p14="http://schemas.microsoft.com/office/powerpoint/2010/main" val="2570697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4975" y="202053"/>
            <a:ext cx="535405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If the original series goes as </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877" y="1544059"/>
            <a:ext cx="3881281" cy="946654"/>
          </a:xfrm>
          <a:prstGeom prst="rect">
            <a:avLst/>
          </a:prstGeom>
        </p:spPr>
      </p:pic>
      <p:sp>
        <p:nvSpPr>
          <p:cNvPr id="6" name="TextBox 5"/>
          <p:cNvSpPr txBox="1"/>
          <p:nvPr/>
        </p:nvSpPr>
        <p:spPr>
          <a:xfrm>
            <a:off x="106813" y="3376068"/>
            <a:ext cx="89303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the same should happen for any of its subsets! </a:t>
            </a:r>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773" y="5056428"/>
            <a:ext cx="3449095" cy="988741"/>
          </a:xfrm>
          <a:prstGeom prst="rect">
            <a:avLst/>
          </a:prstGeom>
        </p:spPr>
      </p:pic>
    </p:spTree>
    <p:extLst>
      <p:ext uri="{BB962C8B-B14F-4D97-AF65-F5344CB8AC3E}">
        <p14:creationId xmlns:p14="http://schemas.microsoft.com/office/powerpoint/2010/main" val="14078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8B4382-BCFB-5148-934F-AD5112C6E719}"/>
              </a:ext>
            </a:extLst>
          </p:cNvPr>
          <p:cNvSpPr txBox="1"/>
          <p:nvPr/>
        </p:nvSpPr>
        <p:spPr>
          <a:xfrm>
            <a:off x="301440" y="0"/>
            <a:ext cx="85411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2800" b="0" i="0" u="sng" strike="noStrike" kern="1200" cap="none" spc="0" normalizeH="0" baseline="0" noProof="0" dirty="0">
                <a:ln>
                  <a:noFill/>
                </a:ln>
                <a:solidFill>
                  <a:prstClr val="black"/>
                </a:solidFill>
                <a:effectLst/>
                <a:uLnTx/>
                <a:uFillTx/>
                <a:latin typeface="Chalkboard" panose="03050602040202020205" pitchFamily="66" charset="77"/>
                <a:ea typeface="+mn-ea"/>
                <a:cs typeface="+mn-cs"/>
              </a:rPr>
              <a:t>Huge battery of highly sophisticate statistical tests</a:t>
            </a:r>
          </a:p>
        </p:txBody>
      </p:sp>
      <p:sp>
        <p:nvSpPr>
          <p:cNvPr id="5" name="TextBox 4">
            <a:extLst>
              <a:ext uri="{FF2B5EF4-FFF2-40B4-BE49-F238E27FC236}">
                <a16:creationId xmlns:a16="http://schemas.microsoft.com/office/drawing/2014/main" id="{5E329913-5D15-FD44-85C0-C53F30E6A736}"/>
              </a:ext>
            </a:extLst>
          </p:cNvPr>
          <p:cNvSpPr txBox="1"/>
          <p:nvPr/>
        </p:nvSpPr>
        <p:spPr>
          <a:xfrm>
            <a:off x="0" y="1495165"/>
            <a:ext cx="3253904"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Longest run of positive values</a:t>
            </a:r>
          </a:p>
        </p:txBody>
      </p:sp>
      <p:sp>
        <p:nvSpPr>
          <p:cNvPr id="6" name="TextBox 5">
            <a:extLst>
              <a:ext uri="{FF2B5EF4-FFF2-40B4-BE49-F238E27FC236}">
                <a16:creationId xmlns:a16="http://schemas.microsoft.com/office/drawing/2014/main" id="{4D8277B1-28F3-FB45-B2E6-E7F8D03400F4}"/>
              </a:ext>
            </a:extLst>
          </p:cNvPr>
          <p:cNvSpPr txBox="1"/>
          <p:nvPr/>
        </p:nvSpPr>
        <p:spPr>
          <a:xfrm>
            <a:off x="0" y="2174787"/>
            <a:ext cx="1960088"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Matrix rank test</a:t>
            </a:r>
          </a:p>
        </p:txBody>
      </p:sp>
      <p:sp>
        <p:nvSpPr>
          <p:cNvPr id="7" name="TextBox 6">
            <a:extLst>
              <a:ext uri="{FF2B5EF4-FFF2-40B4-BE49-F238E27FC236}">
                <a16:creationId xmlns:a16="http://schemas.microsoft.com/office/drawing/2014/main" id="{EF9E5B6C-D012-164A-A552-C77EEC3EF48F}"/>
              </a:ext>
            </a:extLst>
          </p:cNvPr>
          <p:cNvSpPr txBox="1"/>
          <p:nvPr/>
        </p:nvSpPr>
        <p:spPr>
          <a:xfrm>
            <a:off x="0" y="2891476"/>
            <a:ext cx="4105611"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Discrete Fourier Transform distribution</a:t>
            </a:r>
          </a:p>
        </p:txBody>
      </p:sp>
      <p:sp>
        <p:nvSpPr>
          <p:cNvPr id="8" name="TextBox 7">
            <a:extLst>
              <a:ext uri="{FF2B5EF4-FFF2-40B4-BE49-F238E27FC236}">
                <a16:creationId xmlns:a16="http://schemas.microsoft.com/office/drawing/2014/main" id="{F98C55E4-066E-854A-BDC1-F57A2EEB27D7}"/>
              </a:ext>
            </a:extLst>
          </p:cNvPr>
          <p:cNvSpPr txBox="1"/>
          <p:nvPr/>
        </p:nvSpPr>
        <p:spPr>
          <a:xfrm>
            <a:off x="0" y="4374290"/>
            <a:ext cx="1612108"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Entropy test</a:t>
            </a:r>
          </a:p>
        </p:txBody>
      </p:sp>
      <p:sp>
        <p:nvSpPr>
          <p:cNvPr id="9" name="TextBox 8">
            <a:extLst>
              <a:ext uri="{FF2B5EF4-FFF2-40B4-BE49-F238E27FC236}">
                <a16:creationId xmlns:a16="http://schemas.microsoft.com/office/drawing/2014/main" id="{E726F6C1-CBDB-8144-B4CB-4E6B0CEB8895}"/>
              </a:ext>
            </a:extLst>
          </p:cNvPr>
          <p:cNvSpPr txBox="1"/>
          <p:nvPr/>
        </p:nvSpPr>
        <p:spPr>
          <a:xfrm>
            <a:off x="0" y="5090982"/>
            <a:ext cx="2388987"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a:t>
            </a:r>
            <a:r>
              <a:rPr kumimoji="0" lang="en-IT" sz="1800" b="0" i="0" u="none" strike="noStrike" kern="1200" cap="none" spc="0" normalizeH="0" baseline="0" noProof="0" dirty="0">
                <a:ln>
                  <a:noFill/>
                </a:ln>
                <a:solidFill>
                  <a:prstClr val="black"/>
                </a:solidFill>
                <a:effectLst/>
                <a:uLnTx/>
                <a:uFillTx/>
                <a:latin typeface="Calibri"/>
                <a:ea typeface="+mn-ea"/>
                <a:cs typeface="+mn-cs"/>
              </a:rPr>
              <a:t>umulative sum test</a:t>
            </a:r>
          </a:p>
        </p:txBody>
      </p:sp>
      <p:sp>
        <p:nvSpPr>
          <p:cNvPr id="10" name="TextBox 9">
            <a:extLst>
              <a:ext uri="{FF2B5EF4-FFF2-40B4-BE49-F238E27FC236}">
                <a16:creationId xmlns:a16="http://schemas.microsoft.com/office/drawing/2014/main" id="{412022C3-2B11-AF4E-B4B6-4F0C678E17DF}"/>
              </a:ext>
            </a:extLst>
          </p:cNvPr>
          <p:cNvSpPr txBox="1"/>
          <p:nvPr/>
        </p:nvSpPr>
        <p:spPr>
          <a:xfrm>
            <a:off x="0" y="5807674"/>
            <a:ext cx="2606739"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R</a:t>
            </a:r>
            <a:r>
              <a:rPr kumimoji="0" lang="en-IT" sz="1800" b="0" i="0" u="none" strike="noStrike" kern="1200" cap="none" spc="0" normalizeH="0" baseline="0" noProof="0" dirty="0">
                <a:ln>
                  <a:noFill/>
                </a:ln>
                <a:solidFill>
                  <a:prstClr val="black"/>
                </a:solidFill>
                <a:effectLst/>
                <a:uLnTx/>
                <a:uFillTx/>
                <a:latin typeface="Calibri"/>
                <a:ea typeface="+mn-ea"/>
                <a:cs typeface="+mn-cs"/>
              </a:rPr>
              <a:t>andom excursion test</a:t>
            </a:r>
          </a:p>
        </p:txBody>
      </p:sp>
      <p:sp>
        <p:nvSpPr>
          <p:cNvPr id="11" name="TextBox 10">
            <a:extLst>
              <a:ext uri="{FF2B5EF4-FFF2-40B4-BE49-F238E27FC236}">
                <a16:creationId xmlns:a16="http://schemas.microsoft.com/office/drawing/2014/main" id="{C8F4ACBC-CDD1-EB4D-B1AC-593D1A76206F}"/>
              </a:ext>
            </a:extLst>
          </p:cNvPr>
          <p:cNvSpPr txBox="1"/>
          <p:nvPr/>
        </p:nvSpPr>
        <p:spPr>
          <a:xfrm>
            <a:off x="0" y="3682308"/>
            <a:ext cx="2932341"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Min-max time distribution</a:t>
            </a:r>
          </a:p>
        </p:txBody>
      </p:sp>
      <p:sp>
        <p:nvSpPr>
          <p:cNvPr id="13" name="TextBox 12">
            <a:extLst>
              <a:ext uri="{FF2B5EF4-FFF2-40B4-BE49-F238E27FC236}">
                <a16:creationId xmlns:a16="http://schemas.microsoft.com/office/drawing/2014/main" id="{0EC9D324-4235-F644-A306-AD724B18FD56}"/>
              </a:ext>
            </a:extLst>
          </p:cNvPr>
          <p:cNvSpPr txBox="1"/>
          <p:nvPr/>
        </p:nvSpPr>
        <p:spPr>
          <a:xfrm>
            <a:off x="4116" y="6367850"/>
            <a:ext cx="1069524"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 … …</a:t>
            </a:r>
          </a:p>
        </p:txBody>
      </p:sp>
      <p:pic>
        <p:nvPicPr>
          <p:cNvPr id="2" name="Picture 1">
            <a:extLst>
              <a:ext uri="{FF2B5EF4-FFF2-40B4-BE49-F238E27FC236}">
                <a16:creationId xmlns:a16="http://schemas.microsoft.com/office/drawing/2014/main" id="{30651045-0E30-264A-A43D-162B69A2C932}"/>
              </a:ext>
            </a:extLst>
          </p:cNvPr>
          <p:cNvPicPr>
            <a:picLocks noChangeAspect="1"/>
          </p:cNvPicPr>
          <p:nvPr/>
        </p:nvPicPr>
        <p:blipFill>
          <a:blip r:embed="rId2"/>
          <a:stretch>
            <a:fillRect/>
          </a:stretch>
        </p:blipFill>
        <p:spPr>
          <a:xfrm>
            <a:off x="6148516" y="2929408"/>
            <a:ext cx="2209800" cy="1765300"/>
          </a:xfrm>
          <a:prstGeom prst="rect">
            <a:avLst/>
          </a:prstGeom>
        </p:spPr>
      </p:pic>
      <p:pic>
        <p:nvPicPr>
          <p:cNvPr id="3" name="Picture 2">
            <a:extLst>
              <a:ext uri="{FF2B5EF4-FFF2-40B4-BE49-F238E27FC236}">
                <a16:creationId xmlns:a16="http://schemas.microsoft.com/office/drawing/2014/main" id="{0B2BC909-6D9D-9048-B2E4-82A2B0902187}"/>
              </a:ext>
            </a:extLst>
          </p:cNvPr>
          <p:cNvPicPr>
            <a:picLocks noChangeAspect="1"/>
          </p:cNvPicPr>
          <p:nvPr/>
        </p:nvPicPr>
        <p:blipFill>
          <a:blip r:embed="rId3"/>
          <a:stretch>
            <a:fillRect/>
          </a:stretch>
        </p:blipFill>
        <p:spPr>
          <a:xfrm>
            <a:off x="5449330" y="1283595"/>
            <a:ext cx="3385751" cy="1588489"/>
          </a:xfrm>
          <a:prstGeom prst="rect">
            <a:avLst/>
          </a:prstGeom>
        </p:spPr>
      </p:pic>
      <p:pic>
        <p:nvPicPr>
          <p:cNvPr id="14" name="Picture 13">
            <a:extLst>
              <a:ext uri="{FF2B5EF4-FFF2-40B4-BE49-F238E27FC236}">
                <a16:creationId xmlns:a16="http://schemas.microsoft.com/office/drawing/2014/main" id="{7293A2F0-C4D1-324B-9D84-203C0225C457}"/>
              </a:ext>
            </a:extLst>
          </p:cNvPr>
          <p:cNvPicPr>
            <a:picLocks noChangeAspect="1"/>
          </p:cNvPicPr>
          <p:nvPr/>
        </p:nvPicPr>
        <p:blipFill>
          <a:blip r:embed="rId4"/>
          <a:stretch>
            <a:fillRect/>
          </a:stretch>
        </p:blipFill>
        <p:spPr>
          <a:xfrm>
            <a:off x="3454400" y="4210566"/>
            <a:ext cx="2235200" cy="1600200"/>
          </a:xfrm>
          <a:prstGeom prst="rect">
            <a:avLst/>
          </a:prstGeom>
        </p:spPr>
      </p:pic>
      <p:pic>
        <p:nvPicPr>
          <p:cNvPr id="15" name="Picture 14">
            <a:extLst>
              <a:ext uri="{FF2B5EF4-FFF2-40B4-BE49-F238E27FC236}">
                <a16:creationId xmlns:a16="http://schemas.microsoft.com/office/drawing/2014/main" id="{51AADB38-19A5-C045-8003-D1650A222AE2}"/>
              </a:ext>
            </a:extLst>
          </p:cNvPr>
          <p:cNvPicPr>
            <a:picLocks noChangeAspect="1"/>
          </p:cNvPicPr>
          <p:nvPr/>
        </p:nvPicPr>
        <p:blipFill>
          <a:blip r:embed="rId5"/>
          <a:stretch>
            <a:fillRect/>
          </a:stretch>
        </p:blipFill>
        <p:spPr>
          <a:xfrm>
            <a:off x="6574653" y="5169415"/>
            <a:ext cx="2222500" cy="1511300"/>
          </a:xfrm>
          <a:prstGeom prst="rect">
            <a:avLst/>
          </a:prstGeom>
        </p:spPr>
      </p:pic>
    </p:spTree>
    <p:extLst>
      <p:ext uri="{BB962C8B-B14F-4D97-AF65-F5344CB8AC3E}">
        <p14:creationId xmlns:p14="http://schemas.microsoft.com/office/powerpoint/2010/main" val="1423218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7752E-A849-9C4F-8E60-662F04528466}"/>
              </a:ext>
            </a:extLst>
          </p:cNvPr>
          <p:cNvPicPr>
            <a:picLocks noChangeAspect="1"/>
          </p:cNvPicPr>
          <p:nvPr/>
        </p:nvPicPr>
        <p:blipFill>
          <a:blip r:embed="rId2"/>
          <a:stretch>
            <a:fillRect/>
          </a:stretch>
        </p:blipFill>
        <p:spPr>
          <a:xfrm>
            <a:off x="0" y="857250"/>
            <a:ext cx="9144000" cy="5143500"/>
          </a:xfrm>
          <a:prstGeom prst="rect">
            <a:avLst/>
          </a:prstGeom>
        </p:spPr>
      </p:pic>
      <p:sp>
        <p:nvSpPr>
          <p:cNvPr id="6" name="TextBox 5">
            <a:extLst>
              <a:ext uri="{FF2B5EF4-FFF2-40B4-BE49-F238E27FC236}">
                <a16:creationId xmlns:a16="http://schemas.microsoft.com/office/drawing/2014/main" id="{3218411B-C2CD-C142-AD42-ECCA0EC9D85B}"/>
              </a:ext>
            </a:extLst>
          </p:cNvPr>
          <p:cNvSpPr txBox="1"/>
          <p:nvPr/>
        </p:nvSpPr>
        <p:spPr>
          <a:xfrm>
            <a:off x="2898786" y="296562"/>
            <a:ext cx="334642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2800" b="1" i="0" u="sng" strike="noStrike" kern="1200" cap="none" spc="0" normalizeH="0" baseline="0" noProof="0" dirty="0">
                <a:ln>
                  <a:noFill/>
                </a:ln>
                <a:solidFill>
                  <a:prstClr val="black"/>
                </a:solidFill>
                <a:effectLst/>
                <a:uLnTx/>
                <a:uFillTx/>
                <a:latin typeface="Calibri"/>
                <a:ea typeface="+mn-ea"/>
                <a:cs typeface="+mn-cs"/>
              </a:rPr>
              <a:t>Min-max distribution</a:t>
            </a:r>
          </a:p>
        </p:txBody>
      </p:sp>
    </p:spTree>
    <p:extLst>
      <p:ext uri="{BB962C8B-B14F-4D97-AF65-F5344CB8AC3E}">
        <p14:creationId xmlns:p14="http://schemas.microsoft.com/office/powerpoint/2010/main" val="4258939184"/>
      </p:ext>
    </p:extLst>
  </p:cSld>
  <p:clrMapOvr>
    <a:masterClrMapping/>
  </p:clrMapOvr>
  <mc:AlternateContent xmlns:mc="http://schemas.openxmlformats.org/markup-compatibility/2006" xmlns:p14="http://schemas.microsoft.com/office/powerpoint/2010/main">
    <mc:Choice Requires="p14">
      <p:transition spd="slow" p14:dur="1750">
        <p:randomBar dir="vert"/>
      </p:transition>
    </mc:Choice>
    <mc:Fallback xmlns="">
      <p:transition spd="slow">
        <p:randomBar dir="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ACC09-DF13-A549-A161-5B58093AEF27}"/>
              </a:ext>
            </a:extLst>
          </p:cNvPr>
          <p:cNvPicPr>
            <a:picLocks noChangeAspect="1"/>
          </p:cNvPicPr>
          <p:nvPr/>
        </p:nvPicPr>
        <p:blipFill>
          <a:blip r:embed="rId2"/>
          <a:stretch>
            <a:fillRect/>
          </a:stretch>
        </p:blipFill>
        <p:spPr>
          <a:xfrm rot="5400000">
            <a:off x="2588163" y="-951474"/>
            <a:ext cx="4560794" cy="6858000"/>
          </a:xfrm>
          <a:prstGeom prst="rect">
            <a:avLst/>
          </a:prstGeom>
        </p:spPr>
      </p:pic>
      <p:pic>
        <p:nvPicPr>
          <p:cNvPr id="4" name="Picture 3">
            <a:extLst>
              <a:ext uri="{FF2B5EF4-FFF2-40B4-BE49-F238E27FC236}">
                <a16:creationId xmlns:a16="http://schemas.microsoft.com/office/drawing/2014/main" id="{6F4966C3-23B9-364B-8479-BA3D015BA407}"/>
              </a:ext>
            </a:extLst>
          </p:cNvPr>
          <p:cNvPicPr>
            <a:picLocks noChangeAspect="1"/>
          </p:cNvPicPr>
          <p:nvPr/>
        </p:nvPicPr>
        <p:blipFill>
          <a:blip r:embed="rId3"/>
          <a:stretch>
            <a:fillRect/>
          </a:stretch>
        </p:blipFill>
        <p:spPr>
          <a:xfrm>
            <a:off x="308915" y="495126"/>
            <a:ext cx="1044000" cy="721113"/>
          </a:xfrm>
          <a:prstGeom prst="rect">
            <a:avLst/>
          </a:prstGeom>
        </p:spPr>
      </p:pic>
      <p:pic>
        <p:nvPicPr>
          <p:cNvPr id="6" name="Picture 5">
            <a:extLst>
              <a:ext uri="{FF2B5EF4-FFF2-40B4-BE49-F238E27FC236}">
                <a16:creationId xmlns:a16="http://schemas.microsoft.com/office/drawing/2014/main" id="{16C551C3-F649-3147-A13C-45C7862478BC}"/>
              </a:ext>
            </a:extLst>
          </p:cNvPr>
          <p:cNvPicPr>
            <a:picLocks noChangeAspect="1"/>
          </p:cNvPicPr>
          <p:nvPr/>
        </p:nvPicPr>
        <p:blipFill>
          <a:blip r:embed="rId4"/>
          <a:stretch>
            <a:fillRect/>
          </a:stretch>
        </p:blipFill>
        <p:spPr>
          <a:xfrm>
            <a:off x="7409598" y="3547581"/>
            <a:ext cx="201600" cy="504000"/>
          </a:xfrm>
          <a:prstGeom prst="rect">
            <a:avLst/>
          </a:prstGeom>
        </p:spPr>
      </p:pic>
      <p:pic>
        <p:nvPicPr>
          <p:cNvPr id="2" name="Picture 1">
            <a:extLst>
              <a:ext uri="{FF2B5EF4-FFF2-40B4-BE49-F238E27FC236}">
                <a16:creationId xmlns:a16="http://schemas.microsoft.com/office/drawing/2014/main" id="{14F8C844-8398-7A4A-AA8C-5E63640F9C56}"/>
              </a:ext>
            </a:extLst>
          </p:cNvPr>
          <p:cNvPicPr>
            <a:picLocks noChangeAspect="1"/>
          </p:cNvPicPr>
          <p:nvPr/>
        </p:nvPicPr>
        <p:blipFill>
          <a:blip r:embed="rId5"/>
          <a:stretch>
            <a:fillRect/>
          </a:stretch>
        </p:blipFill>
        <p:spPr>
          <a:xfrm>
            <a:off x="808977" y="4987622"/>
            <a:ext cx="7526047" cy="1116000"/>
          </a:xfrm>
          <a:prstGeom prst="rect">
            <a:avLst/>
          </a:prstGeom>
        </p:spPr>
      </p:pic>
      <p:sp>
        <p:nvSpPr>
          <p:cNvPr id="5" name="TextBox 4">
            <a:extLst>
              <a:ext uri="{FF2B5EF4-FFF2-40B4-BE49-F238E27FC236}">
                <a16:creationId xmlns:a16="http://schemas.microsoft.com/office/drawing/2014/main" id="{CFD323F9-B197-AC4C-B38B-AE854B8016B8}"/>
              </a:ext>
            </a:extLst>
          </p:cNvPr>
          <p:cNvSpPr txBox="1"/>
          <p:nvPr/>
        </p:nvSpPr>
        <p:spPr>
          <a:xfrm>
            <a:off x="3892378" y="6561438"/>
            <a:ext cx="31618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srgbClr val="0070C0"/>
                </a:solidFill>
                <a:effectLst/>
                <a:uLnTx/>
                <a:uFillTx/>
                <a:latin typeface="Calibri"/>
                <a:ea typeface="+mn-ea"/>
                <a:cs typeface="+mn-cs"/>
              </a:rPr>
              <a:t>(Mori, Majumdar, Schehr, 2019)</a:t>
            </a:r>
          </a:p>
        </p:txBody>
      </p:sp>
    </p:spTree>
    <p:extLst>
      <p:ext uri="{BB962C8B-B14F-4D97-AF65-F5344CB8AC3E}">
        <p14:creationId xmlns:p14="http://schemas.microsoft.com/office/powerpoint/2010/main" val="4558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ACC09-DF13-A549-A161-5B58093AEF27}"/>
              </a:ext>
            </a:extLst>
          </p:cNvPr>
          <p:cNvPicPr>
            <a:picLocks noChangeAspect="1"/>
          </p:cNvPicPr>
          <p:nvPr/>
        </p:nvPicPr>
        <p:blipFill>
          <a:blip r:embed="rId2"/>
          <a:stretch>
            <a:fillRect/>
          </a:stretch>
        </p:blipFill>
        <p:spPr>
          <a:xfrm rot="5400000">
            <a:off x="2588163" y="-951474"/>
            <a:ext cx="4560794" cy="6858000"/>
          </a:xfrm>
          <a:prstGeom prst="rect">
            <a:avLst/>
          </a:prstGeom>
        </p:spPr>
      </p:pic>
      <p:pic>
        <p:nvPicPr>
          <p:cNvPr id="4" name="Picture 3">
            <a:extLst>
              <a:ext uri="{FF2B5EF4-FFF2-40B4-BE49-F238E27FC236}">
                <a16:creationId xmlns:a16="http://schemas.microsoft.com/office/drawing/2014/main" id="{6F4966C3-23B9-364B-8479-BA3D015BA407}"/>
              </a:ext>
            </a:extLst>
          </p:cNvPr>
          <p:cNvPicPr>
            <a:picLocks noChangeAspect="1"/>
          </p:cNvPicPr>
          <p:nvPr/>
        </p:nvPicPr>
        <p:blipFill>
          <a:blip r:embed="rId3"/>
          <a:stretch>
            <a:fillRect/>
          </a:stretch>
        </p:blipFill>
        <p:spPr>
          <a:xfrm>
            <a:off x="308915" y="495126"/>
            <a:ext cx="1044000" cy="721113"/>
          </a:xfrm>
          <a:prstGeom prst="rect">
            <a:avLst/>
          </a:prstGeom>
        </p:spPr>
      </p:pic>
      <p:pic>
        <p:nvPicPr>
          <p:cNvPr id="6" name="Picture 5">
            <a:extLst>
              <a:ext uri="{FF2B5EF4-FFF2-40B4-BE49-F238E27FC236}">
                <a16:creationId xmlns:a16="http://schemas.microsoft.com/office/drawing/2014/main" id="{16C551C3-F649-3147-A13C-45C7862478BC}"/>
              </a:ext>
            </a:extLst>
          </p:cNvPr>
          <p:cNvPicPr>
            <a:picLocks noChangeAspect="1"/>
          </p:cNvPicPr>
          <p:nvPr/>
        </p:nvPicPr>
        <p:blipFill>
          <a:blip r:embed="rId4"/>
          <a:stretch>
            <a:fillRect/>
          </a:stretch>
        </p:blipFill>
        <p:spPr>
          <a:xfrm>
            <a:off x="7409598" y="3547581"/>
            <a:ext cx="201600" cy="504000"/>
          </a:xfrm>
          <a:prstGeom prst="rect">
            <a:avLst/>
          </a:prstGeom>
        </p:spPr>
      </p:pic>
      <p:grpSp>
        <p:nvGrpSpPr>
          <p:cNvPr id="7" name="Group 6">
            <a:extLst>
              <a:ext uri="{FF2B5EF4-FFF2-40B4-BE49-F238E27FC236}">
                <a16:creationId xmlns:a16="http://schemas.microsoft.com/office/drawing/2014/main" id="{D847DF44-9A1D-D649-A1B3-D94B58FF26F2}"/>
              </a:ext>
            </a:extLst>
          </p:cNvPr>
          <p:cNvGrpSpPr/>
          <p:nvPr/>
        </p:nvGrpSpPr>
        <p:grpSpPr>
          <a:xfrm>
            <a:off x="1860328" y="4745421"/>
            <a:ext cx="5889561" cy="826532"/>
            <a:chOff x="1860328" y="4745421"/>
            <a:chExt cx="5889561" cy="826532"/>
          </a:xfrm>
        </p:grpSpPr>
        <p:sp>
          <p:nvSpPr>
            <p:cNvPr id="8" name="TextBox 7">
              <a:extLst>
                <a:ext uri="{FF2B5EF4-FFF2-40B4-BE49-F238E27FC236}">
                  <a16:creationId xmlns:a16="http://schemas.microsoft.com/office/drawing/2014/main" id="{01C47883-4DFC-C840-8077-5FE8ECD308FB}"/>
                </a:ext>
              </a:extLst>
            </p:cNvPr>
            <p:cNvSpPr txBox="1"/>
            <p:nvPr/>
          </p:nvSpPr>
          <p:spPr>
            <a:xfrm>
              <a:off x="1860328" y="4745421"/>
              <a:ext cx="5889561"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Pearson 𝜒</a:t>
              </a:r>
              <a:r>
                <a:rPr kumimoji="0" lang="en-IT" sz="1800" b="0" i="0" u="none" strike="noStrike" kern="1200" cap="none" spc="0" normalizeH="0" baseline="30000" noProof="0" dirty="0">
                  <a:ln>
                    <a:noFill/>
                  </a:ln>
                  <a:solidFill>
                    <a:prstClr val="black"/>
                  </a:solidFill>
                  <a:effectLst/>
                  <a:uLnTx/>
                  <a:uFillTx/>
                  <a:latin typeface="Calibri"/>
                  <a:ea typeface="+mn-ea"/>
                  <a:cs typeface="+mn-cs"/>
                </a:rPr>
                <a:t>2  </a:t>
              </a:r>
              <a:r>
                <a:rPr kumimoji="0" lang="en-IT" sz="1800" b="0" i="0" u="none" strike="noStrike" kern="1200" cap="none" spc="0" normalizeH="0" baseline="0" noProof="0" dirty="0">
                  <a:ln>
                    <a:noFill/>
                  </a:ln>
                  <a:solidFill>
                    <a:prstClr val="black"/>
                  </a:solidFill>
                  <a:effectLst/>
                  <a:uLnTx/>
                  <a:uFillTx/>
                  <a:latin typeface="Calibri"/>
                  <a:ea typeface="+mn-ea"/>
                  <a:cs typeface="+mn-cs"/>
                </a:rPr>
                <a:t> = 31.12            with d = 35 degrees of freedom</a:t>
              </a:r>
              <a:endParaRPr kumimoji="0" lang="en-IT"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CCDA8E1D-9AC1-BD41-887D-FC423C139844}"/>
                </a:ext>
              </a:extLst>
            </p:cNvPr>
            <p:cNvSpPr txBox="1"/>
            <p:nvPr/>
          </p:nvSpPr>
          <p:spPr>
            <a:xfrm>
              <a:off x="3846786" y="5202621"/>
              <a:ext cx="14964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P-value = 0.77</a:t>
              </a:r>
            </a:p>
          </p:txBody>
        </p:sp>
      </p:grpSp>
      <p:sp>
        <p:nvSpPr>
          <p:cNvPr id="10" name="TextBox 9">
            <a:extLst>
              <a:ext uri="{FF2B5EF4-FFF2-40B4-BE49-F238E27FC236}">
                <a16:creationId xmlns:a16="http://schemas.microsoft.com/office/drawing/2014/main" id="{2D063915-13CC-B248-B36D-CA9783E2C967}"/>
              </a:ext>
            </a:extLst>
          </p:cNvPr>
          <p:cNvSpPr txBox="1"/>
          <p:nvPr/>
        </p:nvSpPr>
        <p:spPr>
          <a:xfrm>
            <a:off x="1907622" y="6006662"/>
            <a:ext cx="4627101" cy="36933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dirty="0">
                <a:ln>
                  <a:noFill/>
                </a:ln>
                <a:solidFill>
                  <a:prstClr val="black"/>
                </a:solidFill>
                <a:effectLst/>
                <a:uLnTx/>
                <a:uFillTx/>
                <a:latin typeface="Calibri"/>
                <a:ea typeface="+mn-ea"/>
                <a:cs typeface="+mn-cs"/>
              </a:rPr>
              <a:t>Kolmogorov-Smirnov test     </a:t>
            </a:r>
            <a:r>
              <a:rPr kumimoji="0" lang="en-IT" sz="18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99.99%</a:t>
            </a:r>
            <a:endParaRPr kumimoji="0" lang="en-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7265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C1E3">
            <a:alpha val="5098"/>
          </a:srgbClr>
        </a:solidFill>
        <a:effectLst/>
      </p:bgPr>
    </p:bg>
    <p:spTree>
      <p:nvGrpSpPr>
        <p:cNvPr id="1" name=""/>
        <p:cNvGrpSpPr/>
        <p:nvPr/>
      </p:nvGrpSpPr>
      <p:grpSpPr>
        <a:xfrm>
          <a:off x="0" y="0"/>
          <a:ext cx="0" cy="0"/>
          <a:chOff x="0" y="0"/>
          <a:chExt cx="0" cy="0"/>
        </a:xfrm>
      </p:grpSpPr>
      <p:sp>
        <p:nvSpPr>
          <p:cNvPr id="8" name="TextBox 7"/>
          <p:cNvSpPr txBox="1"/>
          <p:nvPr/>
        </p:nvSpPr>
        <p:spPr>
          <a:xfrm>
            <a:off x="14823" y="0"/>
            <a:ext cx="9114355"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u="sng" dirty="0">
                <a:solidFill>
                  <a:srgbClr val="0088ED"/>
                </a:solidFill>
                <a:latin typeface="Chalkboard" panose="03050602040202020205" pitchFamily="66" charset="77"/>
              </a:rPr>
              <a:t>To Whom the Bell Tolls: Universal distribution</a:t>
            </a:r>
            <a:r>
              <a:rPr kumimoji="0" lang="en-US" sz="2200" b="1" u="sng" strike="noStrike" kern="1200" cap="none" spc="0" normalizeH="0" baseline="0" noProof="0" dirty="0">
                <a:ln>
                  <a:noFill/>
                </a:ln>
                <a:solidFill>
                  <a:srgbClr val="0088ED"/>
                </a:solidFill>
                <a:effectLst/>
                <a:uLnTx/>
                <a:uFillTx/>
                <a:latin typeface="Chalkboard" panose="03050602040202020205" pitchFamily="66" charset="77"/>
              </a:rPr>
              <a:t> of Mertens Function</a:t>
            </a:r>
          </a:p>
        </p:txBody>
      </p:sp>
      <p:pic>
        <p:nvPicPr>
          <p:cNvPr id="3" name="Picture 2">
            <a:extLst>
              <a:ext uri="{FF2B5EF4-FFF2-40B4-BE49-F238E27FC236}">
                <a16:creationId xmlns:a16="http://schemas.microsoft.com/office/drawing/2014/main" id="{9CFB219E-7E5C-134B-8879-9A2DF7A62F25}"/>
              </a:ext>
            </a:extLst>
          </p:cNvPr>
          <p:cNvPicPr>
            <a:picLocks noChangeAspect="1"/>
          </p:cNvPicPr>
          <p:nvPr/>
        </p:nvPicPr>
        <p:blipFill>
          <a:blip r:embed="rId2"/>
          <a:stretch>
            <a:fillRect/>
          </a:stretch>
        </p:blipFill>
        <p:spPr>
          <a:xfrm>
            <a:off x="1566837" y="1092213"/>
            <a:ext cx="6010326" cy="3756454"/>
          </a:xfrm>
          <a:prstGeom prst="rect">
            <a:avLst/>
          </a:prstGeom>
        </p:spPr>
      </p:pic>
      <p:pic>
        <p:nvPicPr>
          <p:cNvPr id="5" name="Picture 4">
            <a:extLst>
              <a:ext uri="{FF2B5EF4-FFF2-40B4-BE49-F238E27FC236}">
                <a16:creationId xmlns:a16="http://schemas.microsoft.com/office/drawing/2014/main" id="{5098A323-B126-5D47-B914-491AB2FC9992}"/>
              </a:ext>
            </a:extLst>
          </p:cNvPr>
          <p:cNvPicPr>
            <a:picLocks noChangeAspect="1"/>
          </p:cNvPicPr>
          <p:nvPr/>
        </p:nvPicPr>
        <p:blipFill rotWithShape="1">
          <a:blip r:embed="rId3"/>
          <a:srcRect l="15069"/>
          <a:stretch/>
        </p:blipFill>
        <p:spPr>
          <a:xfrm>
            <a:off x="3440623" y="5106764"/>
            <a:ext cx="2545573" cy="1676400"/>
          </a:xfrm>
          <a:prstGeom prst="rect">
            <a:avLst/>
          </a:prstGeom>
        </p:spPr>
      </p:pic>
      <p:sp>
        <p:nvSpPr>
          <p:cNvPr id="9" name="Rectangle 8">
            <a:extLst>
              <a:ext uri="{FF2B5EF4-FFF2-40B4-BE49-F238E27FC236}">
                <a16:creationId xmlns:a16="http://schemas.microsoft.com/office/drawing/2014/main" id="{3945B918-7555-4D4A-8D74-55AFA173E227}"/>
              </a:ext>
            </a:extLst>
          </p:cNvPr>
          <p:cNvSpPr/>
          <p:nvPr/>
        </p:nvSpPr>
        <p:spPr>
          <a:xfrm>
            <a:off x="5393410" y="5036949"/>
            <a:ext cx="712922" cy="1821051"/>
          </a:xfrm>
          <a:prstGeom prst="rect">
            <a:avLst/>
          </a:prstGeom>
          <a:solidFill>
            <a:srgbClr val="FF5371">
              <a:alpha val="36289"/>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845793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26" presetClass="emph" presetSubtype="0" repeatCount="10000" fill="hold" grpId="0" nodeType="afterEffect">
                                  <p:stCondLst>
                                    <p:cond delay="0"/>
                                  </p:stCondLst>
                                  <p:childTnLst>
                                    <p:animEffect transition="out" filter="fade">
                                      <p:cBhvr>
                                        <p:cTn id="10" dur="1000" tmFilter="0, 0; .2, .5; .8, .5; 1, 0"/>
                                        <p:tgtEl>
                                          <p:spTgt spid="9"/>
                                        </p:tgtEl>
                                      </p:cBhvr>
                                    </p:animEffect>
                                    <p:animScale>
                                      <p:cBhvr>
                                        <p:cTn id="11"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B3DEB87-6E81-AC40-956E-FD2D41EAE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Rectangle 26"/>
          <p:cNvSpPr>
            <a:spLocks noChangeArrowheads="1"/>
          </p:cNvSpPr>
          <p:nvPr/>
        </p:nvSpPr>
        <p:spPr bwMode="auto">
          <a:xfrm>
            <a:off x="889059" y="745070"/>
            <a:ext cx="1524000" cy="5079997"/>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25" name="Group 25"/>
          <p:cNvGrpSpPr>
            <a:grpSpLocks/>
          </p:cNvGrpSpPr>
          <p:nvPr/>
        </p:nvGrpSpPr>
        <p:grpSpPr bwMode="auto">
          <a:xfrm>
            <a:off x="-1862669" y="1055563"/>
            <a:ext cx="5846763" cy="3810000"/>
            <a:chOff x="720" y="1632"/>
            <a:chExt cx="3683" cy="2400"/>
          </a:xfrm>
        </p:grpSpPr>
        <p:grpSp>
          <p:nvGrpSpPr>
            <p:cNvPr id="73749" name="Group 12"/>
            <p:cNvGrpSpPr>
              <a:grpSpLocks/>
            </p:cNvGrpSpPr>
            <p:nvPr/>
          </p:nvGrpSpPr>
          <p:grpSpPr bwMode="auto">
            <a:xfrm>
              <a:off x="947" y="1632"/>
              <a:ext cx="3456" cy="2400"/>
              <a:chOff x="947" y="1632"/>
              <a:chExt cx="3456" cy="2400"/>
            </a:xfrm>
          </p:grpSpPr>
          <p:grpSp>
            <p:nvGrpSpPr>
              <p:cNvPr id="73751" name="Group 9"/>
              <p:cNvGrpSpPr>
                <a:grpSpLocks/>
              </p:cNvGrpSpPr>
              <p:nvPr/>
            </p:nvGrpSpPr>
            <p:grpSpPr bwMode="auto">
              <a:xfrm>
                <a:off x="947" y="1632"/>
                <a:ext cx="3456" cy="1968"/>
                <a:chOff x="1043" y="2016"/>
                <a:chExt cx="3456" cy="1968"/>
              </a:xfrm>
            </p:grpSpPr>
            <p:sp>
              <p:nvSpPr>
                <p:cNvPr id="102406" name="Line 6"/>
                <p:cNvSpPr>
                  <a:spLocks noChangeShapeType="1"/>
                </p:cNvSpPr>
                <p:nvPr/>
              </p:nvSpPr>
              <p:spPr bwMode="auto">
                <a:xfrm flipV="1">
                  <a:off x="2544" y="2016"/>
                  <a:ext cx="0" cy="196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07" name="Line 7"/>
                <p:cNvSpPr>
                  <a:spLocks noChangeShapeType="1"/>
                </p:cNvSpPr>
                <p:nvPr/>
              </p:nvSpPr>
              <p:spPr bwMode="auto">
                <a:xfrm>
                  <a:off x="1043" y="3408"/>
                  <a:ext cx="34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11" name="Line 11"/>
              <p:cNvSpPr>
                <a:spLocks noChangeShapeType="1"/>
              </p:cNvSpPr>
              <p:nvPr/>
            </p:nvSpPr>
            <p:spPr bwMode="auto">
              <a:xfrm>
                <a:off x="2448" y="3600"/>
                <a:ext cx="0" cy="43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24" name="Line 24"/>
            <p:cNvSpPr>
              <a:spLocks noChangeShapeType="1"/>
            </p:cNvSpPr>
            <p:nvPr/>
          </p:nvSpPr>
          <p:spPr bwMode="auto">
            <a:xfrm flipH="1">
              <a:off x="720" y="30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102408" name="Line 8"/>
          <p:cNvSpPr>
            <a:spLocks noChangeShapeType="1"/>
          </p:cNvSpPr>
          <p:nvPr/>
        </p:nvSpPr>
        <p:spPr bwMode="auto">
          <a:xfrm>
            <a:off x="1651000" y="711204"/>
            <a:ext cx="0" cy="5113863"/>
          </a:xfrm>
          <a:prstGeom prst="line">
            <a:avLst/>
          </a:prstGeom>
          <a:noFill/>
          <a:ln w="9525">
            <a:solidFill>
              <a:srgbClr val="FFFF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02403" name="Group 102402"/>
          <p:cNvGrpSpPr/>
          <p:nvPr/>
        </p:nvGrpSpPr>
        <p:grpSpPr>
          <a:xfrm>
            <a:off x="3013191" y="2392125"/>
            <a:ext cx="514799" cy="467999"/>
            <a:chOff x="2134705" y="3796237"/>
            <a:chExt cx="467999" cy="467999"/>
          </a:xfrm>
        </p:grpSpPr>
        <p:sp>
          <p:nvSpPr>
            <p:cNvPr id="102401" name="TextBox 102400"/>
            <p:cNvSpPr txBox="1"/>
            <p:nvPr/>
          </p:nvSpPr>
          <p:spPr>
            <a:xfrm>
              <a:off x="2240366" y="3838107"/>
              <a:ext cx="338629" cy="369332"/>
            </a:xfrm>
            <a:prstGeom prst="rect">
              <a:avLst/>
            </a:prstGeom>
            <a:noFill/>
          </p:spPr>
          <p:txBody>
            <a:bodyPr wrap="none" rtlCol="0">
              <a:spAutoFit/>
            </a:bodyPr>
            <a:lstStyle/>
            <a:p>
              <a:r>
                <a:rPr lang="en-US" dirty="0">
                  <a:solidFill>
                    <a:srgbClr val="FFFF00"/>
                  </a:solidFill>
                </a:rPr>
                <a:t>S</a:t>
              </a:r>
            </a:p>
          </p:txBody>
        </p:sp>
        <p:sp>
          <p:nvSpPr>
            <p:cNvPr id="102402" name="Oval 102401"/>
            <p:cNvSpPr>
              <a:spLocks noChangeAspect="1"/>
            </p:cNvSpPr>
            <p:nvPr/>
          </p:nvSpPr>
          <p:spPr bwMode="auto">
            <a:xfrm>
              <a:off x="2134705" y="3796237"/>
              <a:ext cx="467999" cy="4679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pSp>
        <p:nvGrpSpPr>
          <p:cNvPr id="3" name="Group 2"/>
          <p:cNvGrpSpPr/>
          <p:nvPr/>
        </p:nvGrpSpPr>
        <p:grpSpPr>
          <a:xfrm>
            <a:off x="1574271" y="1007279"/>
            <a:ext cx="165643" cy="4677253"/>
            <a:chOff x="1574271" y="1295140"/>
            <a:chExt cx="165643" cy="4677253"/>
          </a:xfrm>
        </p:grpSpPr>
        <p:sp>
          <p:nvSpPr>
            <p:cNvPr id="102413" name="Oval 13"/>
            <p:cNvSpPr>
              <a:spLocks noChangeArrowheads="1"/>
            </p:cNvSpPr>
            <p:nvPr/>
          </p:nvSpPr>
          <p:spPr bwMode="auto">
            <a:xfrm>
              <a:off x="1574271" y="247372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4" name="Oval 14"/>
            <p:cNvSpPr>
              <a:spLocks noChangeArrowheads="1"/>
            </p:cNvSpPr>
            <p:nvPr/>
          </p:nvSpPr>
          <p:spPr bwMode="auto">
            <a:xfrm>
              <a:off x="1574271" y="4378725"/>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5" name="Oval 15"/>
            <p:cNvSpPr>
              <a:spLocks noChangeArrowheads="1"/>
            </p:cNvSpPr>
            <p:nvPr/>
          </p:nvSpPr>
          <p:spPr bwMode="auto">
            <a:xfrm>
              <a:off x="1583267" y="30255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6" name="Oval 16"/>
            <p:cNvSpPr>
              <a:spLocks noChangeArrowheads="1"/>
            </p:cNvSpPr>
            <p:nvPr/>
          </p:nvSpPr>
          <p:spPr bwMode="auto">
            <a:xfrm>
              <a:off x="1583267" y="3863719"/>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7" name="Oval 17"/>
            <p:cNvSpPr>
              <a:spLocks noChangeArrowheads="1"/>
            </p:cNvSpPr>
            <p:nvPr/>
          </p:nvSpPr>
          <p:spPr bwMode="auto">
            <a:xfrm>
              <a:off x="1583267" y="17650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2418" name="Oval 18"/>
            <p:cNvSpPr>
              <a:spLocks noChangeArrowheads="1"/>
            </p:cNvSpPr>
            <p:nvPr/>
          </p:nvSpPr>
          <p:spPr bwMode="auto">
            <a:xfrm>
              <a:off x="1583267" y="4889240"/>
              <a:ext cx="152400" cy="152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8" name="Oval 17"/>
            <p:cNvSpPr>
              <a:spLocks noChangeArrowheads="1"/>
            </p:cNvSpPr>
            <p:nvPr/>
          </p:nvSpPr>
          <p:spPr bwMode="auto">
            <a:xfrm>
              <a:off x="1579047" y="2179388"/>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9" name="Oval 18"/>
            <p:cNvSpPr>
              <a:spLocks noChangeArrowheads="1"/>
            </p:cNvSpPr>
            <p:nvPr/>
          </p:nvSpPr>
          <p:spPr bwMode="auto">
            <a:xfrm>
              <a:off x="1578517" y="5425836"/>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0" name="Oval 17"/>
            <p:cNvSpPr>
              <a:spLocks noChangeArrowheads="1"/>
            </p:cNvSpPr>
            <p:nvPr/>
          </p:nvSpPr>
          <p:spPr bwMode="auto">
            <a:xfrm>
              <a:off x="1574800" y="12951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1" name="Oval 17"/>
            <p:cNvSpPr>
              <a:spLocks noChangeArrowheads="1"/>
            </p:cNvSpPr>
            <p:nvPr/>
          </p:nvSpPr>
          <p:spPr bwMode="auto">
            <a:xfrm>
              <a:off x="1587514" y="3299907"/>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Oval 17"/>
            <p:cNvSpPr>
              <a:spLocks noChangeArrowheads="1"/>
            </p:cNvSpPr>
            <p:nvPr/>
          </p:nvSpPr>
          <p:spPr bwMode="auto">
            <a:xfrm>
              <a:off x="1579056" y="5819992"/>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Oval 17"/>
            <p:cNvSpPr>
              <a:spLocks noChangeArrowheads="1"/>
            </p:cNvSpPr>
            <p:nvPr/>
          </p:nvSpPr>
          <p:spPr bwMode="auto">
            <a:xfrm>
              <a:off x="1579056" y="3655440"/>
              <a:ext cx="152400" cy="152401"/>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6002868"/>
            <a:ext cx="1498600" cy="787400"/>
          </a:xfrm>
          <a:prstGeom prst="rect">
            <a:avLst/>
          </a:prstGeom>
        </p:spPr>
      </p:pic>
      <p:pic>
        <p:nvPicPr>
          <p:cNvPr id="2" name="Picture 1" descr="NormalDistribution.png"/>
          <p:cNvPicPr>
            <a:picLocks noChangeAspect="1"/>
          </p:cNvPicPr>
          <p:nvPr/>
        </p:nvPicPr>
        <p:blipFill rotWithShape="1">
          <a:blip r:embed="rId5">
            <a:extLst>
              <a:ext uri="{28A0092B-C50C-407E-A947-70E740481C1C}">
                <a14:useLocalDpi xmlns:a14="http://schemas.microsoft.com/office/drawing/2010/main" val="0"/>
              </a:ext>
            </a:extLst>
          </a:blip>
          <a:srcRect l="8154" t="-3635" r="2510" b="3635"/>
          <a:stretch/>
        </p:blipFill>
        <p:spPr>
          <a:xfrm>
            <a:off x="4555067" y="1781976"/>
            <a:ext cx="4453466" cy="3013541"/>
          </a:xfrm>
          <a:prstGeom prst="rect">
            <a:avLst/>
          </a:prstGeom>
        </p:spPr>
      </p:pic>
      <p:pic>
        <p:nvPicPr>
          <p:cNvPr id="32" name="Picture 3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9431" y="6123516"/>
            <a:ext cx="2044700" cy="462158"/>
          </a:xfrm>
          <a:prstGeom prst="rect">
            <a:avLst/>
          </a:prstGeom>
        </p:spPr>
      </p:pic>
      <p:pic>
        <p:nvPicPr>
          <p:cNvPr id="6" name="Picture 5">
            <a:extLst>
              <a:ext uri="{FF2B5EF4-FFF2-40B4-BE49-F238E27FC236}">
                <a16:creationId xmlns:a16="http://schemas.microsoft.com/office/drawing/2014/main" id="{1CB66A40-CCD5-2841-8FAE-960AAB590C75}"/>
              </a:ext>
            </a:extLst>
          </p:cNvPr>
          <p:cNvPicPr>
            <a:picLocks noChangeAspect="1"/>
          </p:cNvPicPr>
          <p:nvPr/>
        </p:nvPicPr>
        <p:blipFill>
          <a:blip r:embed="rId7"/>
          <a:stretch>
            <a:fillRect/>
          </a:stretch>
        </p:blipFill>
        <p:spPr>
          <a:xfrm>
            <a:off x="8137276" y="6125356"/>
            <a:ext cx="431800" cy="266700"/>
          </a:xfrm>
          <a:prstGeom prst="rect">
            <a:avLst/>
          </a:prstGeom>
        </p:spPr>
      </p:pic>
    </p:spTree>
    <p:extLst>
      <p:ext uri="{BB962C8B-B14F-4D97-AF65-F5344CB8AC3E}">
        <p14:creationId xmlns:p14="http://schemas.microsoft.com/office/powerpoint/2010/main" val="387157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93" y="0"/>
            <a:ext cx="933140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u="sng" dirty="0">
                <a:solidFill>
                  <a:srgbClr val="FFFF00"/>
                </a:solidFill>
                <a:latin typeface="Calibri"/>
              </a:rPr>
              <a:t>Singularity of the </a:t>
            </a:r>
            <a:r>
              <a:rPr lang="en-US" sz="3600" u="sng" dirty="0" err="1">
                <a:solidFill>
                  <a:srgbClr val="FFFF00"/>
                </a:solidFill>
                <a:latin typeface="Calibri"/>
              </a:rPr>
              <a:t>Mellin</a:t>
            </a:r>
            <a:r>
              <a:rPr lang="en-US" sz="3600" u="sng" dirty="0">
                <a:solidFill>
                  <a:srgbClr val="FFFF00"/>
                </a:solidFill>
                <a:latin typeface="Calibri"/>
              </a:rPr>
              <a:t> Transform of L-functions</a:t>
            </a:r>
            <a:endParaRPr kumimoji="0" lang="en-US" sz="3600" b="0" i="0" u="sng" strike="noStrike" kern="1200" cap="none" spc="0" normalizeH="0" baseline="0" noProof="0" dirty="0">
              <a:ln>
                <a:noFill/>
              </a:ln>
              <a:solidFill>
                <a:srgbClr val="FFFF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38CA10EB-AB6C-1940-9C99-E23C702E3631}"/>
              </a:ext>
            </a:extLst>
          </p:cNvPr>
          <p:cNvGrpSpPr/>
          <p:nvPr/>
        </p:nvGrpSpPr>
        <p:grpSpPr>
          <a:xfrm>
            <a:off x="2263405" y="988134"/>
            <a:ext cx="4617191" cy="1066261"/>
            <a:chOff x="2343739" y="988134"/>
            <a:chExt cx="4617191" cy="1066261"/>
          </a:xfrm>
        </p:grpSpPr>
        <p:pic>
          <p:nvPicPr>
            <p:cNvPr id="2" name="Picture 1" descr="latex-image-1.pdf"/>
            <p:cNvPicPr>
              <a:picLocks noChangeAspect="1"/>
            </p:cNvPicPr>
            <p:nvPr/>
          </p:nvPicPr>
          <p:blipFill rotWithShape="1">
            <a:blip r:embed="rId2">
              <a:extLst>
                <a:ext uri="{28A0092B-C50C-407E-A947-70E740481C1C}">
                  <a14:useLocalDpi xmlns:a14="http://schemas.microsoft.com/office/drawing/2010/main" val="0"/>
                </a:ext>
              </a:extLst>
            </a:blip>
            <a:srcRect r="83644"/>
            <a:stretch/>
          </p:blipFill>
          <p:spPr>
            <a:xfrm>
              <a:off x="2343739" y="988134"/>
              <a:ext cx="1495618" cy="1066261"/>
            </a:xfrm>
            <a:prstGeom prst="rect">
              <a:avLst/>
            </a:prstGeom>
          </p:spPr>
        </p:pic>
        <p:pic>
          <p:nvPicPr>
            <p:cNvPr id="9" name="Picture 8" descr="latex-image-1.pdf"/>
            <p:cNvPicPr>
              <a:picLocks noChangeAspect="1"/>
            </p:cNvPicPr>
            <p:nvPr/>
          </p:nvPicPr>
          <p:blipFill rotWithShape="1">
            <a:blip r:embed="rId2">
              <a:extLst>
                <a:ext uri="{28A0092B-C50C-407E-A947-70E740481C1C}">
                  <a14:useLocalDpi xmlns:a14="http://schemas.microsoft.com/office/drawing/2010/main" val="0"/>
                </a:ext>
              </a:extLst>
            </a:blip>
            <a:srcRect l="67455"/>
            <a:stretch/>
          </p:blipFill>
          <p:spPr>
            <a:xfrm>
              <a:off x="3985031" y="988134"/>
              <a:ext cx="2975899" cy="1066261"/>
            </a:xfrm>
            <a:prstGeom prst="rect">
              <a:avLst/>
            </a:prstGeom>
          </p:spPr>
        </p:pic>
      </p:grpSp>
      <p:sp>
        <p:nvSpPr>
          <p:cNvPr id="14" name="TextBox 13"/>
          <p:cNvSpPr txBox="1"/>
          <p:nvPr/>
        </p:nvSpPr>
        <p:spPr>
          <a:xfrm>
            <a:off x="1739323" y="4726313"/>
            <a:ext cx="591124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The integral is then singular at </a:t>
            </a:r>
            <a:r>
              <a:rPr kumimoji="0" lang="en-US" sz="2800" b="0" i="0" u="none" strike="noStrike" kern="1200" cap="none" spc="0" normalizeH="0" baseline="0" noProof="0" dirty="0" err="1">
                <a:ln>
                  <a:noFill/>
                </a:ln>
                <a:solidFill>
                  <a:srgbClr val="FFFF00"/>
                </a:solidFill>
                <a:effectLst/>
                <a:uLnTx/>
                <a:uFillTx/>
                <a:latin typeface="Calibri"/>
                <a:ea typeface="+mn-ea"/>
                <a:cs typeface="+mn-cs"/>
              </a:rPr>
              <a:t>σ</a:t>
            </a:r>
            <a:r>
              <a:rPr kumimoji="0" lang="en-US" sz="2800" b="0" i="0" u="none" strike="noStrike" kern="1200" cap="none" spc="0" normalizeH="0" baseline="0" noProof="0" dirty="0">
                <a:ln>
                  <a:noFill/>
                </a:ln>
                <a:solidFill>
                  <a:srgbClr val="FFFF00"/>
                </a:solidFill>
                <a:effectLst/>
                <a:uLnTx/>
                <a:uFillTx/>
                <a:latin typeface="Calibri"/>
                <a:ea typeface="+mn-ea"/>
                <a:cs typeface="+mn-cs"/>
              </a:rPr>
              <a:t> =1/2</a:t>
            </a:r>
          </a:p>
        </p:txBody>
      </p:sp>
      <p:sp>
        <p:nvSpPr>
          <p:cNvPr id="15" name="TextBox 14"/>
          <p:cNvSpPr txBox="1"/>
          <p:nvPr/>
        </p:nvSpPr>
        <p:spPr>
          <a:xfrm>
            <a:off x="1537481" y="5779017"/>
            <a:ext cx="610638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srgbClr val="67FF79"/>
                </a:solidFill>
                <a:effectLst/>
                <a:uLnTx/>
                <a:uFillTx/>
                <a:latin typeface="Calibri"/>
                <a:ea typeface="+mn-ea"/>
                <a:cs typeface="+mn-cs"/>
              </a:rPr>
              <a:t>Namely, all zeros are on the critical line! </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6" y="2635247"/>
            <a:ext cx="3924300" cy="13335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528" y="3062814"/>
            <a:ext cx="1841500" cy="444500"/>
          </a:xfrm>
          <a:prstGeom prst="rect">
            <a:avLst/>
          </a:prstGeom>
        </p:spPr>
      </p:pic>
    </p:spTree>
    <p:extLst>
      <p:ext uri="{BB962C8B-B14F-4D97-AF65-F5344CB8AC3E}">
        <p14:creationId xmlns:p14="http://schemas.microsoft.com/office/powerpoint/2010/main" val="226502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dissolve">
                                      <p:cBhvr>
                                        <p:cTn id="2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iog-pic-006-dirichlet-g-1855.jpg"/>
          <p:cNvPicPr>
            <a:picLocks noChangeAspect="1"/>
          </p:cNvPicPr>
          <p:nvPr/>
        </p:nvPicPr>
        <p:blipFill>
          <a:blip r:embed="rId2">
            <a:alphaModFix amt="24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 y="-215472"/>
            <a:ext cx="9210580" cy="12455986"/>
          </a:xfrm>
          <a:prstGeom prst="rect">
            <a:avLst/>
          </a:prstGeom>
        </p:spPr>
      </p:pic>
      <p:sp>
        <p:nvSpPr>
          <p:cNvPr id="4" name="TextBox 3"/>
          <p:cNvSpPr txBox="1"/>
          <p:nvPr/>
        </p:nvSpPr>
        <p:spPr>
          <a:xfrm>
            <a:off x="3290320" y="72161"/>
            <a:ext cx="220445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Calibri"/>
                <a:ea typeface="+mn-ea"/>
                <a:cs typeface="+mn-cs"/>
              </a:rPr>
              <a:t>Conclusions</a:t>
            </a:r>
          </a:p>
        </p:txBody>
      </p:sp>
      <p:sp>
        <p:nvSpPr>
          <p:cNvPr id="5" name="TextBox 4"/>
          <p:cNvSpPr txBox="1"/>
          <p:nvPr/>
        </p:nvSpPr>
        <p:spPr>
          <a:xfrm>
            <a:off x="0" y="1211564"/>
            <a:ext cx="8917826" cy="95410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There are infinitely many functions which, as the Riemann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    zeta function, has all their zeros along Re(s) = 1/2</a:t>
            </a:r>
          </a:p>
        </p:txBody>
      </p:sp>
      <p:sp>
        <p:nvSpPr>
          <p:cNvPr id="6" name="TextBox 5"/>
          <p:cNvSpPr txBox="1"/>
          <p:nvPr/>
        </p:nvSpPr>
        <p:spPr>
          <a:xfrm>
            <a:off x="0" y="2501431"/>
            <a:ext cx="6807889" cy="95410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This properties can be traced back to some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     random properties of the primes</a:t>
            </a:r>
          </a:p>
        </p:txBody>
      </p:sp>
      <p:sp>
        <p:nvSpPr>
          <p:cNvPr id="7" name="TextBox 6"/>
          <p:cNvSpPr txBox="1"/>
          <p:nvPr/>
        </p:nvSpPr>
        <p:spPr>
          <a:xfrm>
            <a:off x="0" y="3801310"/>
            <a:ext cx="9121408" cy="95410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The validity of the GRH relies on probability theorems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     involving the residues and the absence of their correlations</a:t>
            </a:r>
          </a:p>
        </p:txBody>
      </p:sp>
      <p:sp>
        <p:nvSpPr>
          <p:cNvPr id="10" name="TextBox 9">
            <a:extLst>
              <a:ext uri="{FF2B5EF4-FFF2-40B4-BE49-F238E27FC236}">
                <a16:creationId xmlns:a16="http://schemas.microsoft.com/office/drawing/2014/main" id="{50112B49-3132-3B47-9D52-026FE66D939A}"/>
              </a:ext>
            </a:extLst>
          </p:cNvPr>
          <p:cNvSpPr txBox="1"/>
          <p:nvPr/>
        </p:nvSpPr>
        <p:spPr>
          <a:xfrm>
            <a:off x="0" y="5122563"/>
            <a:ext cx="8157811" cy="181588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Hence, the (</a:t>
            </a:r>
            <a:r>
              <a:rPr kumimoji="0" lang="en-US" sz="2800" b="0" i="0" u="none" strike="noStrike" kern="1200" cap="none" spc="0" normalizeH="0" baseline="0" noProof="0" dirty="0" err="1">
                <a:ln>
                  <a:noFill/>
                </a:ln>
                <a:solidFill>
                  <a:srgbClr val="DBFDFF"/>
                </a:solidFill>
                <a:effectLst/>
                <a:uLnTx/>
                <a:uFillTx/>
                <a:latin typeface="Calibri"/>
                <a:ea typeface="+mn-ea"/>
                <a:cs typeface="+mn-cs"/>
              </a:rPr>
              <a:t>Generalised</a:t>
            </a:r>
            <a:r>
              <a:rPr kumimoji="0" lang="en-US" sz="2800" b="0" i="0" u="none" strike="noStrike" kern="1200" cap="none" spc="0" normalizeH="0" baseline="0" noProof="0" dirty="0">
                <a:ln>
                  <a:noFill/>
                </a:ln>
                <a:solidFill>
                  <a:srgbClr val="DBFDFF"/>
                </a:solidFill>
                <a:effectLst/>
                <a:uLnTx/>
                <a:uFillTx/>
                <a:latin typeface="Calibri"/>
                <a:ea typeface="+mn-ea"/>
                <a:cs typeface="+mn-cs"/>
              </a:rPr>
              <a:t>) Riemann Hypothesis is just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DBFD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BFDFF"/>
                </a:solidFill>
                <a:effectLst/>
                <a:uLnTx/>
                <a:uFillTx/>
                <a:latin typeface="Calibri"/>
                <a:ea typeface="+mn-ea"/>
                <a:cs typeface="+mn-cs"/>
              </a:rPr>
              <a:t>                        “Random Walk theorem”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DBFDFF"/>
              </a:solidFill>
              <a:effectLst/>
              <a:uLnTx/>
              <a:uFillTx/>
              <a:latin typeface="Calibri"/>
              <a:ea typeface="+mn-ea"/>
              <a:cs typeface="+mn-cs"/>
            </a:endParaRPr>
          </a:p>
        </p:txBody>
      </p:sp>
    </p:spTree>
    <p:extLst>
      <p:ext uri="{BB962C8B-B14F-4D97-AF65-F5344CB8AC3E}">
        <p14:creationId xmlns:p14="http://schemas.microsoft.com/office/powerpoint/2010/main" val="17316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49504</TotalTime>
  <Words>1402</Words>
  <Application>Microsoft Macintosh PowerPoint</Application>
  <PresentationFormat>On-screen Show (4:3)</PresentationFormat>
  <Paragraphs>236</Paragraphs>
  <Slides>91</Slides>
  <Notes>9</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91</vt:i4>
      </vt:variant>
    </vt:vector>
  </HeadingPairs>
  <TitlesOfParts>
    <vt:vector size="102" baseType="lpstr">
      <vt:lpstr>Apple Chancery</vt:lpstr>
      <vt:lpstr>Arial</vt:lpstr>
      <vt:lpstr>Calibri</vt:lpstr>
      <vt:lpstr>Calisto MT</vt:lpstr>
      <vt:lpstr>Chalkboard</vt:lpstr>
      <vt:lpstr>Snell Roundhand</vt:lpstr>
      <vt:lpstr>Times New Roman</vt:lpstr>
      <vt:lpstr>Office Theme</vt:lpstr>
      <vt:lpstr>2_Default Design</vt:lpstr>
      <vt:lpstr>4_Story</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Generalised Riemann 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SISSA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Giuseppe Mussardo</dc:creator>
  <cp:lastModifiedBy>Giuseppe Mussardo</cp:lastModifiedBy>
  <cp:revision>3360</cp:revision>
  <dcterms:created xsi:type="dcterms:W3CDTF">2016-09-24T16:35:27Z</dcterms:created>
  <dcterms:modified xsi:type="dcterms:W3CDTF">2021-09-20T09:10:10Z</dcterms:modified>
</cp:coreProperties>
</file>